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92" r:id="rId1"/>
  </p:sldMasterIdLst>
  <p:notesMasterIdLst>
    <p:notesMasterId r:id="rId76"/>
  </p:notesMasterIdLst>
  <p:handoutMasterIdLst>
    <p:handoutMasterId r:id="rId77"/>
  </p:handoutMasterIdLst>
  <p:sldIdLst>
    <p:sldId id="286" r:id="rId2"/>
    <p:sldId id="288" r:id="rId3"/>
    <p:sldId id="273" r:id="rId4"/>
    <p:sldId id="258" r:id="rId5"/>
    <p:sldId id="259" r:id="rId6"/>
    <p:sldId id="292" r:id="rId7"/>
    <p:sldId id="293" r:id="rId8"/>
    <p:sldId id="289" r:id="rId9"/>
    <p:sldId id="263" r:id="rId10"/>
    <p:sldId id="290" r:id="rId11"/>
    <p:sldId id="265" r:id="rId12"/>
    <p:sldId id="266" r:id="rId13"/>
    <p:sldId id="294" r:id="rId14"/>
    <p:sldId id="269" r:id="rId15"/>
    <p:sldId id="270" r:id="rId16"/>
    <p:sldId id="295" r:id="rId17"/>
    <p:sldId id="296" r:id="rId18"/>
    <p:sldId id="275" r:id="rId19"/>
    <p:sldId id="297" r:id="rId20"/>
    <p:sldId id="298" r:id="rId21"/>
    <p:sldId id="299" r:id="rId22"/>
    <p:sldId id="303" r:id="rId23"/>
    <p:sldId id="304" r:id="rId24"/>
    <p:sldId id="310" r:id="rId25"/>
    <p:sldId id="328" r:id="rId26"/>
    <p:sldId id="329" r:id="rId27"/>
    <p:sldId id="330" r:id="rId28"/>
    <p:sldId id="334" r:id="rId29"/>
    <p:sldId id="335" r:id="rId30"/>
    <p:sldId id="341" r:id="rId31"/>
    <p:sldId id="386" r:id="rId32"/>
    <p:sldId id="387" r:id="rId33"/>
    <p:sldId id="388" r:id="rId34"/>
    <p:sldId id="389" r:id="rId35"/>
    <p:sldId id="390" r:id="rId36"/>
    <p:sldId id="391" r:id="rId37"/>
    <p:sldId id="392" r:id="rId38"/>
    <p:sldId id="337" r:id="rId39"/>
    <p:sldId id="338" r:id="rId40"/>
    <p:sldId id="339" r:id="rId41"/>
    <p:sldId id="393" r:id="rId42"/>
    <p:sldId id="394" r:id="rId43"/>
    <p:sldId id="395" r:id="rId44"/>
    <p:sldId id="396" r:id="rId45"/>
    <p:sldId id="397" r:id="rId46"/>
    <p:sldId id="399" r:id="rId47"/>
    <p:sldId id="400" r:id="rId48"/>
    <p:sldId id="401" r:id="rId49"/>
    <p:sldId id="402" r:id="rId50"/>
    <p:sldId id="404" r:id="rId51"/>
    <p:sldId id="385" r:id="rId52"/>
    <p:sldId id="340" r:id="rId53"/>
    <p:sldId id="342" r:id="rId54"/>
    <p:sldId id="343" r:id="rId55"/>
    <p:sldId id="353" r:id="rId56"/>
    <p:sldId id="351" r:id="rId57"/>
    <p:sldId id="352" r:id="rId58"/>
    <p:sldId id="354" r:id="rId59"/>
    <p:sldId id="355" r:id="rId60"/>
    <p:sldId id="356" r:id="rId61"/>
    <p:sldId id="357" r:id="rId62"/>
    <p:sldId id="358" r:id="rId63"/>
    <p:sldId id="367" r:id="rId64"/>
    <p:sldId id="368" r:id="rId65"/>
    <p:sldId id="369" r:id="rId66"/>
    <p:sldId id="370" r:id="rId67"/>
    <p:sldId id="371" r:id="rId68"/>
    <p:sldId id="376" r:id="rId69"/>
    <p:sldId id="378" r:id="rId70"/>
    <p:sldId id="379" r:id="rId71"/>
    <p:sldId id="383" r:id="rId72"/>
    <p:sldId id="384" r:id="rId73"/>
    <p:sldId id="380" r:id="rId74"/>
    <p:sldId id="282" r:id="rId75"/>
  </p:sldIdLst>
  <p:sldSz cx="12192000" cy="6858000"/>
  <p:notesSz cx="9926638" cy="6797675"/>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03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60" autoAdjust="0"/>
    <p:restoredTop sz="94660"/>
  </p:normalViewPr>
  <p:slideViewPr>
    <p:cSldViewPr snapToGrid="0">
      <p:cViewPr varScale="1">
        <p:scale>
          <a:sx n="72" d="100"/>
          <a:sy n="72" d="100"/>
        </p:scale>
        <p:origin x="-618" y="-36"/>
      </p:cViewPr>
      <p:guideLst>
        <p:guide orient="horz" pos="2160"/>
        <p:guide pos="3840"/>
      </p:guideLst>
    </p:cSldViewPr>
  </p:slideViewPr>
  <p:notesTextViewPr>
    <p:cViewPr>
      <p:scale>
        <a:sx n="3" d="2"/>
        <a:sy n="3" d="2"/>
      </p:scale>
      <p:origin x="0" y="0"/>
    </p:cViewPr>
  </p:notesTextViewPr>
  <p:notesViewPr>
    <p:cSldViewPr snapToGrid="0">
      <p:cViewPr varScale="1">
        <p:scale>
          <a:sx n="76" d="100"/>
          <a:sy n="76" d="100"/>
        </p:scale>
        <p:origin x="1704" y="8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4301620" cy="341242"/>
          </a:xfrm>
          <a:prstGeom prst="rect">
            <a:avLst/>
          </a:prstGeom>
        </p:spPr>
        <p:txBody>
          <a:bodyPr vert="horz" lIns="91413" tIns="45706" rIns="91413" bIns="45706" rtlCol="0"/>
          <a:lstStyle>
            <a:lvl1pPr algn="l">
              <a:defRPr sz="1200"/>
            </a:lvl1pPr>
          </a:lstStyle>
          <a:p>
            <a:endParaRPr lang="zh-HK" altLang="en-US"/>
          </a:p>
        </p:txBody>
      </p:sp>
      <p:sp>
        <p:nvSpPr>
          <p:cNvPr id="3" name="日期版面配置區 2"/>
          <p:cNvSpPr>
            <a:spLocks noGrp="1"/>
          </p:cNvSpPr>
          <p:nvPr>
            <p:ph type="dt" sz="quarter" idx="1"/>
          </p:nvPr>
        </p:nvSpPr>
        <p:spPr>
          <a:xfrm>
            <a:off x="5622700" y="0"/>
            <a:ext cx="4301620" cy="341242"/>
          </a:xfrm>
          <a:prstGeom prst="rect">
            <a:avLst/>
          </a:prstGeom>
        </p:spPr>
        <p:txBody>
          <a:bodyPr vert="horz" lIns="91413" tIns="45706" rIns="91413" bIns="45706" rtlCol="0"/>
          <a:lstStyle>
            <a:lvl1pPr algn="r">
              <a:defRPr sz="1200"/>
            </a:lvl1pPr>
          </a:lstStyle>
          <a:p>
            <a:fld id="{13CB6B93-4408-4FB9-927F-B3D01D3C1276}" type="datetimeFigureOut">
              <a:rPr lang="zh-HK" altLang="en-US" smtClean="0"/>
              <a:t>16/11/2018</a:t>
            </a:fld>
            <a:endParaRPr lang="zh-HK" altLang="en-US"/>
          </a:p>
        </p:txBody>
      </p:sp>
      <p:sp>
        <p:nvSpPr>
          <p:cNvPr id="4" name="頁尾版面配置區 3"/>
          <p:cNvSpPr>
            <a:spLocks noGrp="1"/>
          </p:cNvSpPr>
          <p:nvPr>
            <p:ph type="ftr" sz="quarter" idx="2"/>
          </p:nvPr>
        </p:nvSpPr>
        <p:spPr>
          <a:xfrm>
            <a:off x="0" y="6456433"/>
            <a:ext cx="4301620" cy="341242"/>
          </a:xfrm>
          <a:prstGeom prst="rect">
            <a:avLst/>
          </a:prstGeom>
        </p:spPr>
        <p:txBody>
          <a:bodyPr vert="horz" lIns="91413" tIns="45706" rIns="91413" bIns="45706" rtlCol="0" anchor="b"/>
          <a:lstStyle>
            <a:lvl1pPr algn="l">
              <a:defRPr sz="1200"/>
            </a:lvl1pPr>
          </a:lstStyle>
          <a:p>
            <a:endParaRPr lang="zh-HK" altLang="en-US"/>
          </a:p>
        </p:txBody>
      </p:sp>
      <p:sp>
        <p:nvSpPr>
          <p:cNvPr id="5" name="投影片編號版面配置區 4"/>
          <p:cNvSpPr>
            <a:spLocks noGrp="1"/>
          </p:cNvSpPr>
          <p:nvPr>
            <p:ph type="sldNum" sz="quarter" idx="3"/>
          </p:nvPr>
        </p:nvSpPr>
        <p:spPr>
          <a:xfrm>
            <a:off x="5622700" y="6456433"/>
            <a:ext cx="4301620" cy="341242"/>
          </a:xfrm>
          <a:prstGeom prst="rect">
            <a:avLst/>
          </a:prstGeom>
        </p:spPr>
        <p:txBody>
          <a:bodyPr vert="horz" lIns="91413" tIns="45706" rIns="91413" bIns="45706" rtlCol="0" anchor="b"/>
          <a:lstStyle>
            <a:lvl1pPr algn="r">
              <a:defRPr sz="1200"/>
            </a:lvl1pPr>
          </a:lstStyle>
          <a:p>
            <a:fld id="{A4F3182C-0B07-49CF-9AAD-6ABDA4DAA65F}" type="slidenum">
              <a:rPr lang="zh-HK" altLang="en-US" smtClean="0"/>
              <a:t>‹#›</a:t>
            </a:fld>
            <a:endParaRPr lang="zh-HK" altLang="en-US"/>
          </a:p>
        </p:txBody>
      </p:sp>
    </p:spTree>
    <p:extLst>
      <p:ext uri="{BB962C8B-B14F-4D97-AF65-F5344CB8AC3E}">
        <p14:creationId xmlns:p14="http://schemas.microsoft.com/office/powerpoint/2010/main" val="14945695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1"/>
            <a:ext cx="4302337" cy="341233"/>
          </a:xfrm>
          <a:prstGeom prst="rect">
            <a:avLst/>
          </a:prstGeom>
        </p:spPr>
        <p:txBody>
          <a:bodyPr vert="horz" lIns="91413" tIns="45706" rIns="91413" bIns="45706" rtlCol="0"/>
          <a:lstStyle>
            <a:lvl1pPr algn="l">
              <a:defRPr sz="1200"/>
            </a:lvl1pPr>
          </a:lstStyle>
          <a:p>
            <a:endParaRPr lang="zh-HK" altLang="en-US"/>
          </a:p>
        </p:txBody>
      </p:sp>
      <p:sp>
        <p:nvSpPr>
          <p:cNvPr id="3" name="日期版面配置區 2"/>
          <p:cNvSpPr>
            <a:spLocks noGrp="1"/>
          </p:cNvSpPr>
          <p:nvPr>
            <p:ph type="dt" idx="1"/>
          </p:nvPr>
        </p:nvSpPr>
        <p:spPr>
          <a:xfrm>
            <a:off x="5622715" y="1"/>
            <a:ext cx="4302336" cy="341233"/>
          </a:xfrm>
          <a:prstGeom prst="rect">
            <a:avLst/>
          </a:prstGeom>
        </p:spPr>
        <p:txBody>
          <a:bodyPr vert="horz" lIns="91413" tIns="45706" rIns="91413" bIns="45706" rtlCol="0"/>
          <a:lstStyle>
            <a:lvl1pPr algn="r">
              <a:defRPr sz="1200"/>
            </a:lvl1pPr>
          </a:lstStyle>
          <a:p>
            <a:fld id="{D8198F02-C988-48BC-805E-70BA2CA7EC03}" type="datetimeFigureOut">
              <a:rPr lang="zh-HK" altLang="en-US" smtClean="0"/>
              <a:t>16/11/2018</a:t>
            </a:fld>
            <a:endParaRPr lang="zh-HK" altLang="en-US"/>
          </a:p>
        </p:txBody>
      </p:sp>
      <p:sp>
        <p:nvSpPr>
          <p:cNvPr id="4" name="投影片圖像版面配置區 3"/>
          <p:cNvSpPr>
            <a:spLocks noGrp="1" noRot="1" noChangeAspect="1"/>
          </p:cNvSpPr>
          <p:nvPr>
            <p:ph type="sldImg" idx="2"/>
          </p:nvPr>
        </p:nvSpPr>
        <p:spPr>
          <a:xfrm>
            <a:off x="2924175" y="849313"/>
            <a:ext cx="4079875" cy="2295525"/>
          </a:xfrm>
          <a:prstGeom prst="rect">
            <a:avLst/>
          </a:prstGeom>
          <a:noFill/>
          <a:ln w="12700">
            <a:solidFill>
              <a:prstClr val="black"/>
            </a:solidFill>
          </a:ln>
        </p:spPr>
        <p:txBody>
          <a:bodyPr vert="horz" lIns="91413" tIns="45706" rIns="91413" bIns="45706" rtlCol="0" anchor="ctr"/>
          <a:lstStyle/>
          <a:p>
            <a:endParaRPr lang="zh-HK" altLang="en-US"/>
          </a:p>
        </p:txBody>
      </p:sp>
      <p:sp>
        <p:nvSpPr>
          <p:cNvPr id="5" name="備忘稿版面配置區 4"/>
          <p:cNvSpPr>
            <a:spLocks noGrp="1"/>
          </p:cNvSpPr>
          <p:nvPr>
            <p:ph type="body" sz="quarter" idx="3"/>
          </p:nvPr>
        </p:nvSpPr>
        <p:spPr>
          <a:xfrm>
            <a:off x="993457" y="3271074"/>
            <a:ext cx="7941310" cy="2677487"/>
          </a:xfrm>
          <a:prstGeom prst="rect">
            <a:avLst/>
          </a:prstGeom>
        </p:spPr>
        <p:txBody>
          <a:bodyPr vert="horz" lIns="91413" tIns="45706" rIns="91413" bIns="45706"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6" name="頁尾版面配置區 5"/>
          <p:cNvSpPr>
            <a:spLocks noGrp="1"/>
          </p:cNvSpPr>
          <p:nvPr>
            <p:ph type="ftr" sz="quarter" idx="4"/>
          </p:nvPr>
        </p:nvSpPr>
        <p:spPr>
          <a:xfrm>
            <a:off x="0" y="6456442"/>
            <a:ext cx="4302337" cy="341233"/>
          </a:xfrm>
          <a:prstGeom prst="rect">
            <a:avLst/>
          </a:prstGeom>
        </p:spPr>
        <p:txBody>
          <a:bodyPr vert="horz" lIns="91413" tIns="45706" rIns="91413" bIns="45706"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5622715" y="6456442"/>
            <a:ext cx="4302336" cy="341233"/>
          </a:xfrm>
          <a:prstGeom prst="rect">
            <a:avLst/>
          </a:prstGeom>
        </p:spPr>
        <p:txBody>
          <a:bodyPr vert="horz" lIns="91413" tIns="45706" rIns="91413" bIns="45706" rtlCol="0" anchor="b"/>
          <a:lstStyle>
            <a:lvl1pPr algn="r">
              <a:defRPr sz="1200"/>
            </a:lvl1pPr>
          </a:lstStyle>
          <a:p>
            <a:fld id="{17F65A20-E5B6-4C32-A6EB-D32FE0330E59}" type="slidenum">
              <a:rPr lang="zh-HK" altLang="en-US" smtClean="0"/>
              <a:t>‹#›</a:t>
            </a:fld>
            <a:endParaRPr lang="zh-HK" altLang="en-US"/>
          </a:p>
        </p:txBody>
      </p:sp>
    </p:spTree>
    <p:extLst>
      <p:ext uri="{BB962C8B-B14F-4D97-AF65-F5344CB8AC3E}">
        <p14:creationId xmlns:p14="http://schemas.microsoft.com/office/powerpoint/2010/main" val="834053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latin typeface="Arial" charset="0"/>
              <a:ea typeface="新細明體" charset="-120"/>
            </a:endParaRPr>
          </a:p>
        </p:txBody>
      </p:sp>
      <p:sp>
        <p:nvSpPr>
          <p:cNvPr id="165892"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Arial" charset="0"/>
                <a:ea typeface="新細明體" charset="-120"/>
              </a:defRPr>
            </a:lvl1pPr>
            <a:lvl2pPr marL="742727" indent="-285664">
              <a:defRPr kumimoji="1" sz="2000">
                <a:solidFill>
                  <a:schemeClr val="tx1"/>
                </a:solidFill>
                <a:latin typeface="Arial" charset="0"/>
                <a:ea typeface="新細明體" charset="-120"/>
              </a:defRPr>
            </a:lvl2pPr>
            <a:lvl3pPr marL="1142657" indent="-228531">
              <a:defRPr kumimoji="1" sz="2000">
                <a:solidFill>
                  <a:schemeClr val="tx1"/>
                </a:solidFill>
                <a:latin typeface="Arial" charset="0"/>
                <a:ea typeface="新細明體" charset="-120"/>
              </a:defRPr>
            </a:lvl3pPr>
            <a:lvl4pPr marL="1599720" indent="-228531">
              <a:defRPr kumimoji="1" sz="2000">
                <a:solidFill>
                  <a:schemeClr val="tx1"/>
                </a:solidFill>
                <a:latin typeface="Arial" charset="0"/>
                <a:ea typeface="新細明體" charset="-120"/>
              </a:defRPr>
            </a:lvl4pPr>
            <a:lvl5pPr marL="2056783" indent="-228531">
              <a:defRPr kumimoji="1" sz="2000">
                <a:solidFill>
                  <a:schemeClr val="tx1"/>
                </a:solidFill>
                <a:latin typeface="Arial" charset="0"/>
                <a:ea typeface="新細明體" charset="-120"/>
              </a:defRPr>
            </a:lvl5pPr>
            <a:lvl6pPr marL="2513846" indent="-228531" eaLnBrk="0" fontAlgn="base" hangingPunct="0">
              <a:spcBef>
                <a:spcPct val="0"/>
              </a:spcBef>
              <a:spcAft>
                <a:spcPct val="0"/>
              </a:spcAft>
              <a:defRPr kumimoji="1" sz="2000">
                <a:solidFill>
                  <a:schemeClr val="tx1"/>
                </a:solidFill>
                <a:latin typeface="Arial" charset="0"/>
                <a:ea typeface="新細明體" charset="-120"/>
              </a:defRPr>
            </a:lvl6pPr>
            <a:lvl7pPr marL="2970908" indent="-228531" eaLnBrk="0" fontAlgn="base" hangingPunct="0">
              <a:spcBef>
                <a:spcPct val="0"/>
              </a:spcBef>
              <a:spcAft>
                <a:spcPct val="0"/>
              </a:spcAft>
              <a:defRPr kumimoji="1" sz="2000">
                <a:solidFill>
                  <a:schemeClr val="tx1"/>
                </a:solidFill>
                <a:latin typeface="Arial" charset="0"/>
                <a:ea typeface="新細明體" charset="-120"/>
              </a:defRPr>
            </a:lvl7pPr>
            <a:lvl8pPr marL="3427971" indent="-228531" eaLnBrk="0" fontAlgn="base" hangingPunct="0">
              <a:spcBef>
                <a:spcPct val="0"/>
              </a:spcBef>
              <a:spcAft>
                <a:spcPct val="0"/>
              </a:spcAft>
              <a:defRPr kumimoji="1" sz="2000">
                <a:solidFill>
                  <a:schemeClr val="tx1"/>
                </a:solidFill>
                <a:latin typeface="Arial" charset="0"/>
                <a:ea typeface="新細明體" charset="-120"/>
              </a:defRPr>
            </a:lvl8pPr>
            <a:lvl9pPr marL="3885034" indent="-228531" eaLnBrk="0" fontAlgn="base" hangingPunct="0">
              <a:spcBef>
                <a:spcPct val="0"/>
              </a:spcBef>
              <a:spcAft>
                <a:spcPct val="0"/>
              </a:spcAft>
              <a:defRPr kumimoji="1" sz="2000">
                <a:solidFill>
                  <a:schemeClr val="tx1"/>
                </a:solidFill>
                <a:latin typeface="Arial" charset="0"/>
                <a:ea typeface="新細明體" charset="-120"/>
              </a:defRPr>
            </a:lvl9pPr>
          </a:lstStyle>
          <a:p>
            <a:fld id="{D3AC421C-966E-40F4-894C-DA4CA0F1BD42}" type="slidenum">
              <a:rPr lang="en-US" altLang="zh-TW" sz="1200"/>
              <a:pPr/>
              <a:t>23</a:t>
            </a:fld>
            <a:endParaRPr lang="en-US" altLang="zh-TW" sz="1200"/>
          </a:p>
        </p:txBody>
      </p:sp>
    </p:spTree>
    <p:extLst>
      <p:ext uri="{BB962C8B-B14F-4D97-AF65-F5344CB8AC3E}">
        <p14:creationId xmlns:p14="http://schemas.microsoft.com/office/powerpoint/2010/main" val="3168898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latin typeface="Arial" charset="0"/>
              <a:ea typeface="新細明體" charset="-120"/>
            </a:endParaRPr>
          </a:p>
        </p:txBody>
      </p:sp>
      <p:sp>
        <p:nvSpPr>
          <p:cNvPr id="167940"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Arial" charset="0"/>
                <a:ea typeface="新細明體" charset="-120"/>
              </a:defRPr>
            </a:lvl1pPr>
            <a:lvl2pPr marL="742727" indent="-285664">
              <a:defRPr kumimoji="1" sz="2000">
                <a:solidFill>
                  <a:schemeClr val="tx1"/>
                </a:solidFill>
                <a:latin typeface="Arial" charset="0"/>
                <a:ea typeface="新細明體" charset="-120"/>
              </a:defRPr>
            </a:lvl2pPr>
            <a:lvl3pPr marL="1142657" indent="-228531">
              <a:defRPr kumimoji="1" sz="2000">
                <a:solidFill>
                  <a:schemeClr val="tx1"/>
                </a:solidFill>
                <a:latin typeface="Arial" charset="0"/>
                <a:ea typeface="新細明體" charset="-120"/>
              </a:defRPr>
            </a:lvl3pPr>
            <a:lvl4pPr marL="1599720" indent="-228531">
              <a:defRPr kumimoji="1" sz="2000">
                <a:solidFill>
                  <a:schemeClr val="tx1"/>
                </a:solidFill>
                <a:latin typeface="Arial" charset="0"/>
                <a:ea typeface="新細明體" charset="-120"/>
              </a:defRPr>
            </a:lvl4pPr>
            <a:lvl5pPr marL="2056783" indent="-228531">
              <a:defRPr kumimoji="1" sz="2000">
                <a:solidFill>
                  <a:schemeClr val="tx1"/>
                </a:solidFill>
                <a:latin typeface="Arial" charset="0"/>
                <a:ea typeface="新細明體" charset="-120"/>
              </a:defRPr>
            </a:lvl5pPr>
            <a:lvl6pPr marL="2513846" indent="-228531" eaLnBrk="0" fontAlgn="base" hangingPunct="0">
              <a:spcBef>
                <a:spcPct val="0"/>
              </a:spcBef>
              <a:spcAft>
                <a:spcPct val="0"/>
              </a:spcAft>
              <a:defRPr kumimoji="1" sz="2000">
                <a:solidFill>
                  <a:schemeClr val="tx1"/>
                </a:solidFill>
                <a:latin typeface="Arial" charset="0"/>
                <a:ea typeface="新細明體" charset="-120"/>
              </a:defRPr>
            </a:lvl6pPr>
            <a:lvl7pPr marL="2970908" indent="-228531" eaLnBrk="0" fontAlgn="base" hangingPunct="0">
              <a:spcBef>
                <a:spcPct val="0"/>
              </a:spcBef>
              <a:spcAft>
                <a:spcPct val="0"/>
              </a:spcAft>
              <a:defRPr kumimoji="1" sz="2000">
                <a:solidFill>
                  <a:schemeClr val="tx1"/>
                </a:solidFill>
                <a:latin typeface="Arial" charset="0"/>
                <a:ea typeface="新細明體" charset="-120"/>
              </a:defRPr>
            </a:lvl7pPr>
            <a:lvl8pPr marL="3427971" indent="-228531" eaLnBrk="0" fontAlgn="base" hangingPunct="0">
              <a:spcBef>
                <a:spcPct val="0"/>
              </a:spcBef>
              <a:spcAft>
                <a:spcPct val="0"/>
              </a:spcAft>
              <a:defRPr kumimoji="1" sz="2000">
                <a:solidFill>
                  <a:schemeClr val="tx1"/>
                </a:solidFill>
                <a:latin typeface="Arial" charset="0"/>
                <a:ea typeface="新細明體" charset="-120"/>
              </a:defRPr>
            </a:lvl8pPr>
            <a:lvl9pPr marL="3885034" indent="-228531" eaLnBrk="0" fontAlgn="base" hangingPunct="0">
              <a:spcBef>
                <a:spcPct val="0"/>
              </a:spcBef>
              <a:spcAft>
                <a:spcPct val="0"/>
              </a:spcAft>
              <a:defRPr kumimoji="1" sz="2000">
                <a:solidFill>
                  <a:schemeClr val="tx1"/>
                </a:solidFill>
                <a:latin typeface="Arial" charset="0"/>
                <a:ea typeface="新細明體" charset="-120"/>
              </a:defRPr>
            </a:lvl9pPr>
          </a:lstStyle>
          <a:p>
            <a:fld id="{015F8EA1-DFA5-4D7C-B399-F6E99B5F1E79}" type="slidenum">
              <a:rPr lang="en-US" altLang="zh-TW" sz="1200"/>
              <a:pPr/>
              <a:t>24</a:t>
            </a:fld>
            <a:endParaRPr lang="en-US" altLang="zh-TW" sz="1200"/>
          </a:p>
        </p:txBody>
      </p:sp>
    </p:spTree>
    <p:extLst>
      <p:ext uri="{BB962C8B-B14F-4D97-AF65-F5344CB8AC3E}">
        <p14:creationId xmlns:p14="http://schemas.microsoft.com/office/powerpoint/2010/main" val="3134111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latin typeface="Arial" charset="0"/>
              <a:ea typeface="新細明體" charset="-120"/>
            </a:endParaRPr>
          </a:p>
        </p:txBody>
      </p:sp>
      <p:sp>
        <p:nvSpPr>
          <p:cNvPr id="168964"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Arial" charset="0"/>
                <a:ea typeface="新細明體" charset="-120"/>
              </a:defRPr>
            </a:lvl1pPr>
            <a:lvl2pPr marL="742727" indent="-285664">
              <a:defRPr kumimoji="1" sz="2000">
                <a:solidFill>
                  <a:schemeClr val="tx1"/>
                </a:solidFill>
                <a:latin typeface="Arial" charset="0"/>
                <a:ea typeface="新細明體" charset="-120"/>
              </a:defRPr>
            </a:lvl2pPr>
            <a:lvl3pPr marL="1142657" indent="-228531">
              <a:defRPr kumimoji="1" sz="2000">
                <a:solidFill>
                  <a:schemeClr val="tx1"/>
                </a:solidFill>
                <a:latin typeface="Arial" charset="0"/>
                <a:ea typeface="新細明體" charset="-120"/>
              </a:defRPr>
            </a:lvl3pPr>
            <a:lvl4pPr marL="1599720" indent="-228531">
              <a:defRPr kumimoji="1" sz="2000">
                <a:solidFill>
                  <a:schemeClr val="tx1"/>
                </a:solidFill>
                <a:latin typeface="Arial" charset="0"/>
                <a:ea typeface="新細明體" charset="-120"/>
              </a:defRPr>
            </a:lvl4pPr>
            <a:lvl5pPr marL="2056783" indent="-228531">
              <a:defRPr kumimoji="1" sz="2000">
                <a:solidFill>
                  <a:schemeClr val="tx1"/>
                </a:solidFill>
                <a:latin typeface="Arial" charset="0"/>
                <a:ea typeface="新細明體" charset="-120"/>
              </a:defRPr>
            </a:lvl5pPr>
            <a:lvl6pPr marL="2513846" indent="-228531" eaLnBrk="0" fontAlgn="base" hangingPunct="0">
              <a:spcBef>
                <a:spcPct val="0"/>
              </a:spcBef>
              <a:spcAft>
                <a:spcPct val="0"/>
              </a:spcAft>
              <a:defRPr kumimoji="1" sz="2000">
                <a:solidFill>
                  <a:schemeClr val="tx1"/>
                </a:solidFill>
                <a:latin typeface="Arial" charset="0"/>
                <a:ea typeface="新細明體" charset="-120"/>
              </a:defRPr>
            </a:lvl6pPr>
            <a:lvl7pPr marL="2970908" indent="-228531" eaLnBrk="0" fontAlgn="base" hangingPunct="0">
              <a:spcBef>
                <a:spcPct val="0"/>
              </a:spcBef>
              <a:spcAft>
                <a:spcPct val="0"/>
              </a:spcAft>
              <a:defRPr kumimoji="1" sz="2000">
                <a:solidFill>
                  <a:schemeClr val="tx1"/>
                </a:solidFill>
                <a:latin typeface="Arial" charset="0"/>
                <a:ea typeface="新細明體" charset="-120"/>
              </a:defRPr>
            </a:lvl7pPr>
            <a:lvl8pPr marL="3427971" indent="-228531" eaLnBrk="0" fontAlgn="base" hangingPunct="0">
              <a:spcBef>
                <a:spcPct val="0"/>
              </a:spcBef>
              <a:spcAft>
                <a:spcPct val="0"/>
              </a:spcAft>
              <a:defRPr kumimoji="1" sz="2000">
                <a:solidFill>
                  <a:schemeClr val="tx1"/>
                </a:solidFill>
                <a:latin typeface="Arial" charset="0"/>
                <a:ea typeface="新細明體" charset="-120"/>
              </a:defRPr>
            </a:lvl8pPr>
            <a:lvl9pPr marL="3885034" indent="-228531" eaLnBrk="0" fontAlgn="base" hangingPunct="0">
              <a:spcBef>
                <a:spcPct val="0"/>
              </a:spcBef>
              <a:spcAft>
                <a:spcPct val="0"/>
              </a:spcAft>
              <a:defRPr kumimoji="1" sz="2000">
                <a:solidFill>
                  <a:schemeClr val="tx1"/>
                </a:solidFill>
                <a:latin typeface="Arial" charset="0"/>
                <a:ea typeface="新細明體" charset="-120"/>
              </a:defRPr>
            </a:lvl9pPr>
          </a:lstStyle>
          <a:p>
            <a:fld id="{8D7B326A-8395-440D-AB4B-D411A1FB3D3B}" type="slidenum">
              <a:rPr lang="en-US" altLang="zh-TW" sz="1200">
                <a:solidFill>
                  <a:prstClr val="black"/>
                </a:solidFill>
              </a:rPr>
              <a:pPr/>
              <a:t>25</a:t>
            </a:fld>
            <a:endParaRPr lang="en-US" altLang="zh-TW" sz="1200">
              <a:solidFill>
                <a:prstClr val="black"/>
              </a:solidFill>
            </a:endParaRPr>
          </a:p>
        </p:txBody>
      </p:sp>
    </p:spTree>
    <p:extLst>
      <p:ext uri="{BB962C8B-B14F-4D97-AF65-F5344CB8AC3E}">
        <p14:creationId xmlns:p14="http://schemas.microsoft.com/office/powerpoint/2010/main" val="1504943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latin typeface="Arial" charset="0"/>
              <a:ea typeface="新細明體" charset="-120"/>
            </a:endParaRPr>
          </a:p>
        </p:txBody>
      </p:sp>
      <p:sp>
        <p:nvSpPr>
          <p:cNvPr id="169988"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Arial" charset="0"/>
                <a:ea typeface="新細明體" charset="-120"/>
              </a:defRPr>
            </a:lvl1pPr>
            <a:lvl2pPr marL="742727" indent="-285664">
              <a:defRPr kumimoji="1" sz="2000">
                <a:solidFill>
                  <a:schemeClr val="tx1"/>
                </a:solidFill>
                <a:latin typeface="Arial" charset="0"/>
                <a:ea typeface="新細明體" charset="-120"/>
              </a:defRPr>
            </a:lvl2pPr>
            <a:lvl3pPr marL="1142657" indent="-228531">
              <a:defRPr kumimoji="1" sz="2000">
                <a:solidFill>
                  <a:schemeClr val="tx1"/>
                </a:solidFill>
                <a:latin typeface="Arial" charset="0"/>
                <a:ea typeface="新細明體" charset="-120"/>
              </a:defRPr>
            </a:lvl3pPr>
            <a:lvl4pPr marL="1599720" indent="-228531">
              <a:defRPr kumimoji="1" sz="2000">
                <a:solidFill>
                  <a:schemeClr val="tx1"/>
                </a:solidFill>
                <a:latin typeface="Arial" charset="0"/>
                <a:ea typeface="新細明體" charset="-120"/>
              </a:defRPr>
            </a:lvl4pPr>
            <a:lvl5pPr marL="2056783" indent="-228531">
              <a:defRPr kumimoji="1" sz="2000">
                <a:solidFill>
                  <a:schemeClr val="tx1"/>
                </a:solidFill>
                <a:latin typeface="Arial" charset="0"/>
                <a:ea typeface="新細明體" charset="-120"/>
              </a:defRPr>
            </a:lvl5pPr>
            <a:lvl6pPr marL="2513846" indent="-228531" eaLnBrk="0" fontAlgn="base" hangingPunct="0">
              <a:spcBef>
                <a:spcPct val="0"/>
              </a:spcBef>
              <a:spcAft>
                <a:spcPct val="0"/>
              </a:spcAft>
              <a:defRPr kumimoji="1" sz="2000">
                <a:solidFill>
                  <a:schemeClr val="tx1"/>
                </a:solidFill>
                <a:latin typeface="Arial" charset="0"/>
                <a:ea typeface="新細明體" charset="-120"/>
              </a:defRPr>
            </a:lvl6pPr>
            <a:lvl7pPr marL="2970908" indent="-228531" eaLnBrk="0" fontAlgn="base" hangingPunct="0">
              <a:spcBef>
                <a:spcPct val="0"/>
              </a:spcBef>
              <a:spcAft>
                <a:spcPct val="0"/>
              </a:spcAft>
              <a:defRPr kumimoji="1" sz="2000">
                <a:solidFill>
                  <a:schemeClr val="tx1"/>
                </a:solidFill>
                <a:latin typeface="Arial" charset="0"/>
                <a:ea typeface="新細明體" charset="-120"/>
              </a:defRPr>
            </a:lvl7pPr>
            <a:lvl8pPr marL="3427971" indent="-228531" eaLnBrk="0" fontAlgn="base" hangingPunct="0">
              <a:spcBef>
                <a:spcPct val="0"/>
              </a:spcBef>
              <a:spcAft>
                <a:spcPct val="0"/>
              </a:spcAft>
              <a:defRPr kumimoji="1" sz="2000">
                <a:solidFill>
                  <a:schemeClr val="tx1"/>
                </a:solidFill>
                <a:latin typeface="Arial" charset="0"/>
                <a:ea typeface="新細明體" charset="-120"/>
              </a:defRPr>
            </a:lvl8pPr>
            <a:lvl9pPr marL="3885034" indent="-228531" eaLnBrk="0" fontAlgn="base" hangingPunct="0">
              <a:spcBef>
                <a:spcPct val="0"/>
              </a:spcBef>
              <a:spcAft>
                <a:spcPct val="0"/>
              </a:spcAft>
              <a:defRPr kumimoji="1" sz="2000">
                <a:solidFill>
                  <a:schemeClr val="tx1"/>
                </a:solidFill>
                <a:latin typeface="Arial" charset="0"/>
                <a:ea typeface="新細明體" charset="-120"/>
              </a:defRPr>
            </a:lvl9pPr>
          </a:lstStyle>
          <a:p>
            <a:fld id="{DE719FF2-96BA-42B7-BFA6-A0B23DF725F3}" type="slidenum">
              <a:rPr lang="en-US" altLang="zh-TW" sz="1200">
                <a:solidFill>
                  <a:prstClr val="black"/>
                </a:solidFill>
              </a:rPr>
              <a:pPr/>
              <a:t>26</a:t>
            </a:fld>
            <a:endParaRPr lang="en-US" altLang="zh-TW" sz="1200">
              <a:solidFill>
                <a:prstClr val="black"/>
              </a:solidFill>
            </a:endParaRPr>
          </a:p>
        </p:txBody>
      </p:sp>
    </p:spTree>
    <p:extLst>
      <p:ext uri="{BB962C8B-B14F-4D97-AF65-F5344CB8AC3E}">
        <p14:creationId xmlns:p14="http://schemas.microsoft.com/office/powerpoint/2010/main" val="980050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latin typeface="Arial" charset="0"/>
              <a:ea typeface="新細明體" charset="-120"/>
            </a:endParaRPr>
          </a:p>
        </p:txBody>
      </p:sp>
      <p:sp>
        <p:nvSpPr>
          <p:cNvPr id="173060"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Arial" charset="0"/>
                <a:ea typeface="新細明體" charset="-120"/>
              </a:defRPr>
            </a:lvl1pPr>
            <a:lvl2pPr marL="742727" indent="-285664">
              <a:defRPr kumimoji="1" sz="2000">
                <a:solidFill>
                  <a:schemeClr val="tx1"/>
                </a:solidFill>
                <a:latin typeface="Arial" charset="0"/>
                <a:ea typeface="新細明體" charset="-120"/>
              </a:defRPr>
            </a:lvl2pPr>
            <a:lvl3pPr marL="1142657" indent="-228531">
              <a:defRPr kumimoji="1" sz="2000">
                <a:solidFill>
                  <a:schemeClr val="tx1"/>
                </a:solidFill>
                <a:latin typeface="Arial" charset="0"/>
                <a:ea typeface="新細明體" charset="-120"/>
              </a:defRPr>
            </a:lvl3pPr>
            <a:lvl4pPr marL="1599720" indent="-228531">
              <a:defRPr kumimoji="1" sz="2000">
                <a:solidFill>
                  <a:schemeClr val="tx1"/>
                </a:solidFill>
                <a:latin typeface="Arial" charset="0"/>
                <a:ea typeface="新細明體" charset="-120"/>
              </a:defRPr>
            </a:lvl4pPr>
            <a:lvl5pPr marL="2056783" indent="-228531">
              <a:defRPr kumimoji="1" sz="2000">
                <a:solidFill>
                  <a:schemeClr val="tx1"/>
                </a:solidFill>
                <a:latin typeface="Arial" charset="0"/>
                <a:ea typeface="新細明體" charset="-120"/>
              </a:defRPr>
            </a:lvl5pPr>
            <a:lvl6pPr marL="2513846" indent="-228531" eaLnBrk="0" fontAlgn="base" hangingPunct="0">
              <a:spcBef>
                <a:spcPct val="0"/>
              </a:spcBef>
              <a:spcAft>
                <a:spcPct val="0"/>
              </a:spcAft>
              <a:defRPr kumimoji="1" sz="2000">
                <a:solidFill>
                  <a:schemeClr val="tx1"/>
                </a:solidFill>
                <a:latin typeface="Arial" charset="0"/>
                <a:ea typeface="新細明體" charset="-120"/>
              </a:defRPr>
            </a:lvl6pPr>
            <a:lvl7pPr marL="2970908" indent="-228531" eaLnBrk="0" fontAlgn="base" hangingPunct="0">
              <a:spcBef>
                <a:spcPct val="0"/>
              </a:spcBef>
              <a:spcAft>
                <a:spcPct val="0"/>
              </a:spcAft>
              <a:defRPr kumimoji="1" sz="2000">
                <a:solidFill>
                  <a:schemeClr val="tx1"/>
                </a:solidFill>
                <a:latin typeface="Arial" charset="0"/>
                <a:ea typeface="新細明體" charset="-120"/>
              </a:defRPr>
            </a:lvl7pPr>
            <a:lvl8pPr marL="3427971" indent="-228531" eaLnBrk="0" fontAlgn="base" hangingPunct="0">
              <a:spcBef>
                <a:spcPct val="0"/>
              </a:spcBef>
              <a:spcAft>
                <a:spcPct val="0"/>
              </a:spcAft>
              <a:defRPr kumimoji="1" sz="2000">
                <a:solidFill>
                  <a:schemeClr val="tx1"/>
                </a:solidFill>
                <a:latin typeface="Arial" charset="0"/>
                <a:ea typeface="新細明體" charset="-120"/>
              </a:defRPr>
            </a:lvl8pPr>
            <a:lvl9pPr marL="3885034" indent="-228531" eaLnBrk="0" fontAlgn="base" hangingPunct="0">
              <a:spcBef>
                <a:spcPct val="0"/>
              </a:spcBef>
              <a:spcAft>
                <a:spcPct val="0"/>
              </a:spcAft>
              <a:defRPr kumimoji="1" sz="2000">
                <a:solidFill>
                  <a:schemeClr val="tx1"/>
                </a:solidFill>
                <a:latin typeface="Arial" charset="0"/>
                <a:ea typeface="新細明體" charset="-120"/>
              </a:defRPr>
            </a:lvl9pPr>
          </a:lstStyle>
          <a:p>
            <a:fld id="{1855F8E9-7F72-48DE-91D6-64C25ECB1D9C}" type="slidenum">
              <a:rPr lang="en-US" altLang="zh-TW" sz="1200">
                <a:solidFill>
                  <a:prstClr val="black"/>
                </a:solidFill>
              </a:rPr>
              <a:pPr/>
              <a:t>27</a:t>
            </a:fld>
            <a:endParaRPr lang="en-US" altLang="zh-TW" sz="1200">
              <a:solidFill>
                <a:prstClr val="black"/>
              </a:solidFill>
            </a:endParaRPr>
          </a:p>
        </p:txBody>
      </p:sp>
    </p:spTree>
    <p:extLst>
      <p:ext uri="{BB962C8B-B14F-4D97-AF65-F5344CB8AC3E}">
        <p14:creationId xmlns:p14="http://schemas.microsoft.com/office/powerpoint/2010/main" val="1859023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latin typeface="Arial" charset="0"/>
              <a:ea typeface="新細明體" charset="-120"/>
            </a:endParaRPr>
          </a:p>
        </p:txBody>
      </p:sp>
      <p:sp>
        <p:nvSpPr>
          <p:cNvPr id="174084"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Arial" charset="0"/>
                <a:ea typeface="新細明體" charset="-120"/>
              </a:defRPr>
            </a:lvl1pPr>
            <a:lvl2pPr marL="742727" indent="-285664">
              <a:defRPr kumimoji="1" sz="2000">
                <a:solidFill>
                  <a:schemeClr val="tx1"/>
                </a:solidFill>
                <a:latin typeface="Arial" charset="0"/>
                <a:ea typeface="新細明體" charset="-120"/>
              </a:defRPr>
            </a:lvl2pPr>
            <a:lvl3pPr marL="1142657" indent="-228531">
              <a:defRPr kumimoji="1" sz="2000">
                <a:solidFill>
                  <a:schemeClr val="tx1"/>
                </a:solidFill>
                <a:latin typeface="Arial" charset="0"/>
                <a:ea typeface="新細明體" charset="-120"/>
              </a:defRPr>
            </a:lvl3pPr>
            <a:lvl4pPr marL="1599720" indent="-228531">
              <a:defRPr kumimoji="1" sz="2000">
                <a:solidFill>
                  <a:schemeClr val="tx1"/>
                </a:solidFill>
                <a:latin typeface="Arial" charset="0"/>
                <a:ea typeface="新細明體" charset="-120"/>
              </a:defRPr>
            </a:lvl4pPr>
            <a:lvl5pPr marL="2056783" indent="-228531">
              <a:defRPr kumimoji="1" sz="2000">
                <a:solidFill>
                  <a:schemeClr val="tx1"/>
                </a:solidFill>
                <a:latin typeface="Arial" charset="0"/>
                <a:ea typeface="新細明體" charset="-120"/>
              </a:defRPr>
            </a:lvl5pPr>
            <a:lvl6pPr marL="2513846" indent="-228531" eaLnBrk="0" fontAlgn="base" hangingPunct="0">
              <a:spcBef>
                <a:spcPct val="0"/>
              </a:spcBef>
              <a:spcAft>
                <a:spcPct val="0"/>
              </a:spcAft>
              <a:defRPr kumimoji="1" sz="2000">
                <a:solidFill>
                  <a:schemeClr val="tx1"/>
                </a:solidFill>
                <a:latin typeface="Arial" charset="0"/>
                <a:ea typeface="新細明體" charset="-120"/>
              </a:defRPr>
            </a:lvl6pPr>
            <a:lvl7pPr marL="2970908" indent="-228531" eaLnBrk="0" fontAlgn="base" hangingPunct="0">
              <a:spcBef>
                <a:spcPct val="0"/>
              </a:spcBef>
              <a:spcAft>
                <a:spcPct val="0"/>
              </a:spcAft>
              <a:defRPr kumimoji="1" sz="2000">
                <a:solidFill>
                  <a:schemeClr val="tx1"/>
                </a:solidFill>
                <a:latin typeface="Arial" charset="0"/>
                <a:ea typeface="新細明體" charset="-120"/>
              </a:defRPr>
            </a:lvl7pPr>
            <a:lvl8pPr marL="3427971" indent="-228531" eaLnBrk="0" fontAlgn="base" hangingPunct="0">
              <a:spcBef>
                <a:spcPct val="0"/>
              </a:spcBef>
              <a:spcAft>
                <a:spcPct val="0"/>
              </a:spcAft>
              <a:defRPr kumimoji="1" sz="2000">
                <a:solidFill>
                  <a:schemeClr val="tx1"/>
                </a:solidFill>
                <a:latin typeface="Arial" charset="0"/>
                <a:ea typeface="新細明體" charset="-120"/>
              </a:defRPr>
            </a:lvl8pPr>
            <a:lvl9pPr marL="3885034" indent="-228531" eaLnBrk="0" fontAlgn="base" hangingPunct="0">
              <a:spcBef>
                <a:spcPct val="0"/>
              </a:spcBef>
              <a:spcAft>
                <a:spcPct val="0"/>
              </a:spcAft>
              <a:defRPr kumimoji="1" sz="2000">
                <a:solidFill>
                  <a:schemeClr val="tx1"/>
                </a:solidFill>
                <a:latin typeface="Arial" charset="0"/>
                <a:ea typeface="新細明體" charset="-120"/>
              </a:defRPr>
            </a:lvl9pPr>
          </a:lstStyle>
          <a:p>
            <a:fld id="{DBD9076E-981A-45FF-AE64-265E3E88495A}" type="slidenum">
              <a:rPr lang="en-US" altLang="zh-TW" sz="1200">
                <a:solidFill>
                  <a:prstClr val="black"/>
                </a:solidFill>
              </a:rPr>
              <a:pPr/>
              <a:t>29</a:t>
            </a:fld>
            <a:endParaRPr lang="en-US" altLang="zh-TW" sz="1200">
              <a:solidFill>
                <a:prstClr val="black"/>
              </a:solidFill>
            </a:endParaRPr>
          </a:p>
        </p:txBody>
      </p:sp>
    </p:spTree>
    <p:extLst>
      <p:ext uri="{BB962C8B-B14F-4D97-AF65-F5344CB8AC3E}">
        <p14:creationId xmlns:p14="http://schemas.microsoft.com/office/powerpoint/2010/main" val="2395787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latin typeface="Arial" charset="0"/>
              <a:ea typeface="新細明體" charset="-120"/>
            </a:endParaRPr>
          </a:p>
        </p:txBody>
      </p:sp>
      <p:sp>
        <p:nvSpPr>
          <p:cNvPr id="178180"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Arial" charset="0"/>
                <a:ea typeface="新細明體" charset="-120"/>
              </a:defRPr>
            </a:lvl1pPr>
            <a:lvl2pPr marL="742727" indent="-285664">
              <a:defRPr kumimoji="1" sz="2000">
                <a:solidFill>
                  <a:schemeClr val="tx1"/>
                </a:solidFill>
                <a:latin typeface="Arial" charset="0"/>
                <a:ea typeface="新細明體" charset="-120"/>
              </a:defRPr>
            </a:lvl2pPr>
            <a:lvl3pPr marL="1142657" indent="-228531">
              <a:defRPr kumimoji="1" sz="2000">
                <a:solidFill>
                  <a:schemeClr val="tx1"/>
                </a:solidFill>
                <a:latin typeface="Arial" charset="0"/>
                <a:ea typeface="新細明體" charset="-120"/>
              </a:defRPr>
            </a:lvl3pPr>
            <a:lvl4pPr marL="1599720" indent="-228531">
              <a:defRPr kumimoji="1" sz="2000">
                <a:solidFill>
                  <a:schemeClr val="tx1"/>
                </a:solidFill>
                <a:latin typeface="Arial" charset="0"/>
                <a:ea typeface="新細明體" charset="-120"/>
              </a:defRPr>
            </a:lvl4pPr>
            <a:lvl5pPr marL="2056783" indent="-228531">
              <a:defRPr kumimoji="1" sz="2000">
                <a:solidFill>
                  <a:schemeClr val="tx1"/>
                </a:solidFill>
                <a:latin typeface="Arial" charset="0"/>
                <a:ea typeface="新細明體" charset="-120"/>
              </a:defRPr>
            </a:lvl5pPr>
            <a:lvl6pPr marL="2513846" indent="-228531" eaLnBrk="0" fontAlgn="base" hangingPunct="0">
              <a:spcBef>
                <a:spcPct val="0"/>
              </a:spcBef>
              <a:spcAft>
                <a:spcPct val="0"/>
              </a:spcAft>
              <a:defRPr kumimoji="1" sz="2000">
                <a:solidFill>
                  <a:schemeClr val="tx1"/>
                </a:solidFill>
                <a:latin typeface="Arial" charset="0"/>
                <a:ea typeface="新細明體" charset="-120"/>
              </a:defRPr>
            </a:lvl6pPr>
            <a:lvl7pPr marL="2970908" indent="-228531" eaLnBrk="0" fontAlgn="base" hangingPunct="0">
              <a:spcBef>
                <a:spcPct val="0"/>
              </a:spcBef>
              <a:spcAft>
                <a:spcPct val="0"/>
              </a:spcAft>
              <a:defRPr kumimoji="1" sz="2000">
                <a:solidFill>
                  <a:schemeClr val="tx1"/>
                </a:solidFill>
                <a:latin typeface="Arial" charset="0"/>
                <a:ea typeface="新細明體" charset="-120"/>
              </a:defRPr>
            </a:lvl7pPr>
            <a:lvl8pPr marL="3427971" indent="-228531" eaLnBrk="0" fontAlgn="base" hangingPunct="0">
              <a:spcBef>
                <a:spcPct val="0"/>
              </a:spcBef>
              <a:spcAft>
                <a:spcPct val="0"/>
              </a:spcAft>
              <a:defRPr kumimoji="1" sz="2000">
                <a:solidFill>
                  <a:schemeClr val="tx1"/>
                </a:solidFill>
                <a:latin typeface="Arial" charset="0"/>
                <a:ea typeface="新細明體" charset="-120"/>
              </a:defRPr>
            </a:lvl8pPr>
            <a:lvl9pPr marL="3885034" indent="-228531" eaLnBrk="0" fontAlgn="base" hangingPunct="0">
              <a:spcBef>
                <a:spcPct val="0"/>
              </a:spcBef>
              <a:spcAft>
                <a:spcPct val="0"/>
              </a:spcAft>
              <a:defRPr kumimoji="1" sz="2000">
                <a:solidFill>
                  <a:schemeClr val="tx1"/>
                </a:solidFill>
                <a:latin typeface="Arial" charset="0"/>
                <a:ea typeface="新細明體" charset="-120"/>
              </a:defRPr>
            </a:lvl9pPr>
          </a:lstStyle>
          <a:p>
            <a:fld id="{48294CD4-7BF8-4CB0-A658-C11629880281}" type="slidenum">
              <a:rPr lang="en-US" altLang="zh-TW" sz="1200"/>
              <a:pPr/>
              <a:t>30</a:t>
            </a:fld>
            <a:endParaRPr lang="en-US" altLang="zh-TW" sz="1200"/>
          </a:p>
        </p:txBody>
      </p:sp>
    </p:spTree>
    <p:extLst>
      <p:ext uri="{BB962C8B-B14F-4D97-AF65-F5344CB8AC3E}">
        <p14:creationId xmlns:p14="http://schemas.microsoft.com/office/powerpoint/2010/main" val="3635816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2771C673-589E-4FC4-867F-EFB77BA62045}" type="slidenum">
              <a:rPr lang="zh-TW" altLang="en-US" smtClean="0"/>
              <a:t>73</a:t>
            </a:fld>
            <a:endParaRPr lang="zh-TW" altLang="en-US"/>
          </a:p>
        </p:txBody>
      </p:sp>
    </p:spTree>
    <p:extLst>
      <p:ext uri="{BB962C8B-B14F-4D97-AF65-F5344CB8AC3E}">
        <p14:creationId xmlns:p14="http://schemas.microsoft.com/office/powerpoint/2010/main" val="2434676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3" name="Group 42"/>
          <p:cNvGrpSpPr/>
          <p:nvPr/>
        </p:nvGrpSpPr>
        <p:grpSpPr>
          <a:xfrm>
            <a:off x="-509872" y="0"/>
            <a:ext cx="13243109"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198795" y="-21511"/>
            <a:ext cx="46736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311154" y="2708476"/>
            <a:ext cx="4417807" cy="1702160"/>
          </a:xfrm>
        </p:spPr>
        <p:txBody>
          <a:bodyPr>
            <a:normAutofit/>
          </a:bodyPr>
          <a:lstStyle>
            <a:lvl1pPr>
              <a:defRPr sz="36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6311154" y="4421081"/>
            <a:ext cx="4413071"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a:xfrm>
            <a:off x="6318325" y="1516829"/>
            <a:ext cx="2844800" cy="750981"/>
          </a:xfrm>
        </p:spPr>
        <p:txBody>
          <a:bodyPr anchor="b"/>
          <a:lstStyle>
            <a:lvl1pPr algn="l">
              <a:defRPr sz="2400"/>
            </a:lvl1pPr>
          </a:lstStyle>
          <a:p>
            <a:fld id="{369289D9-B34F-42C3-B7DB-3FCD16E9612A}" type="datetimeFigureOut">
              <a:rPr lang="zh-HK" altLang="en-US" smtClean="0"/>
              <a:t>16/11/2018</a:t>
            </a:fld>
            <a:endParaRPr lang="zh-HK" altLang="en-US"/>
          </a:p>
        </p:txBody>
      </p:sp>
      <p:sp>
        <p:nvSpPr>
          <p:cNvPr id="50" name="Rectangle 49"/>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7071360" y="5719967"/>
            <a:ext cx="3775456" cy="365125"/>
          </a:xfrm>
        </p:spPr>
        <p:txBody>
          <a:bodyPr>
            <a:normAutofit/>
          </a:bodyPr>
          <a:lstStyle>
            <a:lvl1pPr>
              <a:defRPr>
                <a:solidFill>
                  <a:schemeClr val="accent1"/>
                </a:solidFill>
              </a:defRPr>
            </a:lvl1pPr>
          </a:lstStyle>
          <a:p>
            <a:endParaRPr lang="zh-HK" altLang="en-US"/>
          </a:p>
        </p:txBody>
      </p:sp>
      <p:sp>
        <p:nvSpPr>
          <p:cNvPr id="6" name="Slide Number Placeholder 5"/>
          <p:cNvSpPr>
            <a:spLocks noGrp="1"/>
          </p:cNvSpPr>
          <p:nvPr>
            <p:ph type="sldNum" sz="quarter" idx="12"/>
          </p:nvPr>
        </p:nvSpPr>
        <p:spPr>
          <a:xfrm>
            <a:off x="6198795" y="5719967"/>
            <a:ext cx="858221" cy="365125"/>
          </a:xfrm>
        </p:spPr>
        <p:txBody>
          <a:bodyPr/>
          <a:lstStyle>
            <a:lvl1pPr>
              <a:defRPr>
                <a:solidFill>
                  <a:schemeClr val="accent1"/>
                </a:solidFill>
              </a:defRPr>
            </a:lvl1pPr>
          </a:lstStyle>
          <a:p>
            <a:fld id="{2792B5AF-0423-4A6A-B55C-1345268569C5}" type="slidenum">
              <a:rPr lang="zh-HK" altLang="en-US" smtClean="0"/>
              <a:t>‹#›</a:t>
            </a:fld>
            <a:endParaRPr lang="zh-HK" altLang="en-US"/>
          </a:p>
        </p:txBody>
      </p:sp>
      <p:sp>
        <p:nvSpPr>
          <p:cNvPr id="89" name="Rectangle 88"/>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369289D9-B34F-42C3-B7DB-3FCD16E9612A}" type="datetimeFigureOut">
              <a:rPr lang="zh-HK" altLang="en-US" smtClean="0"/>
              <a:t>16/11/2018</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2792B5AF-0423-4A6A-B55C-1345268569C5}" type="slidenum">
              <a:rPr lang="zh-HK" altLang="en-US" smtClean="0"/>
              <a:t>‹#›</a:t>
            </a:fld>
            <a:endParaRPr lang="zh-HK"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1030147"/>
            <a:ext cx="1979271" cy="4780344"/>
          </a:xfrm>
        </p:spPr>
        <p:txBody>
          <a:bodyPr vert="eaVert" anchor="ctr"/>
          <a:lstStyle/>
          <a:p>
            <a:r>
              <a:rPr lang="zh-TW" altLang="en-US" smtClean="0"/>
              <a:t>按一下以編輯母片標題樣式</a:t>
            </a:r>
            <a:endParaRPr lang="en-US"/>
          </a:p>
        </p:txBody>
      </p:sp>
      <p:sp>
        <p:nvSpPr>
          <p:cNvPr id="3" name="Vertical Text Placeholder 2"/>
          <p:cNvSpPr>
            <a:spLocks noGrp="1"/>
          </p:cNvSpPr>
          <p:nvPr>
            <p:ph type="body" orient="vert" idx="1"/>
          </p:nvPr>
        </p:nvSpPr>
        <p:spPr>
          <a:xfrm>
            <a:off x="1404395" y="1030147"/>
            <a:ext cx="7231605" cy="4780344"/>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369289D9-B34F-42C3-B7DB-3FCD16E9612A}" type="datetimeFigureOut">
              <a:rPr lang="zh-HK" altLang="en-US" smtClean="0"/>
              <a:t>16/11/2018</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2792B5AF-0423-4A6A-B55C-1345268569C5}" type="slidenum">
              <a:rPr lang="zh-HK" altLang="en-US" smtClean="0"/>
              <a:t>‹#›</a:t>
            </a:fld>
            <a:endParaRPr lang="zh-HK"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369289D9-B34F-42C3-B7DB-3FCD16E9612A}" type="datetimeFigureOut">
              <a:rPr lang="zh-HK" altLang="en-US" smtClean="0"/>
              <a:t>16/11/2018</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2792B5AF-0423-4A6A-B55C-1345268569C5}" type="slidenum">
              <a:rPr lang="zh-HK" altLang="en-US" smtClean="0"/>
              <a:t>‹#›</a:t>
            </a:fld>
            <a:endParaRPr lang="zh-HK"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678194" y="2900830"/>
            <a:ext cx="8849957" cy="1362075"/>
          </a:xfrm>
        </p:spPr>
        <p:txBody>
          <a:bodyPr anchor="b"/>
          <a:lstStyle>
            <a:lvl1pPr algn="l">
              <a:defRPr sz="4000" b="0" cap="none" baseline="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678194" y="4267201"/>
            <a:ext cx="8849956"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369289D9-B34F-42C3-B7DB-3FCD16E9612A}" type="datetimeFigureOut">
              <a:rPr lang="zh-HK" altLang="en-US" smtClean="0"/>
              <a:t>16/11/2018</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2792B5AF-0423-4A6A-B55C-1345268569C5}" type="slidenum">
              <a:rPr lang="zh-HK" altLang="en-US" smtClean="0"/>
              <a:t>‹#›</a:t>
            </a:fld>
            <a:endParaRPr lang="zh-HK"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5" name="Date Placeholder 4"/>
          <p:cNvSpPr>
            <a:spLocks noGrp="1"/>
          </p:cNvSpPr>
          <p:nvPr>
            <p:ph type="dt" sz="half" idx="10"/>
          </p:nvPr>
        </p:nvSpPr>
        <p:spPr/>
        <p:txBody>
          <a:bodyPr/>
          <a:lstStyle/>
          <a:p>
            <a:fld id="{369289D9-B34F-42C3-B7DB-3FCD16E9612A}" type="datetimeFigureOut">
              <a:rPr lang="zh-HK" altLang="en-US" smtClean="0"/>
              <a:t>16/11/2018</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2792B5AF-0423-4A6A-B55C-1345268569C5}" type="slidenum">
              <a:rPr lang="zh-HK" altLang="en-US" smtClean="0"/>
              <a:t>‹#›</a:t>
            </a:fld>
            <a:endParaRPr lang="zh-HK" altLang="en-US"/>
          </a:p>
        </p:txBody>
      </p:sp>
      <p:sp>
        <p:nvSpPr>
          <p:cNvPr id="9" name="Content Placeholder 8"/>
          <p:cNvSpPr>
            <a:spLocks noGrp="1"/>
          </p:cNvSpPr>
          <p:nvPr>
            <p:ph sz="quarter" idx="13"/>
          </p:nvPr>
        </p:nvSpPr>
        <p:spPr>
          <a:xfrm>
            <a:off x="1389888" y="2313432"/>
            <a:ext cx="4559808" cy="349300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1" name="Content Placeholder 10"/>
          <p:cNvSpPr>
            <a:spLocks noGrp="1"/>
          </p:cNvSpPr>
          <p:nvPr>
            <p:ph sz="quarter" idx="14"/>
          </p:nvPr>
        </p:nvSpPr>
        <p:spPr>
          <a:xfrm>
            <a:off x="6193536" y="2313431"/>
            <a:ext cx="4559808" cy="349300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1882815" y="2316009"/>
            <a:ext cx="407619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1388961"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682450" y="2316010"/>
            <a:ext cx="4074289"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6193536"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369289D9-B34F-42C3-B7DB-3FCD16E9612A}" type="datetimeFigureOut">
              <a:rPr lang="zh-HK" altLang="en-US" smtClean="0"/>
              <a:t>16/11/2018</a:t>
            </a:fld>
            <a:endParaRPr lang="zh-HK" altLang="en-US"/>
          </a:p>
        </p:txBody>
      </p:sp>
      <p:sp>
        <p:nvSpPr>
          <p:cNvPr id="8" name="Footer Placeholder 7"/>
          <p:cNvSpPr>
            <a:spLocks noGrp="1"/>
          </p:cNvSpPr>
          <p:nvPr>
            <p:ph type="ftr" sz="quarter" idx="11"/>
          </p:nvPr>
        </p:nvSpPr>
        <p:spPr/>
        <p:txBody>
          <a:bodyPr/>
          <a:lstStyle/>
          <a:p>
            <a:endParaRPr lang="zh-HK" altLang="en-US"/>
          </a:p>
        </p:txBody>
      </p:sp>
      <p:sp>
        <p:nvSpPr>
          <p:cNvPr id="9" name="Slide Number Placeholder 8"/>
          <p:cNvSpPr>
            <a:spLocks noGrp="1"/>
          </p:cNvSpPr>
          <p:nvPr>
            <p:ph type="sldNum" sz="quarter" idx="12"/>
          </p:nvPr>
        </p:nvSpPr>
        <p:spPr/>
        <p:txBody>
          <a:bodyPr/>
          <a:lstStyle/>
          <a:p>
            <a:fld id="{2792B5AF-0423-4A6A-B55C-1345268569C5}" type="slidenum">
              <a:rPr lang="zh-HK" altLang="en-US" smtClean="0"/>
              <a:t>‹#›</a:t>
            </a:fld>
            <a:endParaRPr lang="zh-HK"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2"/>
          <p:cNvSpPr>
            <a:spLocks noGrp="1"/>
          </p:cNvSpPr>
          <p:nvPr>
            <p:ph type="dt" sz="half" idx="10"/>
          </p:nvPr>
        </p:nvSpPr>
        <p:spPr/>
        <p:txBody>
          <a:bodyPr/>
          <a:lstStyle/>
          <a:p>
            <a:fld id="{369289D9-B34F-42C3-B7DB-3FCD16E9612A}" type="datetimeFigureOut">
              <a:rPr lang="zh-HK" altLang="en-US" smtClean="0"/>
              <a:t>16/11/2018</a:t>
            </a:fld>
            <a:endParaRPr lang="zh-HK" altLang="en-US"/>
          </a:p>
        </p:txBody>
      </p:sp>
      <p:sp>
        <p:nvSpPr>
          <p:cNvPr id="4" name="Footer Placeholder 3"/>
          <p:cNvSpPr>
            <a:spLocks noGrp="1"/>
          </p:cNvSpPr>
          <p:nvPr>
            <p:ph type="ftr" sz="quarter" idx="11"/>
          </p:nvPr>
        </p:nvSpPr>
        <p:spPr/>
        <p:txBody>
          <a:bodyPr/>
          <a:lstStyle/>
          <a:p>
            <a:endParaRPr lang="zh-HK" altLang="en-US"/>
          </a:p>
        </p:txBody>
      </p:sp>
      <p:sp>
        <p:nvSpPr>
          <p:cNvPr id="5" name="Slide Number Placeholder 4"/>
          <p:cNvSpPr>
            <a:spLocks noGrp="1"/>
          </p:cNvSpPr>
          <p:nvPr>
            <p:ph type="sldNum" sz="quarter" idx="12"/>
          </p:nvPr>
        </p:nvSpPr>
        <p:spPr/>
        <p:txBody>
          <a:bodyPr/>
          <a:lstStyle/>
          <a:p>
            <a:fld id="{2792B5AF-0423-4A6A-B55C-1345268569C5}" type="slidenum">
              <a:rPr lang="zh-HK" altLang="en-US" smtClean="0"/>
              <a:t>‹#›</a:t>
            </a:fld>
            <a:endParaRPr lang="zh-HK"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9289D9-B34F-42C3-B7DB-3FCD16E9612A}" type="datetimeFigureOut">
              <a:rPr lang="zh-HK" altLang="en-US" smtClean="0"/>
              <a:t>16/11/2018</a:t>
            </a:fld>
            <a:endParaRPr lang="zh-HK" altLang="en-US"/>
          </a:p>
        </p:txBody>
      </p:sp>
      <p:sp>
        <p:nvSpPr>
          <p:cNvPr id="3" name="Footer Placeholder 2"/>
          <p:cNvSpPr>
            <a:spLocks noGrp="1"/>
          </p:cNvSpPr>
          <p:nvPr>
            <p:ph type="ftr" sz="quarter" idx="11"/>
          </p:nvPr>
        </p:nvSpPr>
        <p:spPr/>
        <p:txBody>
          <a:bodyPr/>
          <a:lstStyle/>
          <a:p>
            <a:endParaRPr lang="zh-HK" altLang="en-US"/>
          </a:p>
        </p:txBody>
      </p:sp>
      <p:sp>
        <p:nvSpPr>
          <p:cNvPr id="4" name="Slide Number Placeholder 3"/>
          <p:cNvSpPr>
            <a:spLocks noGrp="1"/>
          </p:cNvSpPr>
          <p:nvPr>
            <p:ph type="sldNum" sz="quarter" idx="12"/>
          </p:nvPr>
        </p:nvSpPr>
        <p:spPr/>
        <p:txBody>
          <a:bodyPr/>
          <a:lstStyle/>
          <a:p>
            <a:fld id="{2792B5AF-0423-4A6A-B55C-1345268569C5}" type="slidenum">
              <a:rPr lang="zh-HK" altLang="en-US" smtClean="0"/>
              <a:t>‹#›</a:t>
            </a:fld>
            <a:endParaRPr lang="zh-HK"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69289D9-B34F-42C3-B7DB-3FCD16E9612A}" type="datetimeFigureOut">
              <a:rPr lang="zh-HK" altLang="en-US" smtClean="0"/>
              <a:t>16/11/2018</a:t>
            </a:fld>
            <a:endParaRPr lang="zh-HK" altLang="en-US"/>
          </a:p>
        </p:txBody>
      </p:sp>
      <p:sp>
        <p:nvSpPr>
          <p:cNvPr id="7" name="Slide Number Placeholder 6"/>
          <p:cNvSpPr>
            <a:spLocks noGrp="1"/>
          </p:cNvSpPr>
          <p:nvPr>
            <p:ph type="sldNum" sz="quarter" idx="12"/>
          </p:nvPr>
        </p:nvSpPr>
        <p:spPr/>
        <p:txBody>
          <a:bodyPr/>
          <a:lstStyle/>
          <a:p>
            <a:fld id="{2792B5AF-0423-4A6A-B55C-1345268569C5}" type="slidenum">
              <a:rPr lang="zh-HK" altLang="en-US" smtClean="0"/>
              <a:t>‹#›</a:t>
            </a:fld>
            <a:endParaRPr lang="zh-HK" altLang="en-US"/>
          </a:p>
        </p:txBody>
      </p:sp>
      <p:sp>
        <p:nvSpPr>
          <p:cNvPr id="58" name="Rectangle 57"/>
          <p:cNvSpPr/>
          <p:nvPr/>
        </p:nvSpPr>
        <p:spPr>
          <a:xfrm>
            <a:off x="1207429" y="601884"/>
            <a:ext cx="4749676"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7859" y="856527"/>
            <a:ext cx="4120587"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61" name="Rectangle 60"/>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zh-HK" altLang="en-US"/>
          </a:p>
        </p:txBody>
      </p:sp>
      <p:sp>
        <p:nvSpPr>
          <p:cNvPr id="2" name="Title 1"/>
          <p:cNvSpPr>
            <a:spLocks noGrp="1"/>
          </p:cNvSpPr>
          <p:nvPr>
            <p:ph type="title"/>
          </p:nvPr>
        </p:nvSpPr>
        <p:spPr>
          <a:xfrm>
            <a:off x="6319777" y="2657435"/>
            <a:ext cx="4406096" cy="1463153"/>
          </a:xfrm>
        </p:spPr>
        <p:txBody>
          <a:bodyPr anchor="b">
            <a:normAutofit/>
          </a:bodyPr>
          <a:lstStyle>
            <a:lvl1pPr algn="l">
              <a:defRPr sz="2800" b="0"/>
            </a:lvl1pPr>
          </a:lstStyle>
          <a:p>
            <a:r>
              <a:rPr lang="zh-TW" altLang="en-US" smtClean="0"/>
              <a:t>按一下以編輯母片標題樣式</a:t>
            </a:r>
            <a:endParaRPr lang="en-US"/>
          </a:p>
        </p:txBody>
      </p:sp>
      <p:sp>
        <p:nvSpPr>
          <p:cNvPr id="4" name="Text Placeholder 3"/>
          <p:cNvSpPr>
            <a:spLocks noGrp="1"/>
          </p:cNvSpPr>
          <p:nvPr>
            <p:ph type="body" sz="half" idx="2"/>
          </p:nvPr>
        </p:nvSpPr>
        <p:spPr>
          <a:xfrm>
            <a:off x="6315456" y="4136994"/>
            <a:ext cx="4398379"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1207429" y="601884"/>
            <a:ext cx="4749676"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12565" y="2660904"/>
            <a:ext cx="4401312" cy="1463040"/>
          </a:xfrm>
        </p:spPr>
        <p:txBody>
          <a:bodyPr anchor="b">
            <a:normAutofit/>
          </a:bodyPr>
          <a:lstStyle>
            <a:lvl1pPr algn="l">
              <a:defRPr sz="2800" b="0"/>
            </a:lvl1pPr>
          </a:lstStyle>
          <a:p>
            <a:r>
              <a:rPr lang="zh-TW" altLang="en-US" smtClean="0"/>
              <a:t>按一下以編輯母片標題樣式</a:t>
            </a:r>
            <a:endParaRPr lang="en-US"/>
          </a:p>
        </p:txBody>
      </p:sp>
      <p:sp>
        <p:nvSpPr>
          <p:cNvPr id="3" name="Picture Placeholder 2"/>
          <p:cNvSpPr>
            <a:spLocks noGrp="1"/>
          </p:cNvSpPr>
          <p:nvPr>
            <p:ph type="pic" idx="1"/>
          </p:nvPr>
        </p:nvSpPr>
        <p:spPr>
          <a:xfrm>
            <a:off x="1340278" y="693795"/>
            <a:ext cx="4479497"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312841" y="4133089"/>
            <a:ext cx="4400764"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369289D9-B34F-42C3-B7DB-3FCD16E9612A}" type="datetimeFigureOut">
              <a:rPr lang="zh-HK" altLang="en-US" smtClean="0"/>
              <a:t>16/11/2018</a:t>
            </a:fld>
            <a:endParaRPr lang="zh-HK" altLang="en-US"/>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zh-HK" altLang="en-US"/>
          </a:p>
        </p:txBody>
      </p:sp>
      <p:sp>
        <p:nvSpPr>
          <p:cNvPr id="7" name="Slide Number Placeholder 6"/>
          <p:cNvSpPr>
            <a:spLocks noGrp="1"/>
          </p:cNvSpPr>
          <p:nvPr>
            <p:ph type="sldNum" sz="quarter" idx="12"/>
          </p:nvPr>
        </p:nvSpPr>
        <p:spPr/>
        <p:txBody>
          <a:bodyPr/>
          <a:lstStyle/>
          <a:p>
            <a:fld id="{2792B5AF-0423-4A6A-B55C-1345268569C5}" type="slidenum">
              <a:rPr lang="zh-HK" altLang="en-US" smtClean="0"/>
              <a:t>‹#›</a:t>
            </a:fld>
            <a:endParaRPr lang="zh-HK"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406400" y="0"/>
            <a:ext cx="13243109"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609600" y="333488"/>
            <a:ext cx="109728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6081656" y="-21511"/>
            <a:ext cx="4905488"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391320" y="1027664"/>
            <a:ext cx="9366325" cy="1143000"/>
          </a:xfrm>
          <a:prstGeom prst="rect">
            <a:avLst/>
          </a:prstGeom>
        </p:spPr>
        <p:txBody>
          <a:bodyPr vert="horz" lIns="91440" tIns="45720" rIns="91440" bIns="45720" rtlCol="0" anchor="b">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391323" y="2323652"/>
            <a:ext cx="9036423" cy="3508977"/>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7996517" y="224493"/>
            <a:ext cx="2844800" cy="365125"/>
          </a:xfrm>
          <a:prstGeom prst="rect">
            <a:avLst/>
          </a:prstGeom>
        </p:spPr>
        <p:txBody>
          <a:bodyPr vert="horz" lIns="91440" tIns="45720" rIns="91440" bIns="45720" rtlCol="0" anchor="ctr"/>
          <a:lstStyle>
            <a:lvl1pPr algn="r">
              <a:defRPr sz="1200">
                <a:solidFill>
                  <a:srgbClr val="FEFEFE"/>
                </a:solidFill>
              </a:defRPr>
            </a:lvl1pPr>
          </a:lstStyle>
          <a:p>
            <a:fld id="{369289D9-B34F-42C3-B7DB-3FCD16E9612A}" type="datetimeFigureOut">
              <a:rPr lang="zh-HK" altLang="en-US" smtClean="0"/>
              <a:t>16/11/2018</a:t>
            </a:fld>
            <a:endParaRPr lang="zh-HK" altLang="en-US"/>
          </a:p>
        </p:txBody>
      </p:sp>
      <p:sp>
        <p:nvSpPr>
          <p:cNvPr id="5" name="Footer Placeholder 4"/>
          <p:cNvSpPr>
            <a:spLocks noGrp="1"/>
          </p:cNvSpPr>
          <p:nvPr>
            <p:ph type="ftr" sz="quarter" idx="3"/>
          </p:nvPr>
        </p:nvSpPr>
        <p:spPr>
          <a:xfrm>
            <a:off x="6188597" y="5852161"/>
            <a:ext cx="4669536" cy="365125"/>
          </a:xfrm>
          <a:prstGeom prst="rect">
            <a:avLst/>
          </a:prstGeom>
        </p:spPr>
        <p:txBody>
          <a:bodyPr vert="horz" lIns="91440" tIns="45720" rIns="91440" bIns="45720" rtlCol="0" anchor="ctr"/>
          <a:lstStyle>
            <a:lvl1pPr algn="r">
              <a:defRPr sz="1200">
                <a:solidFill>
                  <a:schemeClr val="accent1"/>
                </a:solidFill>
              </a:defRPr>
            </a:lvl1pPr>
          </a:lstStyle>
          <a:p>
            <a:endParaRPr lang="zh-HK" altLang="en-US"/>
          </a:p>
        </p:txBody>
      </p:sp>
      <p:sp>
        <p:nvSpPr>
          <p:cNvPr id="6" name="Slide Number Placeholder 5"/>
          <p:cNvSpPr>
            <a:spLocks noGrp="1"/>
          </p:cNvSpPr>
          <p:nvPr>
            <p:ph type="sldNum" sz="quarter" idx="4"/>
          </p:nvPr>
        </p:nvSpPr>
        <p:spPr>
          <a:xfrm>
            <a:off x="6198795" y="224492"/>
            <a:ext cx="1776208" cy="365125"/>
          </a:xfrm>
          <a:prstGeom prst="rect">
            <a:avLst/>
          </a:prstGeom>
        </p:spPr>
        <p:txBody>
          <a:bodyPr vert="horz" lIns="91440" tIns="45720" rIns="91440" bIns="45720" rtlCol="0" anchor="ctr"/>
          <a:lstStyle>
            <a:lvl1pPr algn="l">
              <a:defRPr sz="1200">
                <a:solidFill>
                  <a:srgbClr val="FEFEFE"/>
                </a:solidFill>
              </a:defRPr>
            </a:lvl1pPr>
          </a:lstStyle>
          <a:p>
            <a:fld id="{2792B5AF-0423-4A6A-B55C-1345268569C5}" type="slidenum">
              <a:rPr lang="zh-HK" altLang="en-US" smtClean="0"/>
              <a:t>‹#›</a:t>
            </a:fld>
            <a:endParaRPr lang="zh-HK" altLang="en-US"/>
          </a:p>
        </p:txBody>
      </p:sp>
    </p:spTree>
  </p:cSld>
  <p:clrMap bg1="lt1" tx1="dk1" bg2="lt2" tx2="dk2" accent1="accent1" accent2="accent2" accent3="accent3" accent4="accent4" accent5="accent5" accent6="accent6" hlink="hlink" folHlink="folHlink"/>
  <p:sldLayoutIdLst>
    <p:sldLayoutId id="2147484693" r:id="rId1"/>
    <p:sldLayoutId id="2147484694" r:id="rId2"/>
    <p:sldLayoutId id="2147484695" r:id="rId3"/>
    <p:sldLayoutId id="2147484696" r:id="rId4"/>
    <p:sldLayoutId id="2147484697" r:id="rId5"/>
    <p:sldLayoutId id="2147484698" r:id="rId6"/>
    <p:sldLayoutId id="2147484699" r:id="rId7"/>
    <p:sldLayoutId id="2147484700" r:id="rId8"/>
    <p:sldLayoutId id="2147484701" r:id="rId9"/>
    <p:sldLayoutId id="2147484702" r:id="rId10"/>
    <p:sldLayoutId id="2147484703" r:id="rId11"/>
  </p:sldLayoutIdLst>
  <p:timing>
    <p:tnLst>
      <p:par>
        <p:cTn id="1" dur="indefinite" restart="never" nodeType="tmRoot"/>
      </p:par>
    </p:tnLst>
  </p:timing>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image" Target="../media/image21.jpeg"/><Relationship Id="rId1" Type="http://schemas.openxmlformats.org/officeDocument/2006/relationships/slideLayout" Target="../slideLayouts/slideLayout10.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jpeg"/><Relationship Id="rId9" Type="http://schemas.openxmlformats.org/officeDocument/2006/relationships/image" Target="../media/image2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5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5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hyperlink" Target="http://portal.dsej.gov.mo/webdsejspace/internet/Inter_main_page.jsp?id=8744" TargetMode="External"/><Relationship Id="rId2" Type="http://schemas.openxmlformats.org/officeDocument/2006/relationships/hyperlink" Target="http://portal.dsej.gov.mo/webdsejspace/internet/Inter_main_page.jsp?id=56498"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www.fmac.org.mo/scholarShip/scholarShipIndex" TargetMode="External"/><Relationship Id="rId2" Type="http://schemas.openxmlformats.org/officeDocument/2006/relationships/hyperlink" Target="http://portal.dsej.gov.mo/webdsejspace/internet/Inter_main_page.jsp?id=17840" TargetMode="External"/><Relationship Id="rId1" Type="http://schemas.openxmlformats.org/officeDocument/2006/relationships/slideLayout" Target="../slideLayouts/slideLayout2.xml"/><Relationship Id="rId5" Type="http://schemas.openxmlformats.org/officeDocument/2006/relationships/hyperlink" Target="https://www.gaes.gov.mo/ctabe/" TargetMode="External"/><Relationship Id="rId4" Type="http://schemas.openxmlformats.org/officeDocument/2006/relationships/hyperlink" Target="https://www.icm.gov.mo/cn/financing_plan_of_studies#download"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2.xml"/><Relationship Id="rId4" Type="http://schemas.openxmlformats.org/officeDocument/2006/relationships/image" Target="../media/image43.jp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29053" y="773182"/>
            <a:ext cx="8683348" cy="1143000"/>
          </a:xfrm>
        </p:spPr>
        <p:txBody>
          <a:bodyPr>
            <a:noAutofit/>
          </a:bodyPr>
          <a:lstStyle/>
          <a:p>
            <a:pPr algn="ctr"/>
            <a:r>
              <a:rPr lang="zh-HK" altLang="en-US" sz="8800" b="1" dirty="0">
                <a:solidFill>
                  <a:srgbClr val="FF0000"/>
                </a:solidFill>
                <a:latin typeface="標楷體" panose="03000509000000000000" pitchFamily="65" charset="-120"/>
                <a:ea typeface="標楷體" panose="03000509000000000000" pitchFamily="65" charset="-120"/>
              </a:rPr>
              <a:t>何去何從</a:t>
            </a:r>
            <a:endParaRPr lang="zh-HK" altLang="en-US" sz="8800" b="1"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1723293" y="1470073"/>
            <a:ext cx="8534400" cy="3474720"/>
          </a:xfrm>
        </p:spPr>
        <p:txBody>
          <a:bodyPr>
            <a:normAutofit/>
          </a:bodyPr>
          <a:lstStyle/>
          <a:p>
            <a:endParaRPr lang="en-US" altLang="zh-HK" b="1" dirty="0" smtClean="0">
              <a:latin typeface="標楷體" panose="03000509000000000000" pitchFamily="65" charset="-120"/>
              <a:ea typeface="標楷體" panose="03000509000000000000" pitchFamily="65" charset="-120"/>
            </a:endParaRPr>
          </a:p>
          <a:p>
            <a:pPr marL="68580" indent="0" algn="ctr">
              <a:buNone/>
            </a:pPr>
            <a:r>
              <a:rPr lang="zh-HK" altLang="en-US" sz="7200" b="1" dirty="0">
                <a:solidFill>
                  <a:srgbClr val="0070C0"/>
                </a:solidFill>
                <a:latin typeface="標楷體" panose="03000509000000000000" pitchFamily="65" charset="-120"/>
                <a:ea typeface="標楷體" panose="03000509000000000000" pitchFamily="65" charset="-120"/>
              </a:rPr>
              <a:t>如何為</a:t>
            </a:r>
            <a:r>
              <a:rPr lang="zh-HK" altLang="en-US" sz="7200" b="1" dirty="0" smtClean="0">
                <a:solidFill>
                  <a:srgbClr val="0070C0"/>
                </a:solidFill>
                <a:latin typeface="標楷體" panose="03000509000000000000" pitchFamily="65" charset="-120"/>
                <a:ea typeface="標楷體" panose="03000509000000000000" pitchFamily="65" charset="-120"/>
              </a:rPr>
              <a:t>子女</a:t>
            </a:r>
            <a:endParaRPr lang="en-US" altLang="zh-HK" sz="7200" b="1" dirty="0" smtClean="0">
              <a:solidFill>
                <a:srgbClr val="0070C0"/>
              </a:solidFill>
              <a:latin typeface="標楷體" panose="03000509000000000000" pitchFamily="65" charset="-120"/>
              <a:ea typeface="標楷體" panose="03000509000000000000" pitchFamily="65" charset="-120"/>
            </a:endParaRPr>
          </a:p>
          <a:p>
            <a:pPr marL="68580" indent="0" algn="ctr">
              <a:buNone/>
            </a:pPr>
            <a:r>
              <a:rPr lang="zh-HK" altLang="en-US" sz="7200" b="1" dirty="0" smtClean="0">
                <a:solidFill>
                  <a:srgbClr val="0070C0"/>
                </a:solidFill>
                <a:latin typeface="標楷體" panose="03000509000000000000" pitchFamily="65" charset="-120"/>
                <a:ea typeface="標楷體" panose="03000509000000000000" pitchFamily="65" charset="-120"/>
              </a:rPr>
              <a:t>選擇</a:t>
            </a:r>
            <a:r>
              <a:rPr lang="zh-HK" altLang="en-US" sz="7200" b="1" dirty="0">
                <a:solidFill>
                  <a:srgbClr val="0070C0"/>
                </a:solidFill>
                <a:latin typeface="標楷體" panose="03000509000000000000" pitchFamily="65" charset="-120"/>
                <a:ea typeface="標楷體" panose="03000509000000000000" pitchFamily="65" charset="-120"/>
              </a:rPr>
              <a:t>最合適的大學</a:t>
            </a:r>
            <a:endParaRPr lang="zh-HK" altLang="en-US" sz="7200" b="1" dirty="0">
              <a:latin typeface="標楷體" panose="03000509000000000000" pitchFamily="65" charset="-120"/>
              <a:ea typeface="標楷體" panose="03000509000000000000" pitchFamily="65" charset="-120"/>
            </a:endParaRPr>
          </a:p>
        </p:txBody>
      </p:sp>
      <p:pic>
        <p:nvPicPr>
          <p:cNvPr id="1030" name="Picture 6" descr="D:\tempfiles\Temporary Internet Files\Content.IE5\KQPYXIOU\question-mark-1019993_960_72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6442" y="4353751"/>
            <a:ext cx="2104858" cy="210485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Users\usesr\Desktop\fotolia_549122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9191" y="4807471"/>
            <a:ext cx="5057273" cy="16511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Users\usesr\Desktop\Ide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8342" y="447832"/>
            <a:ext cx="2691346" cy="2371567"/>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d:\Users\usesr\Desktop\4ed737da-c8d8-4ae7-83dd-970547e58c96_zakenman-met-een-geweldig-idee_1012-21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19021" y="799456"/>
            <a:ext cx="1972174" cy="2301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6338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anim calcmode="lin" valueType="num">
                                      <p:cBhvr>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000"/>
                                        <p:tgtEl>
                                          <p:spTgt spid="3">
                                            <p:txEl>
                                              <p:pRg st="2" end="2"/>
                                            </p:txEl>
                                          </p:spTgt>
                                        </p:tgtEl>
                                      </p:cBhvr>
                                    </p:animEffect>
                                    <p:anim calcmode="lin" valueType="num">
                                      <p:cBhvr>
                                        <p:cTn id="1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53715" y="880466"/>
            <a:ext cx="10643937" cy="5890843"/>
          </a:xfrm>
          <a:prstGeom prst="rect">
            <a:avLst/>
          </a:prstGeom>
        </p:spPr>
        <p:txBody>
          <a:bodyPr wrap="square">
            <a:spAutoFit/>
          </a:bodyPr>
          <a:lstStyle/>
          <a:p>
            <a:pPr marL="449263" lvl="0" indent="-365125">
              <a:spcBef>
                <a:spcPct val="20000"/>
              </a:spcBef>
              <a:buClr>
                <a:srgbClr val="94C600"/>
              </a:buClr>
              <a:buSzPct val="76000"/>
              <a:buFont typeface="Wingdings 2" pitchFamily="18" charset="2"/>
              <a:buChar char=""/>
              <a:tabLst>
                <a:tab pos="444500" algn="l"/>
              </a:tabLst>
            </a:pPr>
            <a:r>
              <a:rPr lang="zh-TW" altLang="en-US" sz="2600" dirty="0">
                <a:latin typeface="標楷體" panose="03000509000000000000" pitchFamily="65" charset="-120"/>
                <a:ea typeface="標楷體" panose="03000509000000000000" pitchFamily="65" charset="-120"/>
              </a:rPr>
              <a:t>詢問在這一領域做得很好的人的意見。如果你知道了你的子女想做什麼，詢問</a:t>
            </a:r>
            <a:r>
              <a:rPr lang="zh-TW" altLang="en-US" sz="2600" dirty="0" smtClean="0">
                <a:latin typeface="標楷體" panose="03000509000000000000" pitchFamily="65" charset="-120"/>
                <a:ea typeface="標楷體" panose="03000509000000000000" pitchFamily="65" charset="-120"/>
              </a:rPr>
              <a:t>他</a:t>
            </a:r>
            <a:r>
              <a:rPr lang="en-US" altLang="zh-TW" sz="2600" dirty="0" smtClean="0">
                <a:latin typeface="標楷體" panose="03000509000000000000" pitchFamily="65" charset="-120"/>
                <a:ea typeface="標楷體" panose="03000509000000000000" pitchFamily="65" charset="-120"/>
              </a:rPr>
              <a:t>(</a:t>
            </a:r>
            <a:r>
              <a:rPr lang="zh-HK" altLang="en-US" sz="2600" dirty="0" smtClean="0">
                <a:latin typeface="標楷體" panose="03000509000000000000" pitchFamily="65" charset="-120"/>
                <a:ea typeface="標楷體" panose="03000509000000000000" pitchFamily="65" charset="-120"/>
              </a:rPr>
              <a:t>她</a:t>
            </a:r>
            <a:r>
              <a:rPr lang="en-US" altLang="zh-HK" sz="2600" dirty="0" smtClean="0">
                <a:latin typeface="標楷體" panose="03000509000000000000" pitchFamily="65" charset="-120"/>
                <a:ea typeface="標楷體" panose="03000509000000000000" pitchFamily="65" charset="-120"/>
              </a:rPr>
              <a:t>)</a:t>
            </a:r>
            <a:r>
              <a:rPr lang="zh-TW" altLang="en-US" sz="2600" dirty="0" smtClean="0">
                <a:latin typeface="標楷體" panose="03000509000000000000" pitchFamily="65" charset="-120"/>
                <a:ea typeface="標楷體" panose="03000509000000000000" pitchFamily="65" charset="-120"/>
              </a:rPr>
              <a:t>想</a:t>
            </a:r>
            <a:r>
              <a:rPr lang="zh-TW" altLang="en-US" sz="2600" dirty="0">
                <a:latin typeface="標楷體" panose="03000509000000000000" pitchFamily="65" charset="-120"/>
                <a:ea typeface="標楷體" panose="03000509000000000000" pitchFamily="65" charset="-120"/>
              </a:rPr>
              <a:t>去工作的地方的經理，或者在他</a:t>
            </a:r>
            <a:r>
              <a:rPr lang="en-US" altLang="zh-TW" sz="2600" dirty="0">
                <a:latin typeface="標楷體" panose="03000509000000000000" pitchFamily="65" charset="-120"/>
                <a:ea typeface="標楷體" panose="03000509000000000000" pitchFamily="65" charset="-120"/>
              </a:rPr>
              <a:t>(</a:t>
            </a:r>
            <a:r>
              <a:rPr lang="zh-HK" altLang="en-US" sz="2600" dirty="0">
                <a:latin typeface="標楷體" panose="03000509000000000000" pitchFamily="65" charset="-120"/>
                <a:ea typeface="標楷體" panose="03000509000000000000" pitchFamily="65" charset="-120"/>
              </a:rPr>
              <a:t>她</a:t>
            </a:r>
            <a:r>
              <a:rPr lang="en-US" altLang="zh-HK" sz="2600" dirty="0" smtClean="0">
                <a:latin typeface="標楷體" panose="03000509000000000000" pitchFamily="65" charset="-120"/>
                <a:ea typeface="標楷體" panose="03000509000000000000" pitchFamily="65" charset="-120"/>
              </a:rPr>
              <a:t>)</a:t>
            </a:r>
            <a:r>
              <a:rPr lang="zh-TW" altLang="en-US" sz="2600" dirty="0" smtClean="0">
                <a:latin typeface="標楷體" panose="03000509000000000000" pitchFamily="65" charset="-120"/>
                <a:ea typeface="標楷體" panose="03000509000000000000" pitchFamily="65" charset="-120"/>
              </a:rPr>
              <a:t>選擇</a:t>
            </a:r>
            <a:r>
              <a:rPr lang="zh-TW" altLang="en-US" sz="2600" dirty="0">
                <a:latin typeface="標楷體" panose="03000509000000000000" pitchFamily="65" charset="-120"/>
                <a:ea typeface="標楷體" panose="03000509000000000000" pitchFamily="65" charset="-120"/>
              </a:rPr>
              <a:t>領域非常資深的人。他們能告訴你哪些好的學校或者項目可以讓他</a:t>
            </a:r>
            <a:r>
              <a:rPr lang="en-US" altLang="zh-TW" sz="2600" dirty="0">
                <a:latin typeface="標楷體" panose="03000509000000000000" pitchFamily="65" charset="-120"/>
                <a:ea typeface="標楷體" panose="03000509000000000000" pitchFamily="65" charset="-120"/>
              </a:rPr>
              <a:t>(</a:t>
            </a:r>
            <a:r>
              <a:rPr lang="zh-HK" altLang="en-US" sz="2600" dirty="0">
                <a:latin typeface="標楷體" panose="03000509000000000000" pitchFamily="65" charset="-120"/>
                <a:ea typeface="標楷體" panose="03000509000000000000" pitchFamily="65" charset="-120"/>
              </a:rPr>
              <a:t>她</a:t>
            </a:r>
            <a:r>
              <a:rPr lang="en-US" altLang="zh-HK" sz="2600" dirty="0" smtClean="0">
                <a:latin typeface="標楷體" panose="03000509000000000000" pitchFamily="65" charset="-120"/>
                <a:ea typeface="標楷體" panose="03000509000000000000" pitchFamily="65" charset="-120"/>
              </a:rPr>
              <a:t>)</a:t>
            </a:r>
            <a:r>
              <a:rPr lang="zh-TW" altLang="en-US" sz="2600" dirty="0" smtClean="0">
                <a:latin typeface="標楷體" panose="03000509000000000000" pitchFamily="65" charset="-120"/>
                <a:ea typeface="標楷體" panose="03000509000000000000" pitchFamily="65" charset="-120"/>
              </a:rPr>
              <a:t>得到想要</a:t>
            </a:r>
            <a:r>
              <a:rPr lang="zh-TW" altLang="en-US" sz="2600" dirty="0">
                <a:latin typeface="標楷體" panose="03000509000000000000" pitchFamily="65" charset="-120"/>
                <a:ea typeface="標楷體" panose="03000509000000000000" pitchFamily="65" charset="-120"/>
              </a:rPr>
              <a:t>的工作，而且也可以給他</a:t>
            </a:r>
            <a:r>
              <a:rPr lang="en-US" altLang="zh-TW" sz="2600" dirty="0">
                <a:latin typeface="標楷體" panose="03000509000000000000" pitchFamily="65" charset="-120"/>
                <a:ea typeface="標楷體" panose="03000509000000000000" pitchFamily="65" charset="-120"/>
              </a:rPr>
              <a:t>(</a:t>
            </a:r>
            <a:r>
              <a:rPr lang="zh-HK" altLang="en-US" sz="2600" dirty="0">
                <a:latin typeface="標楷體" panose="03000509000000000000" pitchFamily="65" charset="-120"/>
                <a:ea typeface="標楷體" panose="03000509000000000000" pitchFamily="65" charset="-120"/>
              </a:rPr>
              <a:t>她</a:t>
            </a:r>
            <a:r>
              <a:rPr lang="en-US" altLang="zh-HK" sz="2600" dirty="0" smtClean="0">
                <a:latin typeface="標楷體" panose="03000509000000000000" pitchFamily="65" charset="-120"/>
                <a:ea typeface="標楷體" panose="03000509000000000000" pitchFamily="65" charset="-120"/>
              </a:rPr>
              <a:t>)</a:t>
            </a:r>
            <a:r>
              <a:rPr lang="zh-TW" altLang="en-US" sz="2600" dirty="0" smtClean="0">
                <a:latin typeface="標楷體" panose="03000509000000000000" pitchFamily="65" charset="-120"/>
                <a:ea typeface="標楷體" panose="03000509000000000000" pitchFamily="65" charset="-120"/>
              </a:rPr>
              <a:t>提</a:t>
            </a:r>
            <a:r>
              <a:rPr lang="zh-TW" altLang="en-US" sz="2600" dirty="0">
                <a:latin typeface="標楷體" panose="03000509000000000000" pitchFamily="65" charset="-120"/>
                <a:ea typeface="標楷體" panose="03000509000000000000" pitchFamily="65" charset="-120"/>
              </a:rPr>
              <a:t>一些關於這條職業道路的好的建議</a:t>
            </a:r>
            <a:r>
              <a:rPr lang="zh-TW" altLang="en-US" sz="2600" dirty="0" smtClean="0">
                <a:latin typeface="標楷體" panose="03000509000000000000" pitchFamily="65" charset="-120"/>
                <a:ea typeface="標楷體" panose="03000509000000000000" pitchFamily="65" charset="-120"/>
              </a:rPr>
              <a:t>。</a:t>
            </a:r>
            <a:endParaRPr lang="en-US" altLang="zh-TW" sz="2600" dirty="0" smtClean="0">
              <a:latin typeface="標楷體" panose="03000509000000000000" pitchFamily="65" charset="-120"/>
              <a:ea typeface="標楷體" panose="03000509000000000000" pitchFamily="65" charset="-120"/>
            </a:endParaRPr>
          </a:p>
          <a:p>
            <a:pPr marL="449263" lvl="0" indent="-365125">
              <a:spcBef>
                <a:spcPct val="20000"/>
              </a:spcBef>
              <a:buClr>
                <a:srgbClr val="94C600"/>
              </a:buClr>
              <a:buSzPct val="76000"/>
              <a:buFont typeface="Wingdings 2" pitchFamily="18" charset="2"/>
              <a:buChar char=""/>
              <a:tabLst>
                <a:tab pos="444500" algn="l"/>
              </a:tabLst>
            </a:pPr>
            <a:endParaRPr lang="en-US" altLang="zh-TW" sz="1200" dirty="0">
              <a:latin typeface="標楷體" panose="03000509000000000000" pitchFamily="65" charset="-120"/>
              <a:ea typeface="標楷體" panose="03000509000000000000" pitchFamily="65" charset="-120"/>
            </a:endParaRPr>
          </a:p>
          <a:p>
            <a:pPr marL="449263" lvl="0" indent="-365125">
              <a:spcBef>
                <a:spcPct val="20000"/>
              </a:spcBef>
              <a:buClr>
                <a:srgbClr val="94C600"/>
              </a:buClr>
              <a:buSzPct val="76000"/>
              <a:buFont typeface="Wingdings 2" pitchFamily="18" charset="2"/>
              <a:buChar char=""/>
              <a:tabLst>
                <a:tab pos="444500" algn="l"/>
              </a:tabLst>
            </a:pPr>
            <a:r>
              <a:rPr lang="zh-TW" altLang="en-US" sz="2600" dirty="0">
                <a:latin typeface="標楷體" panose="03000509000000000000" pitchFamily="65" charset="-120"/>
                <a:ea typeface="標楷體" panose="03000509000000000000" pitchFamily="65" charset="-120"/>
              </a:rPr>
              <a:t>考慮學校的地點。學校的地點對你的教育目標也很重要。如果你的子女想要進一個需要實習的項目，比如工商或者醫藥專業</a:t>
            </a:r>
            <a:r>
              <a:rPr lang="zh-TW" altLang="en-US" sz="2600" dirty="0" smtClean="0">
                <a:latin typeface="標楷體" panose="03000509000000000000" pitchFamily="65" charset="-120"/>
                <a:ea typeface="標楷體" panose="03000509000000000000" pitchFamily="65" charset="-120"/>
              </a:rPr>
              <a:t>，</a:t>
            </a:r>
            <a:r>
              <a:rPr lang="zh-TW" altLang="en-US" sz="2600" dirty="0">
                <a:latin typeface="標楷體" panose="03000509000000000000" pitchFamily="65" charset="-120"/>
                <a:ea typeface="標楷體" panose="03000509000000000000" pitchFamily="65" charset="-120"/>
              </a:rPr>
              <a:t>他</a:t>
            </a:r>
            <a:r>
              <a:rPr lang="en-US" altLang="zh-TW" sz="2600" dirty="0">
                <a:latin typeface="標楷體" panose="03000509000000000000" pitchFamily="65" charset="-120"/>
                <a:ea typeface="標楷體" panose="03000509000000000000" pitchFamily="65" charset="-120"/>
              </a:rPr>
              <a:t>(</a:t>
            </a:r>
            <a:r>
              <a:rPr lang="zh-HK" altLang="en-US" sz="2600" dirty="0">
                <a:latin typeface="標楷體" panose="03000509000000000000" pitchFamily="65" charset="-120"/>
                <a:ea typeface="標楷體" panose="03000509000000000000" pitchFamily="65" charset="-120"/>
              </a:rPr>
              <a:t>她</a:t>
            </a:r>
            <a:r>
              <a:rPr lang="en-US" altLang="zh-HK" sz="2600" dirty="0" smtClean="0">
                <a:latin typeface="標楷體" panose="03000509000000000000" pitchFamily="65" charset="-120"/>
                <a:ea typeface="標楷體" panose="03000509000000000000" pitchFamily="65" charset="-120"/>
              </a:rPr>
              <a:t>)</a:t>
            </a:r>
            <a:r>
              <a:rPr lang="zh-TW" altLang="en-US" sz="2600" dirty="0" smtClean="0">
                <a:latin typeface="標楷體" panose="03000509000000000000" pitchFamily="65" charset="-120"/>
                <a:ea typeface="標楷體" panose="03000509000000000000" pitchFamily="65" charset="-120"/>
              </a:rPr>
              <a:t>可能</a:t>
            </a:r>
            <a:r>
              <a:rPr lang="zh-TW" altLang="en-US" sz="2600" dirty="0">
                <a:latin typeface="標楷體" panose="03000509000000000000" pitchFamily="65" charset="-120"/>
                <a:ea typeface="標楷體" panose="03000509000000000000" pitchFamily="65" charset="-120"/>
              </a:rPr>
              <a:t>更需要去一個能提供實踐經驗的地方。</a:t>
            </a:r>
            <a:endParaRPr lang="en-US" altLang="zh-TW" sz="2600" dirty="0">
              <a:latin typeface="標楷體" panose="03000509000000000000" pitchFamily="65" charset="-120"/>
              <a:ea typeface="標楷體" panose="03000509000000000000" pitchFamily="65" charset="-120"/>
            </a:endParaRPr>
          </a:p>
          <a:p>
            <a:pPr marL="449263" lvl="0" indent="-365125">
              <a:spcBef>
                <a:spcPct val="20000"/>
              </a:spcBef>
              <a:buClr>
                <a:srgbClr val="94C600"/>
              </a:buClr>
              <a:buSzPct val="76000"/>
              <a:buFont typeface="Wingdings 2" pitchFamily="18" charset="2"/>
              <a:buChar char=""/>
              <a:tabLst>
                <a:tab pos="444500" algn="l"/>
              </a:tabLst>
            </a:pPr>
            <a:endParaRPr lang="en-US" altLang="zh-TW" sz="1200" dirty="0">
              <a:latin typeface="標楷體" panose="03000509000000000000" pitchFamily="65" charset="-120"/>
              <a:ea typeface="標楷體" panose="03000509000000000000" pitchFamily="65" charset="-120"/>
            </a:endParaRPr>
          </a:p>
          <a:p>
            <a:pPr marL="449263" lvl="0" indent="-365125">
              <a:spcBef>
                <a:spcPct val="20000"/>
              </a:spcBef>
              <a:buClr>
                <a:srgbClr val="94C600"/>
              </a:buClr>
              <a:buSzPct val="76000"/>
              <a:buFont typeface="Wingdings 2" pitchFamily="18" charset="2"/>
              <a:buChar char=""/>
              <a:tabLst>
                <a:tab pos="444500" algn="l"/>
              </a:tabLst>
            </a:pPr>
            <a:r>
              <a:rPr lang="zh-TW" altLang="en-US" sz="2600" dirty="0">
                <a:latin typeface="標楷體" panose="03000509000000000000" pitchFamily="65" charset="-120"/>
                <a:ea typeface="標楷體" panose="03000509000000000000" pitchFamily="65" charset="-120"/>
              </a:rPr>
              <a:t>比如，工商專業可能更適合在大城市裡學，因為這裡可以讓他</a:t>
            </a:r>
            <a:r>
              <a:rPr lang="en-US" altLang="zh-TW" sz="2600" dirty="0">
                <a:latin typeface="標楷體" panose="03000509000000000000" pitchFamily="65" charset="-120"/>
                <a:ea typeface="標楷體" panose="03000509000000000000" pitchFamily="65" charset="-120"/>
              </a:rPr>
              <a:t>(</a:t>
            </a:r>
            <a:r>
              <a:rPr lang="zh-HK" altLang="en-US" sz="2600" dirty="0">
                <a:latin typeface="標楷體" panose="03000509000000000000" pitchFamily="65" charset="-120"/>
                <a:ea typeface="標楷體" panose="03000509000000000000" pitchFamily="65" charset="-120"/>
              </a:rPr>
              <a:t>她</a:t>
            </a:r>
            <a:r>
              <a:rPr lang="en-US" altLang="zh-HK" sz="2600" dirty="0" smtClean="0">
                <a:latin typeface="標楷體" panose="03000509000000000000" pitchFamily="65" charset="-120"/>
                <a:ea typeface="標楷體" panose="03000509000000000000" pitchFamily="65" charset="-120"/>
              </a:rPr>
              <a:t>)</a:t>
            </a:r>
            <a:r>
              <a:rPr lang="zh-TW" altLang="en-US" sz="2600" dirty="0" smtClean="0">
                <a:latin typeface="標楷體" panose="03000509000000000000" pitchFamily="65" charset="-120"/>
                <a:ea typeface="標楷體" panose="03000509000000000000" pitchFamily="65" charset="-120"/>
              </a:rPr>
              <a:t>輕易</a:t>
            </a:r>
            <a:r>
              <a:rPr lang="zh-TW" altLang="en-US" sz="2600" dirty="0">
                <a:latin typeface="標楷體" panose="03000509000000000000" pitchFamily="65" charset="-120"/>
                <a:ea typeface="標楷體" panose="03000509000000000000" pitchFamily="65" charset="-120"/>
              </a:rPr>
              <a:t>找到地方實習，並且畢業時他</a:t>
            </a:r>
            <a:r>
              <a:rPr lang="en-US" altLang="zh-TW" sz="2600" dirty="0">
                <a:latin typeface="標楷體" panose="03000509000000000000" pitchFamily="65" charset="-120"/>
                <a:ea typeface="標楷體" panose="03000509000000000000" pitchFamily="65" charset="-120"/>
              </a:rPr>
              <a:t>(</a:t>
            </a:r>
            <a:r>
              <a:rPr lang="zh-HK" altLang="en-US" sz="2600" dirty="0">
                <a:latin typeface="標楷體" panose="03000509000000000000" pitchFamily="65" charset="-120"/>
                <a:ea typeface="標楷體" panose="03000509000000000000" pitchFamily="65" charset="-120"/>
              </a:rPr>
              <a:t>她</a:t>
            </a:r>
            <a:r>
              <a:rPr lang="en-US" altLang="zh-HK" sz="2600" dirty="0" smtClean="0">
                <a:latin typeface="標楷體" panose="03000509000000000000" pitchFamily="65" charset="-120"/>
                <a:ea typeface="標楷體" panose="03000509000000000000" pitchFamily="65" charset="-120"/>
              </a:rPr>
              <a:t>)</a:t>
            </a:r>
            <a:r>
              <a:rPr lang="zh-TW" altLang="en-US" sz="2600" dirty="0" smtClean="0">
                <a:latin typeface="標楷體" panose="03000509000000000000" pitchFamily="65" charset="-120"/>
                <a:ea typeface="標楷體" panose="03000509000000000000" pitchFamily="65" charset="-120"/>
              </a:rPr>
              <a:t>也</a:t>
            </a:r>
            <a:r>
              <a:rPr lang="zh-TW" altLang="en-US" sz="2600" dirty="0">
                <a:latin typeface="標楷體" panose="03000509000000000000" pitchFamily="65" charset="-120"/>
                <a:ea typeface="標楷體" panose="03000509000000000000" pitchFamily="65" charset="-120"/>
              </a:rPr>
              <a:t>很好找工作</a:t>
            </a:r>
            <a:r>
              <a:rPr lang="zh-TW" altLang="en-US" sz="2600" dirty="0" smtClean="0">
                <a:latin typeface="標楷體" panose="03000509000000000000" pitchFamily="65" charset="-120"/>
                <a:ea typeface="標楷體" panose="03000509000000000000" pitchFamily="65" charset="-120"/>
              </a:rPr>
              <a:t>。</a:t>
            </a:r>
            <a:endParaRPr lang="en-US" altLang="zh-TW" sz="2600" dirty="0" smtClean="0">
              <a:latin typeface="標楷體" panose="03000509000000000000" pitchFamily="65" charset="-120"/>
              <a:ea typeface="標楷體" panose="03000509000000000000" pitchFamily="65" charset="-120"/>
            </a:endParaRPr>
          </a:p>
          <a:p>
            <a:pPr marL="449263" lvl="0" indent="-365125">
              <a:spcBef>
                <a:spcPct val="20000"/>
              </a:spcBef>
              <a:buClr>
                <a:srgbClr val="94C600"/>
              </a:buClr>
              <a:buSzPct val="76000"/>
              <a:buFont typeface="Wingdings 2" pitchFamily="18" charset="2"/>
              <a:buChar char=""/>
              <a:tabLst>
                <a:tab pos="444500" algn="l"/>
              </a:tabLst>
            </a:pPr>
            <a:endParaRPr lang="zh-TW" altLang="en-US" sz="1200" dirty="0">
              <a:latin typeface="標楷體" panose="03000509000000000000" pitchFamily="65" charset="-120"/>
              <a:ea typeface="標楷體" panose="03000509000000000000" pitchFamily="65" charset="-120"/>
            </a:endParaRPr>
          </a:p>
          <a:p>
            <a:pPr marL="449263" lvl="0" indent="-365125">
              <a:spcBef>
                <a:spcPct val="20000"/>
              </a:spcBef>
              <a:buClr>
                <a:srgbClr val="94C600"/>
              </a:buClr>
              <a:buSzPct val="76000"/>
              <a:buFont typeface="Wingdings 2" pitchFamily="18" charset="2"/>
              <a:buChar char=""/>
              <a:tabLst>
                <a:tab pos="444500" algn="l"/>
              </a:tabLst>
            </a:pPr>
            <a:r>
              <a:rPr lang="zh-TW" altLang="en-US" sz="2600" dirty="0">
                <a:latin typeface="標楷體" panose="03000509000000000000" pitchFamily="65" charset="-120"/>
                <a:ea typeface="標楷體" panose="03000509000000000000" pitchFamily="65" charset="-120"/>
              </a:rPr>
              <a:t>醫科學生在大醫院附近學習更有利（醫院有不同的科就更好了，他</a:t>
            </a:r>
            <a:r>
              <a:rPr lang="en-US" altLang="zh-TW" sz="2600" dirty="0">
                <a:latin typeface="標楷體" panose="03000509000000000000" pitchFamily="65" charset="-120"/>
                <a:ea typeface="標楷體" panose="03000509000000000000" pitchFamily="65" charset="-120"/>
              </a:rPr>
              <a:t>(</a:t>
            </a:r>
            <a:r>
              <a:rPr lang="zh-HK" altLang="en-US" sz="2600" dirty="0">
                <a:latin typeface="標楷體" panose="03000509000000000000" pitchFamily="65" charset="-120"/>
                <a:ea typeface="標楷體" panose="03000509000000000000" pitchFamily="65" charset="-120"/>
              </a:rPr>
              <a:t>她</a:t>
            </a:r>
            <a:r>
              <a:rPr lang="en-US" altLang="zh-HK" sz="2600" dirty="0" smtClean="0">
                <a:latin typeface="標楷體" panose="03000509000000000000" pitchFamily="65" charset="-120"/>
                <a:ea typeface="標楷體" panose="03000509000000000000" pitchFamily="65" charset="-120"/>
              </a:rPr>
              <a:t>)</a:t>
            </a:r>
            <a:r>
              <a:rPr lang="zh-TW" altLang="en-US" sz="2600" dirty="0" smtClean="0">
                <a:latin typeface="標楷體" panose="03000509000000000000" pitchFamily="65" charset="-120"/>
                <a:ea typeface="標楷體" panose="03000509000000000000" pitchFamily="65" charset="-120"/>
              </a:rPr>
              <a:t>就</a:t>
            </a:r>
            <a:r>
              <a:rPr lang="zh-TW" altLang="en-US" sz="2600" dirty="0">
                <a:latin typeface="標楷體" panose="03000509000000000000" pitchFamily="65" charset="-120"/>
                <a:ea typeface="標楷體" panose="03000509000000000000" pitchFamily="65" charset="-120"/>
              </a:rPr>
              <a:t>可以去體驗不同的科屬）。</a:t>
            </a:r>
          </a:p>
          <a:p>
            <a:endParaRPr lang="zh-HK" altLang="en-US" sz="3200"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76668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2">
                                            <p:txEl>
                                              <p:pRg st="0" end="0"/>
                                            </p:txEl>
                                          </p:spTgt>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p:cTn id="13"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5" dur="1000"/>
                                        <p:tgtEl>
                                          <p:spTgt spid="2">
                                            <p:txEl>
                                              <p:pRg st="2" end="2"/>
                                            </p:txEl>
                                          </p:spTgt>
                                        </p:tgtEl>
                                      </p:cBhvr>
                                    </p:animEffect>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p:cTn id="19"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0" dur="10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21" dur="1000"/>
                                        <p:tgtEl>
                                          <p:spTgt spid="2">
                                            <p:txEl>
                                              <p:pRg st="4" end="4"/>
                                            </p:txEl>
                                          </p:spTgt>
                                        </p:tgtEl>
                                      </p:cBhvr>
                                    </p:animEffect>
                                  </p:childTnLst>
                                </p:cTn>
                              </p:par>
                            </p:childTnLst>
                          </p:cTn>
                        </p:par>
                        <p:par>
                          <p:cTn id="22" fill="hold">
                            <p:stCondLst>
                              <p:cond delay="3000"/>
                            </p:stCondLst>
                            <p:childTnLst>
                              <p:par>
                                <p:cTn id="23" presetID="53" presetClass="entr" presetSubtype="16" fill="hold" nodeType="after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p:cTn id="25" dur="1000" fill="hold"/>
                                        <p:tgtEl>
                                          <p:spTgt spid="2">
                                            <p:txEl>
                                              <p:pRg st="6" end="6"/>
                                            </p:txEl>
                                          </p:spTgt>
                                        </p:tgtEl>
                                        <p:attrNameLst>
                                          <p:attrName>ppt_w</p:attrName>
                                        </p:attrNameLst>
                                      </p:cBhvr>
                                      <p:tavLst>
                                        <p:tav tm="0">
                                          <p:val>
                                            <p:fltVal val="0"/>
                                          </p:val>
                                        </p:tav>
                                        <p:tav tm="100000">
                                          <p:val>
                                            <p:strVal val="#ppt_w"/>
                                          </p:val>
                                        </p:tav>
                                      </p:tavLst>
                                    </p:anim>
                                    <p:anim calcmode="lin" valueType="num">
                                      <p:cBhvr>
                                        <p:cTn id="26" dur="10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27" dur="1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79288" y="582497"/>
            <a:ext cx="9366325" cy="909420"/>
          </a:xfrm>
        </p:spPr>
        <p:txBody>
          <a:bodyPr>
            <a:normAutofit fontScale="90000"/>
          </a:bodyPr>
          <a:lstStyle/>
          <a:p>
            <a:pPr algn="ctr"/>
            <a:r>
              <a:rPr lang="zh-HK" altLang="en-US" sz="6000" b="1" dirty="0">
                <a:solidFill>
                  <a:srgbClr val="0070C0"/>
                </a:solidFill>
                <a:latin typeface="標楷體" panose="03000509000000000000" pitchFamily="65" charset="-120"/>
                <a:ea typeface="標楷體" panose="03000509000000000000" pitchFamily="65" charset="-120"/>
              </a:rPr>
              <a:t>前景</a:t>
            </a:r>
            <a:endParaRPr lang="zh-HK" altLang="en-US" sz="6000" dirty="0">
              <a:solidFill>
                <a:srgbClr val="0070C0"/>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806116" y="1491915"/>
            <a:ext cx="10684042" cy="4776537"/>
          </a:xfrm>
        </p:spPr>
        <p:txBody>
          <a:bodyPr>
            <a:noAutofit/>
          </a:bodyPr>
          <a:lstStyle/>
          <a:p>
            <a:r>
              <a:rPr lang="en-US" altLang="zh-TW" sz="2600" dirty="0" smtClean="0">
                <a:latin typeface="Times New Roman" panose="02020603050405020304" pitchFamily="18" charset="0"/>
                <a:ea typeface="標楷體" panose="03000509000000000000" pitchFamily="65" charset="-120"/>
                <a:cs typeface="Times New Roman" panose="02020603050405020304" pitchFamily="18" charset="0"/>
              </a:rPr>
              <a:t>1. </a:t>
            </a:r>
            <a:r>
              <a:rPr lang="zh-TW" altLang="en-US" sz="2600" dirty="0" smtClean="0">
                <a:latin typeface="Times New Roman" panose="02020603050405020304" pitchFamily="18" charset="0"/>
                <a:ea typeface="標楷體" panose="03000509000000000000" pitchFamily="65" charset="-120"/>
                <a:cs typeface="Times New Roman" panose="02020603050405020304" pitchFamily="18" charset="0"/>
              </a:rPr>
              <a:t>學校</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的聲譽需要考慮。學校的聲譽很重要，尤其對一個競爭激烈的行業來講。因此，你的子女要去一個名聲較好的學校。如果</a:t>
            </a:r>
            <a:r>
              <a:rPr lang="zh-TW" altLang="en-US" sz="2600" dirty="0" smtClean="0">
                <a:latin typeface="Times New Roman" panose="02020603050405020304" pitchFamily="18" charset="0"/>
                <a:ea typeface="標楷體" panose="03000509000000000000" pitchFamily="65" charset="-120"/>
                <a:cs typeface="Times New Roman" panose="02020603050405020304" pitchFamily="18" charset="0"/>
              </a:rPr>
              <a:t>他</a:t>
            </a:r>
            <a:r>
              <a:rPr lang="en-US" altLang="zh-TW" sz="26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HK" altLang="en-US" sz="2600" dirty="0" smtClean="0">
                <a:latin typeface="Times New Roman" panose="02020603050405020304" pitchFamily="18" charset="0"/>
                <a:ea typeface="標楷體" panose="03000509000000000000" pitchFamily="65" charset="-120"/>
                <a:cs typeface="Times New Roman" panose="02020603050405020304" pitchFamily="18" charset="0"/>
              </a:rPr>
              <a:t>她</a:t>
            </a:r>
            <a:r>
              <a:rPr lang="en-US" altLang="zh-HK" sz="26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600" dirty="0" smtClean="0">
                <a:latin typeface="Times New Roman" panose="02020603050405020304" pitchFamily="18" charset="0"/>
                <a:ea typeface="標楷體" panose="03000509000000000000" pitchFamily="65" charset="-120"/>
                <a:cs typeface="Times New Roman" panose="02020603050405020304" pitchFamily="18" charset="0"/>
              </a:rPr>
              <a:t>沒有</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那麼大的野心，一個小學院可能更適合</a:t>
            </a:r>
            <a:r>
              <a:rPr lang="zh-TW" altLang="en-US" sz="26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600" dirty="0" smtClean="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1200"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2600" dirty="0" smtClean="0">
                <a:latin typeface="Times New Roman" panose="02020603050405020304" pitchFamily="18" charset="0"/>
                <a:ea typeface="標楷體" panose="03000509000000000000" pitchFamily="65" charset="-120"/>
                <a:cs typeface="Times New Roman" panose="02020603050405020304" pitchFamily="18" charset="0"/>
              </a:rPr>
              <a:t>2. </a:t>
            </a:r>
            <a:r>
              <a:rPr lang="zh-TW" altLang="en-US" sz="2600" dirty="0" smtClean="0">
                <a:latin typeface="Times New Roman" panose="02020603050405020304" pitchFamily="18" charset="0"/>
                <a:ea typeface="標楷體" panose="03000509000000000000" pitchFamily="65" charset="-120"/>
                <a:cs typeface="Times New Roman" panose="02020603050405020304" pitchFamily="18" charset="0"/>
              </a:rPr>
              <a:t>學校</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的費用同樣要考慮。你需要慎重地考慮下你有多少收入來源（來自家裡，獎學金，助學金，貸款）以及你的子女將會花多少錢。即使有貸款，一些太貴的學校你可能也負擔不起</a:t>
            </a:r>
            <a:r>
              <a:rPr lang="zh-TW" altLang="en-US" sz="26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600" dirty="0" smtClean="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1200"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2600" dirty="0" smtClean="0">
                <a:latin typeface="Times New Roman" panose="02020603050405020304" pitchFamily="18" charset="0"/>
                <a:ea typeface="標楷體" panose="03000509000000000000" pitchFamily="65" charset="-120"/>
                <a:cs typeface="Times New Roman" panose="02020603050405020304" pitchFamily="18" charset="0"/>
              </a:rPr>
              <a:t>3. </a:t>
            </a:r>
            <a:r>
              <a:rPr lang="zh-TW" altLang="en-US" sz="2600" dirty="0" smtClean="0">
                <a:latin typeface="Times New Roman" panose="02020603050405020304" pitchFamily="18" charset="0"/>
                <a:ea typeface="標楷體" panose="03000509000000000000" pitchFamily="65" charset="-120"/>
                <a:cs typeface="Times New Roman" panose="02020603050405020304" pitchFamily="18" charset="0"/>
              </a:rPr>
              <a:t>考慮</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下你未來能賺多少。你應該平衡下你的</a:t>
            </a:r>
            <a:r>
              <a:rPr lang="zh-TW" altLang="en-US" sz="2600" dirty="0" smtClean="0">
                <a:latin typeface="Times New Roman" panose="02020603050405020304" pitchFamily="18" charset="0"/>
                <a:ea typeface="標楷體" panose="03000509000000000000" pitchFamily="65" charset="-120"/>
                <a:cs typeface="Times New Roman" panose="02020603050405020304" pitchFamily="18" charset="0"/>
              </a:rPr>
              <a:t>子女上學</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的收支。</a:t>
            </a:r>
            <a:r>
              <a:rPr lang="zh-TW" altLang="en-US" sz="2600" dirty="0" smtClean="0">
                <a:latin typeface="Times New Roman" panose="02020603050405020304" pitchFamily="18" charset="0"/>
                <a:ea typeface="標楷體" panose="03000509000000000000" pitchFamily="65" charset="-120"/>
                <a:cs typeface="Times New Roman" panose="02020603050405020304" pitchFamily="18" charset="0"/>
              </a:rPr>
              <a:t>如果選</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的學校很昂貴，大部分需要通過助學貸款來完成，成為一個職業藝術家（舉個例子）可能不是一個好的選擇，因為你的子女以後的收入可能不多。</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
            </a:r>
            <a:b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br>
            <a:endParaRPr lang="zh-HK" altLang="en-US" sz="28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14339" name="Picture 3" descr="d:\Users\usesr\Desktop\未命名.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54689"/>
            <a:ext cx="4648200" cy="1438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905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down)">
                                      <p:cBhvr>
                                        <p:cTn id="24" dur="580">
                                          <p:stCondLst>
                                            <p:cond delay="0"/>
                                          </p:stCondLst>
                                        </p:cTn>
                                        <p:tgtEl>
                                          <p:spTgt spid="3">
                                            <p:txEl>
                                              <p:pRg st="2" end="2"/>
                                            </p:txEl>
                                          </p:spTgt>
                                        </p:tgtEl>
                                      </p:cBhvr>
                                    </p:animEffect>
                                    <p:anim calcmode="lin" valueType="num">
                                      <p:cBhvr>
                                        <p:cTn id="25"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xEl>
                                              <p:pRg st="2" end="2"/>
                                            </p:txEl>
                                          </p:spTgt>
                                        </p:tgtEl>
                                      </p:cBhvr>
                                      <p:to x="100000" y="60000"/>
                                    </p:animScale>
                                    <p:animScale>
                                      <p:cBhvr>
                                        <p:cTn id="31" dur="166" decel="50000">
                                          <p:stCondLst>
                                            <p:cond delay="676"/>
                                          </p:stCondLst>
                                        </p:cTn>
                                        <p:tgtEl>
                                          <p:spTgt spid="3">
                                            <p:txEl>
                                              <p:pRg st="2" end="2"/>
                                            </p:txEl>
                                          </p:spTgt>
                                        </p:tgtEl>
                                      </p:cBhvr>
                                      <p:to x="100000" y="100000"/>
                                    </p:animScale>
                                    <p:animScale>
                                      <p:cBhvr>
                                        <p:cTn id="32" dur="26">
                                          <p:stCondLst>
                                            <p:cond delay="1312"/>
                                          </p:stCondLst>
                                        </p:cTn>
                                        <p:tgtEl>
                                          <p:spTgt spid="3">
                                            <p:txEl>
                                              <p:pRg st="2" end="2"/>
                                            </p:txEl>
                                          </p:spTgt>
                                        </p:tgtEl>
                                      </p:cBhvr>
                                      <p:to x="100000" y="80000"/>
                                    </p:animScale>
                                    <p:animScale>
                                      <p:cBhvr>
                                        <p:cTn id="33" dur="166" decel="50000">
                                          <p:stCondLst>
                                            <p:cond delay="1338"/>
                                          </p:stCondLst>
                                        </p:cTn>
                                        <p:tgtEl>
                                          <p:spTgt spid="3">
                                            <p:txEl>
                                              <p:pRg st="2" end="2"/>
                                            </p:txEl>
                                          </p:spTgt>
                                        </p:tgtEl>
                                      </p:cBhvr>
                                      <p:to x="100000" y="100000"/>
                                    </p:animScale>
                                    <p:animScale>
                                      <p:cBhvr>
                                        <p:cTn id="34" dur="26">
                                          <p:stCondLst>
                                            <p:cond delay="1642"/>
                                          </p:stCondLst>
                                        </p:cTn>
                                        <p:tgtEl>
                                          <p:spTgt spid="3">
                                            <p:txEl>
                                              <p:pRg st="2" end="2"/>
                                            </p:txEl>
                                          </p:spTgt>
                                        </p:tgtEl>
                                      </p:cBhvr>
                                      <p:to x="100000" y="90000"/>
                                    </p:animScale>
                                    <p:animScale>
                                      <p:cBhvr>
                                        <p:cTn id="35" dur="166" decel="50000">
                                          <p:stCondLst>
                                            <p:cond delay="1668"/>
                                          </p:stCondLst>
                                        </p:cTn>
                                        <p:tgtEl>
                                          <p:spTgt spid="3">
                                            <p:txEl>
                                              <p:pRg st="2" end="2"/>
                                            </p:txEl>
                                          </p:spTgt>
                                        </p:tgtEl>
                                      </p:cBhvr>
                                      <p:to x="100000" y="100000"/>
                                    </p:animScale>
                                    <p:animScale>
                                      <p:cBhvr>
                                        <p:cTn id="36" dur="26">
                                          <p:stCondLst>
                                            <p:cond delay="1808"/>
                                          </p:stCondLst>
                                        </p:cTn>
                                        <p:tgtEl>
                                          <p:spTgt spid="3">
                                            <p:txEl>
                                              <p:pRg st="2" end="2"/>
                                            </p:txEl>
                                          </p:spTgt>
                                        </p:tgtEl>
                                      </p:cBhvr>
                                      <p:to x="100000" y="95000"/>
                                    </p:animScale>
                                    <p:animScale>
                                      <p:cBhvr>
                                        <p:cTn id="37" dur="166" decel="50000">
                                          <p:stCondLst>
                                            <p:cond delay="1834"/>
                                          </p:stCondLst>
                                        </p:cTn>
                                        <p:tgtEl>
                                          <p:spTgt spid="3">
                                            <p:txEl>
                                              <p:pRg st="2" end="2"/>
                                            </p:txEl>
                                          </p:spTgt>
                                        </p:tgtEl>
                                      </p:cBhvr>
                                      <p:to x="100000" y="100000"/>
                                    </p:animScale>
                                  </p:childTnLst>
                                </p:cTn>
                              </p:par>
                            </p:childTnLst>
                          </p:cTn>
                        </p:par>
                        <p:par>
                          <p:cTn id="38" fill="hold">
                            <p:stCondLst>
                              <p:cond delay="4000"/>
                            </p:stCondLst>
                            <p:childTnLst>
                              <p:par>
                                <p:cTn id="39" presetID="26" presetClass="entr" presetSubtype="0" fill="hold" nodeType="after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wipe(down)">
                                      <p:cBhvr>
                                        <p:cTn id="41" dur="580">
                                          <p:stCondLst>
                                            <p:cond delay="0"/>
                                          </p:stCondLst>
                                        </p:cTn>
                                        <p:tgtEl>
                                          <p:spTgt spid="3">
                                            <p:txEl>
                                              <p:pRg st="4" end="4"/>
                                            </p:txEl>
                                          </p:spTgt>
                                        </p:tgtEl>
                                      </p:cBhvr>
                                    </p:animEffect>
                                    <p:anim calcmode="lin" valueType="num">
                                      <p:cBhvr>
                                        <p:cTn id="42"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xEl>
                                              <p:pRg st="4" end="4"/>
                                            </p:txEl>
                                          </p:spTgt>
                                        </p:tgtEl>
                                      </p:cBhvr>
                                      <p:to x="100000" y="60000"/>
                                    </p:animScale>
                                    <p:animScale>
                                      <p:cBhvr>
                                        <p:cTn id="48" dur="166" decel="50000">
                                          <p:stCondLst>
                                            <p:cond delay="676"/>
                                          </p:stCondLst>
                                        </p:cTn>
                                        <p:tgtEl>
                                          <p:spTgt spid="3">
                                            <p:txEl>
                                              <p:pRg st="4" end="4"/>
                                            </p:txEl>
                                          </p:spTgt>
                                        </p:tgtEl>
                                      </p:cBhvr>
                                      <p:to x="100000" y="100000"/>
                                    </p:animScale>
                                    <p:animScale>
                                      <p:cBhvr>
                                        <p:cTn id="49" dur="26">
                                          <p:stCondLst>
                                            <p:cond delay="1312"/>
                                          </p:stCondLst>
                                        </p:cTn>
                                        <p:tgtEl>
                                          <p:spTgt spid="3">
                                            <p:txEl>
                                              <p:pRg st="4" end="4"/>
                                            </p:txEl>
                                          </p:spTgt>
                                        </p:tgtEl>
                                      </p:cBhvr>
                                      <p:to x="100000" y="80000"/>
                                    </p:animScale>
                                    <p:animScale>
                                      <p:cBhvr>
                                        <p:cTn id="50" dur="166" decel="50000">
                                          <p:stCondLst>
                                            <p:cond delay="1338"/>
                                          </p:stCondLst>
                                        </p:cTn>
                                        <p:tgtEl>
                                          <p:spTgt spid="3">
                                            <p:txEl>
                                              <p:pRg st="4" end="4"/>
                                            </p:txEl>
                                          </p:spTgt>
                                        </p:tgtEl>
                                      </p:cBhvr>
                                      <p:to x="100000" y="100000"/>
                                    </p:animScale>
                                    <p:animScale>
                                      <p:cBhvr>
                                        <p:cTn id="51" dur="26">
                                          <p:stCondLst>
                                            <p:cond delay="1642"/>
                                          </p:stCondLst>
                                        </p:cTn>
                                        <p:tgtEl>
                                          <p:spTgt spid="3">
                                            <p:txEl>
                                              <p:pRg st="4" end="4"/>
                                            </p:txEl>
                                          </p:spTgt>
                                        </p:tgtEl>
                                      </p:cBhvr>
                                      <p:to x="100000" y="90000"/>
                                    </p:animScale>
                                    <p:animScale>
                                      <p:cBhvr>
                                        <p:cTn id="52" dur="166" decel="50000">
                                          <p:stCondLst>
                                            <p:cond delay="1668"/>
                                          </p:stCondLst>
                                        </p:cTn>
                                        <p:tgtEl>
                                          <p:spTgt spid="3">
                                            <p:txEl>
                                              <p:pRg st="4" end="4"/>
                                            </p:txEl>
                                          </p:spTgt>
                                        </p:tgtEl>
                                      </p:cBhvr>
                                      <p:to x="100000" y="100000"/>
                                    </p:animScale>
                                    <p:animScale>
                                      <p:cBhvr>
                                        <p:cTn id="53" dur="26">
                                          <p:stCondLst>
                                            <p:cond delay="1808"/>
                                          </p:stCondLst>
                                        </p:cTn>
                                        <p:tgtEl>
                                          <p:spTgt spid="3">
                                            <p:txEl>
                                              <p:pRg st="4" end="4"/>
                                            </p:txEl>
                                          </p:spTgt>
                                        </p:tgtEl>
                                      </p:cBhvr>
                                      <p:to x="100000" y="95000"/>
                                    </p:animScale>
                                    <p:animScale>
                                      <p:cBhvr>
                                        <p:cTn id="54"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73849" y="505326"/>
            <a:ext cx="10371667" cy="878305"/>
          </a:xfrm>
        </p:spPr>
        <p:txBody>
          <a:bodyPr>
            <a:noAutofit/>
          </a:bodyPr>
          <a:lstStyle/>
          <a:p>
            <a:pPr algn="ctr"/>
            <a:r>
              <a:rPr lang="zh-HK" altLang="en-US" sz="5400" b="1" dirty="0">
                <a:solidFill>
                  <a:srgbClr val="0070C0"/>
                </a:solidFill>
                <a:latin typeface="標楷體" panose="03000509000000000000" pitchFamily="65" charset="-120"/>
                <a:ea typeface="標楷體" panose="03000509000000000000" pitchFamily="65" charset="-120"/>
              </a:rPr>
              <a:t>社會</a:t>
            </a:r>
            <a:r>
              <a:rPr lang="zh-HK" altLang="en-US" sz="5400" b="1" dirty="0" smtClean="0">
                <a:solidFill>
                  <a:srgbClr val="0070C0"/>
                </a:solidFill>
                <a:latin typeface="標楷體" panose="03000509000000000000" pitchFamily="65" charset="-120"/>
                <a:ea typeface="標楷體" panose="03000509000000000000" pitchFamily="65" charset="-120"/>
              </a:rPr>
              <a:t>因素</a:t>
            </a:r>
            <a:endParaRPr lang="zh-HK" altLang="en-US" sz="5400" dirty="0">
              <a:solidFill>
                <a:srgbClr val="0070C0"/>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838200" y="1456267"/>
            <a:ext cx="10515600" cy="4720696"/>
          </a:xfrm>
        </p:spPr>
        <p:txBody>
          <a:bodyPr>
            <a:normAutofit lnSpcReduction="10000"/>
          </a:bodyPr>
          <a:lstStyle/>
          <a:p>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 </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注意</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學校的大小和類型。你的子女想要進一個公立大學還是私立學院？進一所類似於城市的大學還是一所小點兒的學校？這些都會給你的子女不同的感覺，而且你的子女能從教授那裡獲得的幫助也是不同的。有些人傾向於小的學校，有的則喜歡大的</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1200"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2.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你的子女是否需要聯誼會呢？對於一些人來說，能加入男女聯誼會是非常重要的。許多學校並沒有這樣的機會，如果你的子女想要的話就留心一下吧</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1200"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3. </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找到</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志同道合的人。確保學校和學生比較對你的子女的胃口</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，可以</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很好的融進去。你的子女不會想去一個與你格格不入的學校。然而把自己放入一個與正常（如果你的子女以前總是去教會學校的話，嘗試下公立學校也可以）稍有不同的學校也不是一個很壞的想法。學院的目的是挑戰你的價值觀並幫你開闊視野，如果周圍人都與你一致的話，這種挑戰將很難得到。</a:t>
            </a:r>
            <a:endParaRPr lang="zh-HK"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4002357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73849" y="505326"/>
            <a:ext cx="10371667" cy="878305"/>
          </a:xfrm>
        </p:spPr>
        <p:txBody>
          <a:bodyPr>
            <a:noAutofit/>
          </a:bodyPr>
          <a:lstStyle/>
          <a:p>
            <a:pPr algn="ctr"/>
            <a:r>
              <a:rPr lang="zh-HK" altLang="en-US" sz="5400" b="1" dirty="0">
                <a:solidFill>
                  <a:srgbClr val="0070C0"/>
                </a:solidFill>
                <a:latin typeface="標楷體" panose="03000509000000000000" pitchFamily="65" charset="-120"/>
                <a:ea typeface="標楷體" panose="03000509000000000000" pitchFamily="65" charset="-120"/>
              </a:rPr>
              <a:t>社會</a:t>
            </a:r>
            <a:r>
              <a:rPr lang="zh-HK" altLang="en-US" sz="5400" b="1" dirty="0" smtClean="0">
                <a:solidFill>
                  <a:srgbClr val="0070C0"/>
                </a:solidFill>
                <a:latin typeface="標楷體" panose="03000509000000000000" pitchFamily="65" charset="-120"/>
                <a:ea typeface="標楷體" panose="03000509000000000000" pitchFamily="65" charset="-120"/>
              </a:rPr>
              <a:t>因素</a:t>
            </a:r>
            <a:endParaRPr lang="zh-HK" altLang="en-US" sz="5400" dirty="0">
              <a:solidFill>
                <a:srgbClr val="0070C0"/>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838200" y="1456267"/>
            <a:ext cx="10315074" cy="4720696"/>
          </a:xfrm>
        </p:spPr>
        <p:txBody>
          <a:bodyPr>
            <a:normAutofit lnSpcReduction="10000"/>
          </a:bodyPr>
          <a:lstStyle/>
          <a:p>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 了解</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下俱樂部與學校的活動。看看你的子女想申的學校有什麼樣的俱樂部和活動。這將幫助你發現，這兒是否可以滿足你的子女做些想做的事兒的需求，以及它是否可以幫你的子女交些新朋友。例如一些社團，動漫俱樂部，舞蹈俱樂部（這裡你可以學習各種舞蹈風格，而且通常是免費的），電影俱樂部，體育俱樂部。</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1200"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 了解</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下學校的體育活動。如果運動對你的子女很重要，或者是你的子女支付學費的重要組成部分，你需要關注下這個。找些有體育獎學金的學校，並且了解他們想要什麼樣的人，以及你的子女怎樣才能加入校隊。如果你的子女只想做些一般的運動，可以看看有沒有相關的課程與俱樂部。</a:t>
            </a:r>
            <a:endParaRPr lang="zh-HK" altLang="en-US" sz="28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56083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78769" y="883286"/>
            <a:ext cx="9366325" cy="1029735"/>
          </a:xfrm>
        </p:spPr>
        <p:txBody>
          <a:bodyPr>
            <a:normAutofit fontScale="90000"/>
          </a:bodyPr>
          <a:lstStyle/>
          <a:p>
            <a:pPr algn="ctr"/>
            <a:r>
              <a:rPr lang="zh-HK" altLang="en-US" sz="53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小提示</a:t>
            </a:r>
            <a:r>
              <a:rPr lang="zh-HK" altLang="en-US" b="1" dirty="0"/>
              <a:t/>
            </a:r>
            <a:br>
              <a:rPr lang="zh-HK" altLang="en-US" b="1" dirty="0"/>
            </a:br>
            <a:endParaRPr lang="zh-HK" altLang="en-US" dirty="0"/>
          </a:p>
        </p:txBody>
      </p:sp>
      <p:sp>
        <p:nvSpPr>
          <p:cNvPr id="3" name="內容版面配置區 2"/>
          <p:cNvSpPr>
            <a:spLocks noGrp="1"/>
          </p:cNvSpPr>
          <p:nvPr>
            <p:ph idx="1"/>
          </p:nvPr>
        </p:nvSpPr>
        <p:spPr>
          <a:xfrm>
            <a:off x="1543721" y="1248243"/>
            <a:ext cx="9308764" cy="2100780"/>
          </a:xfrm>
        </p:spPr>
        <p:txBody>
          <a:bodyPr>
            <a:normAutofit lnSpcReduction="10000"/>
          </a:bodyPr>
          <a:lstStyle/>
          <a:p>
            <a:pPr marL="68580" indent="0" algn="just">
              <a:buNone/>
            </a:pPr>
            <a:r>
              <a:rPr lang="zh-TW" altLang="en-US" sz="3600" b="1"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有時候父母的經驗可能會給</a:t>
            </a:r>
            <a:r>
              <a:rPr lang="zh-TW" altLang="en-US" sz="3600" b="1"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子女很</a:t>
            </a:r>
            <a:r>
              <a:rPr lang="zh-TW" altLang="en-US" sz="3600" b="1"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大幫助。也就是說，</a:t>
            </a:r>
            <a:r>
              <a:rPr lang="zh-TW" altLang="en-US" sz="3600" b="1"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子女可以</a:t>
            </a:r>
            <a:r>
              <a:rPr lang="zh-TW" altLang="en-US" sz="3600" b="1"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考慮一下父母曾經上過的大學，</a:t>
            </a:r>
            <a:r>
              <a:rPr lang="zh-TW" altLang="en-US" sz="3600" b="1" u="sng"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但</a:t>
            </a:r>
            <a:r>
              <a:rPr lang="zh-TW" altLang="en-US" sz="3600" b="1" u="sng"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不要勉強子女選讀父母心儀的科目。</a:t>
            </a:r>
          </a:p>
        </p:txBody>
      </p:sp>
      <p:sp>
        <p:nvSpPr>
          <p:cNvPr id="4" name="內容版面配置區 2"/>
          <p:cNvSpPr txBox="1">
            <a:spLocks/>
          </p:cNvSpPr>
          <p:nvPr/>
        </p:nvSpPr>
        <p:spPr>
          <a:xfrm>
            <a:off x="1543721" y="3511700"/>
            <a:ext cx="9308763" cy="2263458"/>
          </a:xfrm>
          <a:prstGeom prst="rect">
            <a:avLst/>
          </a:prstGeom>
        </p:spPr>
        <p:txBody>
          <a:bodyPr vert="horz" lIns="91440" tIns="45720" rIns="91440" bIns="45720" rtlCol="0">
            <a:normAutofit fontScale="92500" lnSpcReduction="1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lgn="just">
              <a:buNone/>
            </a:pPr>
            <a:endParaRPr lang="en-US" altLang="zh-HK" sz="3900" b="1" dirty="0" smtClean="0">
              <a:latin typeface="Times New Roman" panose="02020603050405020304" pitchFamily="18" charset="0"/>
              <a:ea typeface="標楷體" panose="03000509000000000000" pitchFamily="65" charset="-120"/>
              <a:cs typeface="Times New Roman" panose="02020603050405020304" pitchFamily="18" charset="0"/>
            </a:endParaRPr>
          </a:p>
          <a:p>
            <a:pPr marL="68580" indent="0" algn="just">
              <a:buNone/>
            </a:pPr>
            <a:r>
              <a:rPr lang="zh-TW" altLang="en-US" sz="3900" b="1"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不要過分焦慮，這不是你的子女生命中最重要的決定。最重要的是你的子女要在大學裡做什麼，而不是你的子女選擇去哪所學校。</a:t>
            </a:r>
          </a:p>
          <a:p>
            <a:endParaRPr lang="zh-HK"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標題 1"/>
          <p:cNvSpPr txBox="1">
            <a:spLocks/>
          </p:cNvSpPr>
          <p:nvPr/>
        </p:nvSpPr>
        <p:spPr>
          <a:xfrm>
            <a:off x="1378769" y="2996833"/>
            <a:ext cx="9366325" cy="1029735"/>
          </a:xfrm>
          <a:prstGeom prst="rect">
            <a:avLst/>
          </a:prstGeom>
        </p:spPr>
        <p:txBody>
          <a:bodyPr vert="horz" lIns="91440" tIns="45720" rIns="91440" bIns="45720" rtlCol="0" anchor="b">
            <a:normAutofit fontScale="90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zh-HK" altLang="en-US" b="1" dirty="0" smtClean="0"/>
              <a:t/>
            </a:r>
            <a:br>
              <a:rPr lang="zh-HK" altLang="en-US" b="1" dirty="0" smtClean="0"/>
            </a:br>
            <a:endParaRPr lang="zh-HK" altLang="en-US" dirty="0"/>
          </a:p>
        </p:txBody>
      </p:sp>
      <p:sp>
        <p:nvSpPr>
          <p:cNvPr id="6" name="標題 1"/>
          <p:cNvSpPr txBox="1">
            <a:spLocks/>
          </p:cNvSpPr>
          <p:nvPr/>
        </p:nvSpPr>
        <p:spPr>
          <a:xfrm>
            <a:off x="1378768" y="3274529"/>
            <a:ext cx="9366325" cy="1029735"/>
          </a:xfrm>
          <a:prstGeom prst="rect">
            <a:avLst/>
          </a:prstGeom>
        </p:spPr>
        <p:txBody>
          <a:bodyPr vert="horz" lIns="91440" tIns="45720" rIns="91440" bIns="45720" rtlCol="0" anchor="b">
            <a:normAutofit fontScale="675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zh-TW" altLang="en-US" sz="71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警告</a:t>
            </a:r>
            <a:r>
              <a:rPr lang="zh-HK" altLang="en-US" b="1" dirty="0" smtClean="0"/>
              <a:t/>
            </a:r>
            <a:br>
              <a:rPr lang="zh-HK" altLang="en-US" b="1" dirty="0" smtClean="0"/>
            </a:br>
            <a:endParaRPr lang="zh-HK" altLang="en-US" dirty="0"/>
          </a:p>
        </p:txBody>
      </p:sp>
      <p:pic>
        <p:nvPicPr>
          <p:cNvPr id="7170" name="Picture 2" descr="d:\Users\usesr\Desktop\1793_tips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1" y="414495"/>
            <a:ext cx="1162050" cy="1173671"/>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d:\Users\usesr\Desktop\imagesTZADSIC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62425" y="3097881"/>
            <a:ext cx="928687"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933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par>
                          <p:cTn id="8" fill="hold">
                            <p:stCondLst>
                              <p:cond delay="500"/>
                            </p:stCondLst>
                            <p:childTnLst>
                              <p:par>
                                <p:cTn id="9" presetID="34" presetClass="emph" presetSubtype="0" fill="hold" grpId="0" nodeType="afterEffect">
                                  <p:stCondLst>
                                    <p:cond delay="0"/>
                                  </p:stCondLst>
                                  <p:iterate type="lt">
                                    <p:tmPct val="10000"/>
                                  </p:iterate>
                                  <p:childTnLst>
                                    <p:animMotion origin="layout" path="M 0.0 0.0 L 0.0 -0.07213" pathEditMode="relative" ptsTypes="">
                                      <p:cBhvr>
                                        <p:cTn id="10" dur="250" accel="50000" decel="50000" autoRev="1" fill="hold">
                                          <p:stCondLst>
                                            <p:cond delay="0"/>
                                          </p:stCondLst>
                                        </p:cTn>
                                        <p:tgtEl>
                                          <p:spTgt spid="3">
                                            <p:txEl>
                                              <p:pRg st="0" end="0"/>
                                            </p:txEl>
                                          </p:spTgt>
                                        </p:tgtEl>
                                        <p:attrNameLst>
                                          <p:attrName>ppt_x</p:attrName>
                                          <p:attrName>ppt_y</p:attrName>
                                        </p:attrNameLst>
                                      </p:cBhvr>
                                    </p:animMotion>
                                    <p:animRot by="1500000">
                                      <p:cBhvr>
                                        <p:cTn id="11" dur="125" fill="hold">
                                          <p:stCondLst>
                                            <p:cond delay="0"/>
                                          </p:stCondLst>
                                        </p:cTn>
                                        <p:tgtEl>
                                          <p:spTgt spid="3">
                                            <p:txEl>
                                              <p:pRg st="0" end="0"/>
                                            </p:txEl>
                                          </p:spTgt>
                                        </p:tgtEl>
                                        <p:attrNameLst>
                                          <p:attrName>r</p:attrName>
                                        </p:attrNameLst>
                                      </p:cBhvr>
                                    </p:animRot>
                                    <p:animRot by="-1500000">
                                      <p:cBhvr>
                                        <p:cTn id="12" dur="125" fill="hold">
                                          <p:stCondLst>
                                            <p:cond delay="125"/>
                                          </p:stCondLst>
                                        </p:cTn>
                                        <p:tgtEl>
                                          <p:spTgt spid="3">
                                            <p:txEl>
                                              <p:pRg st="0" end="0"/>
                                            </p:txEl>
                                          </p:spTgt>
                                        </p:tgtEl>
                                        <p:attrNameLst>
                                          <p:attrName>r</p:attrName>
                                        </p:attrNameLst>
                                      </p:cBhvr>
                                    </p:animRot>
                                    <p:animRot by="-1500000">
                                      <p:cBhvr>
                                        <p:cTn id="13" dur="125" fill="hold">
                                          <p:stCondLst>
                                            <p:cond delay="250"/>
                                          </p:stCondLst>
                                        </p:cTn>
                                        <p:tgtEl>
                                          <p:spTgt spid="3">
                                            <p:txEl>
                                              <p:pRg st="0" end="0"/>
                                            </p:txEl>
                                          </p:spTgt>
                                        </p:tgtEl>
                                        <p:attrNameLst>
                                          <p:attrName>r</p:attrName>
                                        </p:attrNameLst>
                                      </p:cBhvr>
                                    </p:animRot>
                                    <p:animRot by="1500000">
                                      <p:cBhvr>
                                        <p:cTn id="14" dur="125" fill="hold">
                                          <p:stCondLst>
                                            <p:cond delay="375"/>
                                          </p:stCondLst>
                                        </p:cTn>
                                        <p:tgtEl>
                                          <p:spTgt spid="3">
                                            <p:txEl>
                                              <p:pRg st="0" end="0"/>
                                            </p:txEl>
                                          </p:spTgt>
                                        </p:tgtEl>
                                        <p:attrNameLst>
                                          <p:attrName>r</p:attrName>
                                        </p:attrNameLst>
                                      </p:cBhvr>
                                    </p:animRot>
                                  </p:childTnLst>
                                </p:cTn>
                              </p:par>
                            </p:childTnLst>
                          </p:cTn>
                        </p:par>
                        <p:par>
                          <p:cTn id="15" fill="hold">
                            <p:stCondLst>
                              <p:cond delay="3900"/>
                            </p:stCondLst>
                            <p:childTnLst>
                              <p:par>
                                <p:cTn id="16" presetID="26" presetClass="emph" presetSubtype="0" fill="hold" nodeType="afterEffect">
                                  <p:stCondLst>
                                    <p:cond delay="0"/>
                                  </p:stCondLst>
                                  <p:childTnLst>
                                    <p:animEffect transition="out" filter="fade">
                                      <p:cBhvr>
                                        <p:cTn id="17" dur="500" tmFilter="0, 0; .2, .5; .8, .5; 1, 0"/>
                                        <p:tgtEl>
                                          <p:spTgt spid="6">
                                            <p:txEl>
                                              <p:pRg st="0" end="0"/>
                                            </p:txEl>
                                          </p:spTgt>
                                        </p:tgtEl>
                                      </p:cBhvr>
                                    </p:animEffect>
                                    <p:animScale>
                                      <p:cBhvr>
                                        <p:cTn id="18" dur="250" autoRev="1" fill="hold"/>
                                        <p:tgtEl>
                                          <p:spTgt spid="6">
                                            <p:txEl>
                                              <p:pRg st="0" end="0"/>
                                            </p:txEl>
                                          </p:spTgt>
                                        </p:tgtEl>
                                      </p:cBhvr>
                                      <p:by x="105000" y="105000"/>
                                    </p:animScale>
                                  </p:childTnLst>
                                </p:cTn>
                              </p:par>
                            </p:childTnLst>
                          </p:cTn>
                        </p:par>
                        <p:par>
                          <p:cTn id="19" fill="hold">
                            <p:stCondLst>
                              <p:cond delay="4400"/>
                            </p:stCondLst>
                            <p:childTnLst>
                              <p:par>
                                <p:cTn id="20" presetID="34" presetClass="emph" presetSubtype="0" fill="hold" nodeType="afterEffect">
                                  <p:stCondLst>
                                    <p:cond delay="0"/>
                                  </p:stCondLst>
                                  <p:iterate type="lt">
                                    <p:tmPct val="10000"/>
                                  </p:iterate>
                                  <p:childTnLst>
                                    <p:animMotion origin="layout" path="M 0.0 0.0 L 0.0 -0.07213" pathEditMode="relative" ptsTypes="">
                                      <p:cBhvr>
                                        <p:cTn id="21" dur="250" accel="50000" decel="50000" autoRev="1" fill="hold">
                                          <p:stCondLst>
                                            <p:cond delay="0"/>
                                          </p:stCondLst>
                                        </p:cTn>
                                        <p:tgtEl>
                                          <p:spTgt spid="4">
                                            <p:txEl>
                                              <p:pRg st="1" end="1"/>
                                            </p:txEl>
                                          </p:spTgt>
                                        </p:tgtEl>
                                        <p:attrNameLst>
                                          <p:attrName>ppt_x</p:attrName>
                                          <p:attrName>ppt_y</p:attrName>
                                        </p:attrNameLst>
                                      </p:cBhvr>
                                    </p:animMotion>
                                    <p:animRot by="1500000">
                                      <p:cBhvr>
                                        <p:cTn id="22" dur="125" fill="hold">
                                          <p:stCondLst>
                                            <p:cond delay="0"/>
                                          </p:stCondLst>
                                        </p:cTn>
                                        <p:tgtEl>
                                          <p:spTgt spid="4">
                                            <p:txEl>
                                              <p:pRg st="1" end="1"/>
                                            </p:txEl>
                                          </p:spTgt>
                                        </p:tgtEl>
                                        <p:attrNameLst>
                                          <p:attrName>r</p:attrName>
                                        </p:attrNameLst>
                                      </p:cBhvr>
                                    </p:animRot>
                                    <p:animRot by="-1500000">
                                      <p:cBhvr>
                                        <p:cTn id="23" dur="125" fill="hold">
                                          <p:stCondLst>
                                            <p:cond delay="125"/>
                                          </p:stCondLst>
                                        </p:cTn>
                                        <p:tgtEl>
                                          <p:spTgt spid="4">
                                            <p:txEl>
                                              <p:pRg st="1" end="1"/>
                                            </p:txEl>
                                          </p:spTgt>
                                        </p:tgtEl>
                                        <p:attrNameLst>
                                          <p:attrName>r</p:attrName>
                                        </p:attrNameLst>
                                      </p:cBhvr>
                                    </p:animRot>
                                    <p:animRot by="-1500000">
                                      <p:cBhvr>
                                        <p:cTn id="24" dur="125" fill="hold">
                                          <p:stCondLst>
                                            <p:cond delay="250"/>
                                          </p:stCondLst>
                                        </p:cTn>
                                        <p:tgtEl>
                                          <p:spTgt spid="4">
                                            <p:txEl>
                                              <p:pRg st="1" end="1"/>
                                            </p:txEl>
                                          </p:spTgt>
                                        </p:tgtEl>
                                        <p:attrNameLst>
                                          <p:attrName>r</p:attrName>
                                        </p:attrNameLst>
                                      </p:cBhvr>
                                    </p:animRot>
                                    <p:animRot by="1500000">
                                      <p:cBhvr>
                                        <p:cTn id="25" dur="125" fill="hold">
                                          <p:stCondLst>
                                            <p:cond delay="375"/>
                                          </p:stCondLst>
                                        </p:cTn>
                                        <p:tgtEl>
                                          <p:spTgt spid="4">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03350" y="474212"/>
            <a:ext cx="9366325" cy="1143000"/>
          </a:xfrm>
        </p:spPr>
        <p:txBody>
          <a:bodyPr>
            <a:normAutofit/>
          </a:bodyPr>
          <a:lstStyle/>
          <a:p>
            <a:pPr algn="ctr"/>
            <a:r>
              <a:rPr lang="zh-HK" altLang="en-US" sz="48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如何對子女作出合適的輔導</a:t>
            </a:r>
          </a:p>
        </p:txBody>
      </p:sp>
      <p:sp>
        <p:nvSpPr>
          <p:cNvPr id="3" name="內容版面配置區 2"/>
          <p:cNvSpPr>
            <a:spLocks noGrp="1"/>
          </p:cNvSpPr>
          <p:nvPr>
            <p:ph idx="1"/>
          </p:nvPr>
        </p:nvSpPr>
        <p:spPr>
          <a:xfrm>
            <a:off x="1405407" y="2550143"/>
            <a:ext cx="5859195" cy="3200401"/>
          </a:xfrm>
        </p:spPr>
        <p:txBody>
          <a:bodyPr>
            <a:noAutofit/>
          </a:bodyPr>
          <a:lstStyle/>
          <a:p>
            <a:r>
              <a:rPr lang="zh-TW" altLang="en-US" sz="3600" dirty="0" smtClean="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3800" dirty="0" smtClean="0">
                <a:latin typeface="Times New Roman" panose="02020603050405020304" pitchFamily="18" charset="0"/>
                <a:ea typeface="標楷體" panose="03000509000000000000" pitchFamily="65" charset="-120"/>
                <a:cs typeface="Times New Roman" panose="02020603050405020304" pitchFamily="18" charset="0"/>
              </a:rPr>
              <a:t>積極</a:t>
            </a:r>
            <a:r>
              <a:rPr lang="zh-TW" altLang="en-US" sz="3800" dirty="0">
                <a:latin typeface="Times New Roman" panose="02020603050405020304" pitchFamily="18" charset="0"/>
                <a:ea typeface="標楷體" panose="03000509000000000000" pitchFamily="65" charset="-120"/>
                <a:cs typeface="Times New Roman" panose="02020603050405020304" pitchFamily="18" charset="0"/>
              </a:rPr>
              <a:t>聆聽 同理共鳴</a:t>
            </a:r>
          </a:p>
          <a:p>
            <a:r>
              <a:rPr lang="zh-TW" altLang="en-US" sz="3800" dirty="0" smtClean="0">
                <a:latin typeface="Times New Roman" panose="02020603050405020304" pitchFamily="18" charset="0"/>
                <a:ea typeface="標楷體" panose="03000509000000000000" pitchFamily="65" charset="-120"/>
                <a:cs typeface="Times New Roman" panose="02020603050405020304" pitchFamily="18" charset="0"/>
              </a:rPr>
              <a:t> 發問</a:t>
            </a:r>
            <a:r>
              <a:rPr lang="zh-TW" altLang="en-US" sz="3800" dirty="0">
                <a:latin typeface="Times New Roman" panose="02020603050405020304" pitchFamily="18" charset="0"/>
                <a:ea typeface="標楷體" panose="03000509000000000000" pitchFamily="65" charset="-120"/>
                <a:cs typeface="Times New Roman" panose="02020603050405020304" pitchFamily="18" charset="0"/>
              </a:rPr>
              <a:t>探討 反映感受</a:t>
            </a:r>
          </a:p>
          <a:p>
            <a:r>
              <a:rPr lang="zh-TW" altLang="en-US" sz="3800" dirty="0" smtClean="0">
                <a:latin typeface="Times New Roman" panose="02020603050405020304" pitchFamily="18" charset="0"/>
                <a:ea typeface="標楷體" panose="03000509000000000000" pitchFamily="65" charset="-120"/>
                <a:cs typeface="Times New Roman" panose="02020603050405020304" pitchFamily="18" charset="0"/>
              </a:rPr>
              <a:t> 肯定子女 </a:t>
            </a:r>
            <a:r>
              <a:rPr lang="zh-TW" altLang="en-US" sz="3800" dirty="0">
                <a:latin typeface="Times New Roman" panose="02020603050405020304" pitchFamily="18" charset="0"/>
                <a:ea typeface="標楷體" panose="03000509000000000000" pitchFamily="65" charset="-120"/>
                <a:cs typeface="Times New Roman" panose="02020603050405020304" pitchFamily="18" charset="0"/>
              </a:rPr>
              <a:t>自我價值</a:t>
            </a:r>
          </a:p>
          <a:p>
            <a:r>
              <a:rPr lang="zh-TW" altLang="en-US" sz="3800" dirty="0" smtClean="0">
                <a:latin typeface="Times New Roman" panose="02020603050405020304" pitchFamily="18" charset="0"/>
                <a:ea typeface="標楷體" panose="03000509000000000000" pitchFamily="65" charset="-120"/>
                <a:cs typeface="Times New Roman" panose="02020603050405020304" pitchFamily="18" charset="0"/>
              </a:rPr>
              <a:t> 接受</a:t>
            </a:r>
            <a:r>
              <a:rPr lang="zh-TW" altLang="en-US" sz="3800" dirty="0">
                <a:latin typeface="Times New Roman" panose="02020603050405020304" pitchFamily="18" charset="0"/>
                <a:ea typeface="標楷體" panose="03000509000000000000" pitchFamily="65" charset="-120"/>
                <a:cs typeface="Times New Roman" panose="02020603050405020304" pitchFamily="18" charset="0"/>
              </a:rPr>
              <a:t>現實 重建理想</a:t>
            </a:r>
          </a:p>
          <a:p>
            <a:r>
              <a:rPr lang="zh-TW" altLang="en-US" sz="3800" dirty="0" smtClean="0">
                <a:latin typeface="Times New Roman" panose="02020603050405020304" pitchFamily="18" charset="0"/>
                <a:ea typeface="標楷體" panose="03000509000000000000" pitchFamily="65" charset="-120"/>
                <a:cs typeface="Times New Roman" panose="02020603050405020304" pitchFamily="18" charset="0"/>
              </a:rPr>
              <a:t> 整裝</a:t>
            </a:r>
            <a:r>
              <a:rPr lang="zh-TW" altLang="en-US" sz="3800" dirty="0">
                <a:latin typeface="Times New Roman" panose="02020603050405020304" pitchFamily="18" charset="0"/>
                <a:ea typeface="標楷體" panose="03000509000000000000" pitchFamily="65" charset="-120"/>
                <a:cs typeface="Times New Roman" panose="02020603050405020304" pitchFamily="18" charset="0"/>
              </a:rPr>
              <a:t>上路 甘苦同行</a:t>
            </a:r>
            <a:endParaRPr lang="zh-HK" altLang="en-US" sz="38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標題 1"/>
          <p:cNvSpPr txBox="1">
            <a:spLocks/>
          </p:cNvSpPr>
          <p:nvPr/>
        </p:nvSpPr>
        <p:spPr>
          <a:xfrm>
            <a:off x="1266992" y="1564104"/>
            <a:ext cx="9366325" cy="795539"/>
          </a:xfrm>
          <a:prstGeom prst="rect">
            <a:avLst/>
          </a:prstGeom>
        </p:spPr>
        <p:txBody>
          <a:bodyPr vert="horz" lIns="91440" tIns="45720" rIns="91440" bIns="45720" rtlCol="0" anchor="b">
            <a:normAutofit lnSpcReduction="1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zh-HK" altLang="en-US" sz="4800" b="1"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三大技巧</a:t>
            </a:r>
            <a:r>
              <a:rPr lang="zh-HK" altLang="en-US" sz="4800" b="1" dirty="0" smtClean="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4800" b="1" dirty="0" smtClean="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HK" sz="4800" b="1" dirty="0" smtClean="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en-US" sz="4800" b="1" dirty="0" smtClean="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 </a:t>
            </a:r>
            <a:r>
              <a:rPr lang="zh-HK" altLang="en-US" sz="4800" b="1" dirty="0" smtClean="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情緒</a:t>
            </a:r>
            <a:r>
              <a:rPr lang="zh-HK" altLang="en-US" sz="4800" b="1"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輔導</a:t>
            </a:r>
            <a:endParaRPr lang="en-US" altLang="zh-HK" sz="4800" b="1"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8195" name="Picture 3" descr="d:\Users\usesr\Desktop\1410495775-26614032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2348" y="2550143"/>
            <a:ext cx="3451467" cy="3598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915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75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75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75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 presetClass="entr" presetSubtype="4"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75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75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03350" y="474212"/>
            <a:ext cx="9366325" cy="1143000"/>
          </a:xfrm>
        </p:spPr>
        <p:txBody>
          <a:bodyPr>
            <a:normAutofit/>
          </a:bodyPr>
          <a:lstStyle/>
          <a:p>
            <a:pPr algn="ctr"/>
            <a:r>
              <a:rPr lang="zh-HK" altLang="en-US" sz="48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如何對子女作出合適的輔導</a:t>
            </a:r>
          </a:p>
        </p:txBody>
      </p:sp>
      <p:sp>
        <p:nvSpPr>
          <p:cNvPr id="3" name="內容版面配置區 2"/>
          <p:cNvSpPr>
            <a:spLocks noGrp="1"/>
          </p:cNvSpPr>
          <p:nvPr>
            <p:ph idx="1"/>
          </p:nvPr>
        </p:nvSpPr>
        <p:spPr>
          <a:xfrm>
            <a:off x="1476542" y="2545555"/>
            <a:ext cx="5859195" cy="3200401"/>
          </a:xfrm>
        </p:spPr>
        <p:txBody>
          <a:bodyPr>
            <a:noAutofit/>
          </a:bodyPr>
          <a:lstStyle/>
          <a:p>
            <a:r>
              <a:rPr lang="zh-TW" altLang="en-US" sz="4000" dirty="0" smtClean="0">
                <a:latin typeface="Times New Roman" panose="02020603050405020304" pitchFamily="18" charset="0"/>
                <a:ea typeface="標楷體" panose="03000509000000000000" pitchFamily="65" charset="-120"/>
                <a:cs typeface="Times New Roman" panose="02020603050405020304" pitchFamily="18" charset="0"/>
              </a:rPr>
              <a:t> 讚賞</a:t>
            </a:r>
            <a:r>
              <a:rPr lang="zh-TW" altLang="en-US" sz="4000" dirty="0">
                <a:latin typeface="Times New Roman" panose="02020603050405020304" pitchFamily="18" charset="0"/>
                <a:ea typeface="標楷體" panose="03000509000000000000" pitchFamily="65" charset="-120"/>
                <a:cs typeface="Times New Roman" panose="02020603050405020304" pitchFamily="18" charset="0"/>
              </a:rPr>
              <a:t>長處      </a:t>
            </a:r>
            <a:endParaRPr lang="en-US" altLang="zh-TW" sz="4000"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4000" dirty="0" smtClean="0">
                <a:latin typeface="Times New Roman" panose="02020603050405020304" pitchFamily="18" charset="0"/>
                <a:ea typeface="標楷體" panose="03000509000000000000" pitchFamily="65" charset="-120"/>
                <a:cs typeface="Times New Roman" panose="02020603050405020304" pitchFamily="18" charset="0"/>
              </a:rPr>
              <a:t> 肯定</a:t>
            </a:r>
            <a:r>
              <a:rPr lang="zh-TW" altLang="en-US" sz="4000" dirty="0">
                <a:latin typeface="Times New Roman" panose="02020603050405020304" pitchFamily="18" charset="0"/>
                <a:ea typeface="標楷體" panose="03000509000000000000" pitchFamily="65" charset="-120"/>
                <a:cs typeface="Times New Roman" panose="02020603050405020304" pitchFamily="18" charset="0"/>
              </a:rPr>
              <a:t>優點</a:t>
            </a:r>
          </a:p>
          <a:p>
            <a:r>
              <a:rPr lang="zh-TW" altLang="en-US" sz="4000" dirty="0" smtClean="0">
                <a:latin typeface="Times New Roman" panose="02020603050405020304" pitchFamily="18" charset="0"/>
                <a:ea typeface="標楷體" panose="03000509000000000000" pitchFamily="65" charset="-120"/>
                <a:cs typeface="Times New Roman" panose="02020603050405020304" pitchFamily="18" charset="0"/>
              </a:rPr>
              <a:t> 發掘</a:t>
            </a:r>
            <a:r>
              <a:rPr lang="zh-TW" altLang="en-US" sz="4000" dirty="0">
                <a:latin typeface="Times New Roman" panose="02020603050405020304" pitchFamily="18" charset="0"/>
                <a:ea typeface="標楷體" panose="03000509000000000000" pitchFamily="65" charset="-120"/>
                <a:cs typeface="Times New Roman" panose="02020603050405020304" pitchFamily="18" charset="0"/>
              </a:rPr>
              <a:t>潛能       </a:t>
            </a:r>
            <a:endParaRPr lang="en-US" altLang="zh-TW" sz="4000"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4000" dirty="0" smtClean="0">
                <a:latin typeface="Times New Roman" panose="02020603050405020304" pitchFamily="18" charset="0"/>
                <a:ea typeface="標楷體" panose="03000509000000000000" pitchFamily="65" charset="-120"/>
                <a:cs typeface="Times New Roman" panose="02020603050405020304" pitchFamily="18" charset="0"/>
              </a:rPr>
              <a:t> 正面</a:t>
            </a:r>
            <a:r>
              <a:rPr lang="zh-TW" altLang="en-US" sz="4000" dirty="0">
                <a:latin typeface="Times New Roman" panose="02020603050405020304" pitchFamily="18" charset="0"/>
                <a:ea typeface="標楷體" panose="03000509000000000000" pitchFamily="65" charset="-120"/>
                <a:cs typeface="Times New Roman" panose="02020603050405020304" pitchFamily="18" charset="0"/>
              </a:rPr>
              <a:t>語言</a:t>
            </a:r>
          </a:p>
          <a:p>
            <a:r>
              <a:rPr lang="zh-TW" altLang="en-US" sz="4000" dirty="0" smtClean="0">
                <a:latin typeface="Times New Roman" panose="02020603050405020304" pitchFamily="18" charset="0"/>
                <a:ea typeface="標楷體" panose="03000509000000000000" pitchFamily="65" charset="-120"/>
                <a:cs typeface="Times New Roman" panose="02020603050405020304" pitchFamily="18" charset="0"/>
              </a:rPr>
              <a:t> 提升</a:t>
            </a:r>
            <a:r>
              <a:rPr lang="zh-TW" altLang="en-US" sz="4000" dirty="0">
                <a:latin typeface="Times New Roman" panose="02020603050405020304" pitchFamily="18" charset="0"/>
                <a:ea typeface="標楷體" panose="03000509000000000000" pitchFamily="65" charset="-120"/>
                <a:cs typeface="Times New Roman" panose="02020603050405020304" pitchFamily="18" charset="0"/>
              </a:rPr>
              <a:t>動機</a:t>
            </a:r>
            <a:endParaRPr lang="zh-HK" altLang="en-US" sz="40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標題 1"/>
          <p:cNvSpPr txBox="1">
            <a:spLocks/>
          </p:cNvSpPr>
          <p:nvPr/>
        </p:nvSpPr>
        <p:spPr>
          <a:xfrm>
            <a:off x="1266992" y="1564104"/>
            <a:ext cx="9366325" cy="795539"/>
          </a:xfrm>
          <a:prstGeom prst="rect">
            <a:avLst/>
          </a:prstGeom>
        </p:spPr>
        <p:txBody>
          <a:bodyPr vert="horz" lIns="91440" tIns="45720" rIns="91440" bIns="45720" rtlCol="0" anchor="b">
            <a:normAutofit lnSpcReduction="1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zh-HK" altLang="en-US" sz="4800" b="1" dirty="0" smtClean="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三大技巧：</a:t>
            </a:r>
            <a:r>
              <a:rPr lang="zh-TW" altLang="en-US" sz="4800" b="1" dirty="0" smtClean="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4800" b="1" dirty="0" smtClean="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2</a:t>
            </a:r>
            <a:r>
              <a:rPr lang="en-US" altLang="zh-HK" sz="4800" b="1" dirty="0" smtClean="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4800" b="1" dirty="0" smtClean="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 </a:t>
            </a:r>
            <a:r>
              <a:rPr lang="zh-HK" altLang="en-US" sz="4800" b="1" dirty="0" smtClean="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鼓勵</a:t>
            </a:r>
            <a:endParaRPr lang="en-US" altLang="zh-HK" sz="4800" b="1"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10242" name="Picture 2" descr="d:\Users\usesr\Desktop\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9552" y="2767013"/>
            <a:ext cx="4143765" cy="2757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2967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75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75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2250"/>
                            </p:stCondLst>
                            <p:childTnLst>
                              <p:par>
                                <p:cTn id="20" presetID="2" presetClass="entr" presetSubtype="4"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75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 presetClass="entr" presetSubtype="4"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75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75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03350" y="474212"/>
            <a:ext cx="9366325" cy="1143000"/>
          </a:xfrm>
        </p:spPr>
        <p:txBody>
          <a:bodyPr>
            <a:normAutofit/>
          </a:bodyPr>
          <a:lstStyle/>
          <a:p>
            <a:pPr algn="ctr"/>
            <a:r>
              <a:rPr lang="zh-HK" altLang="en-US" sz="48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如何對子女作出合適的輔導</a:t>
            </a:r>
          </a:p>
        </p:txBody>
      </p:sp>
      <p:sp>
        <p:nvSpPr>
          <p:cNvPr id="3" name="內容版面配置區 2"/>
          <p:cNvSpPr>
            <a:spLocks noGrp="1"/>
          </p:cNvSpPr>
          <p:nvPr>
            <p:ph idx="1"/>
          </p:nvPr>
        </p:nvSpPr>
        <p:spPr>
          <a:xfrm>
            <a:off x="1565834" y="2837449"/>
            <a:ext cx="5859195" cy="3200401"/>
          </a:xfrm>
        </p:spPr>
        <p:txBody>
          <a:bodyPr>
            <a:noAutofit/>
          </a:bodyPr>
          <a:lstStyle/>
          <a:p>
            <a:r>
              <a:rPr lang="zh-TW" altLang="en-US" sz="4800" dirty="0" smtClean="0">
                <a:latin typeface="Times New Roman" panose="02020603050405020304" pitchFamily="18" charset="0"/>
                <a:ea typeface="標楷體" panose="03000509000000000000" pitchFamily="65" charset="-120"/>
                <a:cs typeface="Times New Roman" panose="02020603050405020304" pitchFamily="18" charset="0"/>
              </a:rPr>
              <a:t> 新</a:t>
            </a:r>
            <a:r>
              <a:rPr lang="zh-TW" altLang="en-US" sz="4800" dirty="0">
                <a:latin typeface="Times New Roman" panose="02020603050405020304" pitchFamily="18" charset="0"/>
                <a:ea typeface="標楷體" panose="03000509000000000000" pitchFamily="65" charset="-120"/>
                <a:cs typeface="Times New Roman" panose="02020603050405020304" pitchFamily="18" charset="0"/>
              </a:rPr>
              <a:t>的看法</a:t>
            </a:r>
          </a:p>
          <a:p>
            <a:r>
              <a:rPr lang="zh-TW" altLang="en-US" sz="4800" dirty="0" smtClean="0">
                <a:latin typeface="Times New Roman" panose="02020603050405020304" pitchFamily="18" charset="0"/>
                <a:ea typeface="標楷體" panose="03000509000000000000" pitchFamily="65" charset="-120"/>
                <a:cs typeface="Times New Roman" panose="02020603050405020304" pitchFamily="18" charset="0"/>
              </a:rPr>
              <a:t> 新</a:t>
            </a:r>
            <a:r>
              <a:rPr lang="zh-TW" altLang="en-US" sz="4800" dirty="0">
                <a:latin typeface="Times New Roman" panose="02020603050405020304" pitchFamily="18" charset="0"/>
                <a:ea typeface="標楷體" panose="03000509000000000000" pitchFamily="65" charset="-120"/>
                <a:cs typeface="Times New Roman" panose="02020603050405020304" pitchFamily="18" charset="0"/>
              </a:rPr>
              <a:t>的意義</a:t>
            </a:r>
          </a:p>
          <a:p>
            <a:r>
              <a:rPr lang="zh-TW" altLang="en-US" sz="4800" dirty="0" smtClean="0">
                <a:latin typeface="Times New Roman" panose="02020603050405020304" pitchFamily="18" charset="0"/>
                <a:ea typeface="標楷體" panose="03000509000000000000" pitchFamily="65" charset="-120"/>
                <a:cs typeface="Times New Roman" panose="02020603050405020304" pitchFamily="18" charset="0"/>
              </a:rPr>
              <a:t> 新</a:t>
            </a:r>
            <a:r>
              <a:rPr lang="zh-TW" altLang="en-US" sz="4800" dirty="0">
                <a:latin typeface="Times New Roman" panose="02020603050405020304" pitchFamily="18" charset="0"/>
                <a:ea typeface="標楷體" panose="03000509000000000000" pitchFamily="65" charset="-120"/>
                <a:cs typeface="Times New Roman" panose="02020603050405020304" pitchFamily="18" charset="0"/>
              </a:rPr>
              <a:t>的出路</a:t>
            </a:r>
          </a:p>
        </p:txBody>
      </p:sp>
      <p:sp>
        <p:nvSpPr>
          <p:cNvPr id="4" name="標題 1"/>
          <p:cNvSpPr txBox="1">
            <a:spLocks/>
          </p:cNvSpPr>
          <p:nvPr/>
        </p:nvSpPr>
        <p:spPr>
          <a:xfrm>
            <a:off x="1266992" y="1564104"/>
            <a:ext cx="9366325" cy="795539"/>
          </a:xfrm>
          <a:prstGeom prst="rect">
            <a:avLst/>
          </a:prstGeom>
        </p:spPr>
        <p:txBody>
          <a:bodyPr vert="horz" lIns="91440" tIns="45720" rIns="91440" bIns="45720" rtlCol="0" anchor="b">
            <a:normAutofit lnSpcReduction="1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zh-HK" altLang="en-US" sz="4800" b="1" dirty="0" smtClean="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三大技巧：</a:t>
            </a:r>
            <a:r>
              <a:rPr lang="zh-TW" altLang="en-US" sz="4800" b="1" dirty="0" smtClean="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4800" b="1" dirty="0" smtClean="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3</a:t>
            </a:r>
            <a:r>
              <a:rPr lang="en-US" altLang="zh-HK" sz="4800" b="1" dirty="0" smtClean="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4800" b="1" dirty="0" smtClean="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 正能量</a:t>
            </a:r>
            <a:endParaRPr lang="zh-TW" altLang="en-US" sz="4800" b="1"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9218" name="Picture 2" descr="d:\Users\usesr\Desktop\0-0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779" y="2628899"/>
            <a:ext cx="3227338" cy="3617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301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75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75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79287" y="842210"/>
            <a:ext cx="9366325" cy="823127"/>
          </a:xfrm>
        </p:spPr>
        <p:txBody>
          <a:bodyPr>
            <a:normAutofit/>
          </a:bodyPr>
          <a:lstStyle/>
          <a:p>
            <a:pPr algn="ctr"/>
            <a:r>
              <a:rPr lang="zh-HK" altLang="en-US" sz="4800" b="1" dirty="0">
                <a:solidFill>
                  <a:srgbClr val="0070C0"/>
                </a:solidFill>
                <a:latin typeface="標楷體" panose="03000509000000000000" pitchFamily="65" charset="-120"/>
                <a:ea typeface="標楷體" panose="03000509000000000000" pitchFamily="65" charset="-120"/>
              </a:rPr>
              <a:t>意向輔導的七大</a:t>
            </a:r>
            <a:r>
              <a:rPr lang="zh-HK" altLang="en-US" sz="4800" b="1" dirty="0" smtClean="0">
                <a:solidFill>
                  <a:srgbClr val="0070C0"/>
                </a:solidFill>
                <a:latin typeface="標楷體" panose="03000509000000000000" pitchFamily="65" charset="-120"/>
                <a:ea typeface="標楷體" panose="03000509000000000000" pitchFamily="65" charset="-120"/>
              </a:rPr>
              <a:t>原則</a:t>
            </a:r>
            <a:endParaRPr lang="zh-HK" altLang="en-US" sz="4800" b="1" dirty="0">
              <a:solidFill>
                <a:srgbClr val="0070C0"/>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1391323" y="1997242"/>
            <a:ext cx="9036423" cy="3835387"/>
          </a:xfrm>
        </p:spPr>
        <p:txBody>
          <a:bodyPr>
            <a:normAutofit fontScale="92500"/>
          </a:bodyPr>
          <a:lstStyle/>
          <a:p>
            <a:pPr marL="68580" indent="0">
              <a:buNone/>
            </a:pPr>
            <a:r>
              <a:rPr lang="zh-HK" altLang="en-US" sz="39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原則一</a:t>
            </a:r>
            <a:r>
              <a:rPr lang="zh-HK" altLang="en-US" sz="39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：知己知彼</a:t>
            </a:r>
            <a:r>
              <a:rPr lang="zh-HK" altLang="en-US" sz="39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；樹立目標；洞悉</a:t>
            </a:r>
            <a:r>
              <a:rPr lang="zh-HK" altLang="en-US" sz="39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形勢</a:t>
            </a:r>
            <a:endParaRPr lang="en-US" altLang="zh-HK" sz="39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HK" dirty="0">
              <a:latin typeface="Times New Roman" panose="02020603050405020304" pitchFamily="18" charset="0"/>
              <a:ea typeface="標楷體" panose="03000509000000000000" pitchFamily="65" charset="-120"/>
              <a:cs typeface="Times New Roman" panose="02020603050405020304" pitchFamily="18" charset="0"/>
            </a:endParaRPr>
          </a:p>
          <a:p>
            <a:pPr marL="68580" indent="0">
              <a:buNone/>
            </a:pPr>
            <a:r>
              <a:rPr lang="zh-HK" altLang="en-US" sz="39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原則二</a:t>
            </a:r>
            <a:r>
              <a:rPr lang="zh-HK" altLang="en-US" sz="39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：做</a:t>
            </a:r>
            <a:r>
              <a:rPr lang="zh-HK" altLang="en-US" sz="39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幾手準備，作多元</a:t>
            </a:r>
            <a:r>
              <a:rPr lang="zh-HK" altLang="en-US" sz="39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考慮</a:t>
            </a:r>
            <a:endParaRPr lang="en-US" altLang="zh-HK" sz="39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lvl="2"/>
            <a:r>
              <a:rPr lang="zh-TW" altLang="en-US" sz="3900" dirty="0">
                <a:latin typeface="Times New Roman" panose="02020603050405020304" pitchFamily="18" charset="0"/>
                <a:ea typeface="標楷體" panose="03000509000000000000" pitchFamily="65" charset="-120"/>
                <a:cs typeface="Times New Roman" panose="02020603050405020304" pitchFamily="18" charset="0"/>
              </a:rPr>
              <a:t>不同成績，不同考慮</a:t>
            </a:r>
          </a:p>
          <a:p>
            <a:pPr lvl="2"/>
            <a:r>
              <a:rPr lang="zh-TW" altLang="en-US" sz="3900" dirty="0">
                <a:latin typeface="Times New Roman" panose="02020603050405020304" pitchFamily="18" charset="0"/>
                <a:ea typeface="標楷體" panose="03000509000000000000" pitchFamily="65" charset="-120"/>
                <a:cs typeface="Times New Roman" panose="02020603050405020304" pitchFamily="18" charset="0"/>
              </a:rPr>
              <a:t>不同要求，不同配對</a:t>
            </a:r>
          </a:p>
          <a:p>
            <a:pPr lvl="2"/>
            <a:r>
              <a:rPr lang="zh-TW" altLang="en-US" sz="3900" dirty="0">
                <a:latin typeface="Times New Roman" panose="02020603050405020304" pitchFamily="18" charset="0"/>
                <a:ea typeface="標楷體" panose="03000509000000000000" pitchFamily="65" charset="-120"/>
                <a:cs typeface="Times New Roman" panose="02020603050405020304" pitchFamily="18" charset="0"/>
              </a:rPr>
              <a:t>不同出路，相同歸途</a:t>
            </a:r>
            <a:endParaRPr lang="zh-HK" altLang="en-US" sz="39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11266" name="Picture 2" descr="d:\Users\usesr\Desktop\00c18af84c93b3491307df93869b07f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3771900"/>
            <a:ext cx="2628900" cy="247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34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79287" y="842210"/>
            <a:ext cx="9366325" cy="823127"/>
          </a:xfrm>
        </p:spPr>
        <p:txBody>
          <a:bodyPr>
            <a:normAutofit/>
          </a:bodyPr>
          <a:lstStyle/>
          <a:p>
            <a:pPr algn="ctr"/>
            <a:r>
              <a:rPr lang="zh-HK" altLang="en-US" sz="4800" b="1" dirty="0">
                <a:solidFill>
                  <a:srgbClr val="0070C0"/>
                </a:solidFill>
                <a:latin typeface="標楷體" panose="03000509000000000000" pitchFamily="65" charset="-120"/>
                <a:ea typeface="標楷體" panose="03000509000000000000" pitchFamily="65" charset="-120"/>
              </a:rPr>
              <a:t>意向輔導的七大</a:t>
            </a:r>
            <a:r>
              <a:rPr lang="zh-HK" altLang="en-US" sz="4800" b="1" dirty="0" smtClean="0">
                <a:solidFill>
                  <a:srgbClr val="0070C0"/>
                </a:solidFill>
                <a:latin typeface="標楷體" panose="03000509000000000000" pitchFamily="65" charset="-120"/>
                <a:ea typeface="標楷體" panose="03000509000000000000" pitchFamily="65" charset="-120"/>
              </a:rPr>
              <a:t>原則</a:t>
            </a:r>
            <a:endParaRPr lang="zh-HK" altLang="en-US" sz="4800" b="1" dirty="0">
              <a:solidFill>
                <a:srgbClr val="0070C0"/>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1391323" y="1997242"/>
            <a:ext cx="9036423" cy="4102769"/>
          </a:xfrm>
        </p:spPr>
        <p:txBody>
          <a:bodyPr>
            <a:normAutofit fontScale="70000" lnSpcReduction="20000"/>
          </a:bodyPr>
          <a:lstStyle/>
          <a:p>
            <a:pPr marL="68580" indent="0">
              <a:buNone/>
            </a:pPr>
            <a:r>
              <a:rPr lang="zh-HK" altLang="en-US" sz="45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原則三</a:t>
            </a:r>
            <a:r>
              <a:rPr lang="zh-HK" altLang="en-US" sz="45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45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最好</a:t>
            </a:r>
            <a:r>
              <a:rPr lang="zh-TW" altLang="en-US" sz="45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的期望，最壞的打算</a:t>
            </a:r>
          </a:p>
          <a:p>
            <a:pPr marL="625475" lvl="2" defTabSz="1071563"/>
            <a:r>
              <a:rPr lang="zh-TW" altLang="en-US" sz="45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成績</a:t>
            </a:r>
            <a:r>
              <a:rPr lang="zh-TW" altLang="en-US" sz="45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理想，不沾沾自喜</a:t>
            </a:r>
            <a:r>
              <a:rPr lang="zh-TW" altLang="en-US" sz="45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45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625475" lvl="2" defTabSz="1071563"/>
            <a:r>
              <a:rPr lang="zh-TW" altLang="en-US" sz="45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遇到</a:t>
            </a:r>
            <a:r>
              <a:rPr lang="zh-TW" altLang="en-US" sz="45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挫折，不輕言放棄</a:t>
            </a:r>
          </a:p>
          <a:p>
            <a:endParaRPr lang="en-US" altLang="zh-HK" dirty="0">
              <a:latin typeface="Times New Roman" panose="02020603050405020304" pitchFamily="18" charset="0"/>
              <a:ea typeface="標楷體" panose="03000509000000000000" pitchFamily="65" charset="-120"/>
              <a:cs typeface="Times New Roman" panose="02020603050405020304" pitchFamily="18" charset="0"/>
            </a:endParaRPr>
          </a:p>
          <a:p>
            <a:pPr marL="68580" indent="0">
              <a:buNone/>
            </a:pPr>
            <a:r>
              <a:rPr lang="zh-HK" altLang="en-US" sz="45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原則</a:t>
            </a:r>
            <a:r>
              <a:rPr lang="zh-TW" altLang="en-US" sz="45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四</a:t>
            </a:r>
            <a:r>
              <a:rPr lang="zh-HK" altLang="en-US" sz="45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45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平常</a:t>
            </a:r>
            <a:r>
              <a:rPr lang="zh-TW" altLang="en-US" sz="45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心面對大改變</a:t>
            </a:r>
          </a:p>
          <a:p>
            <a:pPr marL="722313" lvl="2">
              <a:tabLst>
                <a:tab pos="625475" algn="l"/>
              </a:tabLst>
            </a:pPr>
            <a:r>
              <a:rPr lang="zh-TW" altLang="en-US" sz="45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變幻</a:t>
            </a:r>
            <a:r>
              <a:rPr lang="zh-TW" altLang="en-US" sz="45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原是永恆：不確定因素常存</a:t>
            </a:r>
          </a:p>
          <a:p>
            <a:pPr marL="722313" lvl="2">
              <a:tabLst>
                <a:tab pos="625475" algn="l"/>
              </a:tabLst>
            </a:pPr>
            <a:r>
              <a:rPr lang="zh-TW" altLang="en-US" sz="45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形勢</a:t>
            </a:r>
            <a:r>
              <a:rPr lang="zh-TW" altLang="en-US" sz="45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多變，冷靜面對；以變應變，接受現實</a:t>
            </a:r>
          </a:p>
          <a:p>
            <a:pPr marL="722313" lvl="2">
              <a:tabLst>
                <a:tab pos="625475" algn="l"/>
              </a:tabLst>
            </a:pPr>
            <a:r>
              <a:rPr lang="zh-TW" altLang="en-US" sz="45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抉擇</a:t>
            </a:r>
            <a:r>
              <a:rPr lang="zh-TW" altLang="en-US" sz="45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前：重重考慮，慢慢思量</a:t>
            </a:r>
          </a:p>
          <a:p>
            <a:pPr marL="722313" lvl="2">
              <a:tabLst>
                <a:tab pos="625475" algn="l"/>
              </a:tabLst>
            </a:pPr>
            <a:r>
              <a:rPr lang="zh-TW" altLang="en-US" sz="45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抉擇</a:t>
            </a:r>
            <a:r>
              <a:rPr lang="zh-TW" altLang="en-US" sz="45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後：輕輕放下，快快行動</a:t>
            </a:r>
          </a:p>
        </p:txBody>
      </p:sp>
      <p:pic>
        <p:nvPicPr>
          <p:cNvPr id="17410" name="Picture 2" descr="d:\Users\usesr\Desktop\good-job-clipart-good-job-thumbs-up-clipart-230x216_d14c5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1538" y="4876800"/>
            <a:ext cx="1582208" cy="148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146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43467" y="711202"/>
            <a:ext cx="10871200" cy="6297108"/>
          </a:xfrm>
          <a:prstGeom prst="rect">
            <a:avLst/>
          </a:prstGeom>
        </p:spPr>
        <p:txBody>
          <a:bodyPr wrap="square">
            <a:spAutoFit/>
          </a:bodyPr>
          <a:lstStyle/>
          <a:p>
            <a:pPr marL="265113" lvl="0" indent="-265113" algn="ctr">
              <a:spcBef>
                <a:spcPct val="20000"/>
              </a:spcBef>
              <a:buClr>
                <a:srgbClr val="94C600"/>
              </a:buClr>
              <a:buSzPct val="76000"/>
              <a:buFont typeface="Wingdings 2" pitchFamily="18" charset="2"/>
              <a:buChar char=""/>
            </a:pPr>
            <a:r>
              <a:rPr lang="zh-HK" altLang="en-US" sz="3200" b="1" dirty="0" smtClean="0">
                <a:latin typeface="標楷體" panose="03000509000000000000" pitchFamily="65" charset="-120"/>
                <a:ea typeface="標楷體" panose="03000509000000000000" pitchFamily="65" charset="-120"/>
              </a:rPr>
              <a:t>您們是</a:t>
            </a:r>
            <a:r>
              <a:rPr lang="zh-HK" altLang="en-US" sz="3200" b="1" dirty="0" smtClean="0">
                <a:solidFill>
                  <a:srgbClr val="FF0000"/>
                </a:solidFill>
                <a:latin typeface="標楷體" panose="03000509000000000000" pitchFamily="65" charset="-120"/>
                <a:ea typeface="標楷體" panose="03000509000000000000" pitchFamily="65" charset="-120"/>
              </a:rPr>
              <a:t>偉大</a:t>
            </a:r>
            <a:r>
              <a:rPr lang="zh-HK" altLang="en-US" sz="3200" b="1" dirty="0" smtClean="0">
                <a:latin typeface="標楷體" panose="03000509000000000000" pitchFamily="65" charset="-120"/>
                <a:ea typeface="標楷體" panose="03000509000000000000" pitchFamily="65" charset="-120"/>
              </a:rPr>
              <a:t>的</a:t>
            </a:r>
            <a:r>
              <a:rPr lang="en-US" altLang="zh-HK" sz="3200" b="1" dirty="0" smtClean="0">
                <a:latin typeface="標楷體" panose="03000509000000000000" pitchFamily="65" charset="-120"/>
                <a:ea typeface="標楷體" panose="03000509000000000000" pitchFamily="65" charset="-120"/>
              </a:rPr>
              <a:t>——</a:t>
            </a:r>
            <a:r>
              <a:rPr lang="zh-HK" altLang="en-US" sz="3200" b="1" dirty="0" smtClean="0">
                <a:latin typeface="標楷體" panose="03000509000000000000" pitchFamily="65" charset="-120"/>
                <a:ea typeface="標楷體" panose="03000509000000000000" pitchFamily="65" charset="-120"/>
              </a:rPr>
              <a:t>為自己子女的前途，犧牲了寶貴的時間；</a:t>
            </a:r>
            <a:endParaRPr lang="en-US" altLang="zh-HK" sz="3200" b="1" dirty="0" smtClean="0">
              <a:latin typeface="標楷體" panose="03000509000000000000" pitchFamily="65" charset="-120"/>
              <a:ea typeface="標楷體" panose="03000509000000000000" pitchFamily="65" charset="-120"/>
            </a:endParaRPr>
          </a:p>
          <a:p>
            <a:pPr marL="265113" indent="-265113">
              <a:spcBef>
                <a:spcPct val="20000"/>
              </a:spcBef>
              <a:buClr>
                <a:srgbClr val="94C600"/>
              </a:buClr>
              <a:buSzPct val="76000"/>
              <a:buFont typeface="Wingdings 2" pitchFamily="18" charset="2"/>
              <a:buChar char=""/>
            </a:pPr>
            <a:r>
              <a:rPr lang="zh-HK" altLang="en-US" sz="3200" b="1" dirty="0" smtClean="0">
                <a:latin typeface="標楷體" panose="03000509000000000000" pitchFamily="65" charset="-120"/>
                <a:ea typeface="標楷體" panose="03000509000000000000" pitchFamily="65" charset="-120"/>
              </a:rPr>
              <a:t>您</a:t>
            </a:r>
            <a:r>
              <a:rPr lang="zh-HK" altLang="en-US" sz="3200" b="1" dirty="0">
                <a:latin typeface="標楷體" panose="03000509000000000000" pitchFamily="65" charset="-120"/>
                <a:ea typeface="標楷體" panose="03000509000000000000" pitchFamily="65" charset="-120"/>
              </a:rPr>
              <a:t>們的子女是</a:t>
            </a:r>
            <a:r>
              <a:rPr lang="zh-HK" altLang="en-US" sz="3200" b="1" dirty="0">
                <a:solidFill>
                  <a:srgbClr val="FF0000"/>
                </a:solidFill>
                <a:latin typeface="標楷體" panose="03000509000000000000" pitchFamily="65" charset="-120"/>
                <a:ea typeface="標楷體" panose="03000509000000000000" pitchFamily="65" charset="-120"/>
              </a:rPr>
              <a:t>幸福</a:t>
            </a:r>
            <a:r>
              <a:rPr lang="zh-HK" altLang="en-US" sz="3200" b="1" dirty="0">
                <a:latin typeface="標楷體" panose="03000509000000000000" pitchFamily="65" charset="-120"/>
                <a:ea typeface="標楷體" panose="03000509000000000000" pitchFamily="65" charset="-120"/>
              </a:rPr>
              <a:t>的</a:t>
            </a:r>
            <a:r>
              <a:rPr lang="en-US" altLang="zh-HK" sz="3200" b="1" dirty="0">
                <a:latin typeface="標楷體" panose="03000509000000000000" pitchFamily="65" charset="-120"/>
                <a:ea typeface="標楷體" panose="03000509000000000000" pitchFamily="65" charset="-120"/>
              </a:rPr>
              <a:t>——</a:t>
            </a:r>
            <a:r>
              <a:rPr lang="zh-HK" altLang="en-US" sz="3200" b="1" dirty="0">
                <a:latin typeface="標楷體" panose="03000509000000000000" pitchFamily="65" charset="-120"/>
                <a:ea typeface="標楷體" panose="03000509000000000000" pitchFamily="65" charset="-120"/>
              </a:rPr>
              <a:t>老師、父母、資訊及政府的幫助</a:t>
            </a:r>
            <a:r>
              <a:rPr lang="zh-HK" altLang="en-US" sz="3200" b="1" dirty="0" smtClean="0">
                <a:latin typeface="標楷體" panose="03000509000000000000" pitchFamily="65" charset="-120"/>
                <a:ea typeface="標楷體" panose="03000509000000000000" pitchFamily="65" charset="-120"/>
              </a:rPr>
              <a:t>；</a:t>
            </a:r>
            <a:endParaRPr lang="en-US" altLang="zh-HK" sz="3200" b="1" dirty="0" smtClean="0">
              <a:latin typeface="標楷體" panose="03000509000000000000" pitchFamily="65" charset="-120"/>
              <a:ea typeface="標楷體" panose="03000509000000000000" pitchFamily="65" charset="-120"/>
            </a:endParaRPr>
          </a:p>
          <a:p>
            <a:pPr>
              <a:spcBef>
                <a:spcPct val="20000"/>
              </a:spcBef>
              <a:buClr>
                <a:srgbClr val="94C600"/>
              </a:buClr>
              <a:buSzPct val="76000"/>
              <a:buFont typeface="Wingdings 2" pitchFamily="18" charset="2"/>
              <a:buChar char=""/>
            </a:pPr>
            <a:r>
              <a:rPr lang="zh-HK" altLang="en-US" sz="3200" b="1" dirty="0" smtClean="0">
                <a:latin typeface="標楷體" panose="03000509000000000000" pitchFamily="65" charset="-120"/>
                <a:ea typeface="標楷體" panose="03000509000000000000" pitchFamily="65" charset="-120"/>
              </a:rPr>
              <a:t>他們</a:t>
            </a:r>
            <a:r>
              <a:rPr lang="zh-HK" altLang="en-US" sz="3200" b="1" dirty="0">
                <a:latin typeface="標楷體" panose="03000509000000000000" pitchFamily="65" charset="-120"/>
                <a:ea typeface="標楷體" panose="03000509000000000000" pitchFamily="65" charset="-120"/>
              </a:rPr>
              <a:t>的選擇是</a:t>
            </a:r>
            <a:r>
              <a:rPr lang="zh-HK" altLang="en-US" sz="3200" b="1" dirty="0">
                <a:solidFill>
                  <a:srgbClr val="FF0000"/>
                </a:solidFill>
                <a:latin typeface="標楷體" panose="03000509000000000000" pitchFamily="65" charset="-120"/>
                <a:ea typeface="標楷體" panose="03000509000000000000" pitchFamily="65" charset="-120"/>
              </a:rPr>
              <a:t>衝動</a:t>
            </a:r>
            <a:r>
              <a:rPr lang="zh-HK" altLang="en-US" sz="3200" b="1" dirty="0">
                <a:latin typeface="標楷體" panose="03000509000000000000" pitchFamily="65" charset="-120"/>
                <a:ea typeface="標楷體" panose="03000509000000000000" pitchFamily="65" charset="-120"/>
              </a:rPr>
              <a:t>的</a:t>
            </a:r>
            <a:r>
              <a:rPr lang="en-US" altLang="zh-HK" sz="3200" b="1" dirty="0">
                <a:latin typeface="標楷體" panose="03000509000000000000" pitchFamily="65" charset="-120"/>
                <a:ea typeface="標楷體" panose="03000509000000000000" pitchFamily="65" charset="-120"/>
              </a:rPr>
              <a:t>——</a:t>
            </a:r>
            <a:r>
              <a:rPr lang="zh-HK" altLang="en-US" sz="3200" b="1" dirty="0">
                <a:latin typeface="標楷體" panose="03000509000000000000" pitchFamily="65" charset="-120"/>
                <a:ea typeface="標楷體" panose="03000509000000000000" pitchFamily="65" charset="-120"/>
              </a:rPr>
              <a:t>羊群效應、朋輩效應、跟風；</a:t>
            </a:r>
            <a:endParaRPr lang="en-US" altLang="zh-HK" sz="3200" b="1" dirty="0">
              <a:latin typeface="標楷體" panose="03000509000000000000" pitchFamily="65" charset="-120"/>
              <a:ea typeface="標楷體" panose="03000509000000000000" pitchFamily="65" charset="-120"/>
            </a:endParaRPr>
          </a:p>
          <a:p>
            <a:pPr defTabSz="541338">
              <a:spcBef>
                <a:spcPct val="20000"/>
              </a:spcBef>
              <a:buClr>
                <a:srgbClr val="94C600"/>
              </a:buClr>
              <a:buSzPct val="76000"/>
              <a:buFont typeface="Wingdings 2" pitchFamily="18" charset="2"/>
              <a:buChar char=""/>
              <a:tabLst>
                <a:tab pos="265113" algn="l"/>
              </a:tabLst>
            </a:pPr>
            <a:r>
              <a:rPr lang="zh-HK" altLang="en-US" sz="3200" b="1" dirty="0" smtClean="0">
                <a:latin typeface="標楷體" panose="03000509000000000000" pitchFamily="65" charset="-120"/>
                <a:ea typeface="標楷體" panose="03000509000000000000" pitchFamily="65" charset="-120"/>
              </a:rPr>
              <a:t>升學</a:t>
            </a:r>
            <a:r>
              <a:rPr lang="zh-HK" altLang="en-US" sz="3200" b="1" dirty="0">
                <a:latin typeface="標楷體" panose="03000509000000000000" pitchFamily="65" charset="-120"/>
                <a:ea typeface="標楷體" panose="03000509000000000000" pitchFamily="65" charset="-120"/>
              </a:rPr>
              <a:t>的路向是</a:t>
            </a:r>
            <a:r>
              <a:rPr lang="zh-HK" altLang="en-US" sz="3200" b="1" dirty="0">
                <a:solidFill>
                  <a:srgbClr val="FF0000"/>
                </a:solidFill>
                <a:latin typeface="標楷體" panose="03000509000000000000" pitchFamily="65" charset="-120"/>
                <a:ea typeface="標楷體" panose="03000509000000000000" pitchFamily="65" charset="-120"/>
              </a:rPr>
              <a:t>多元</a:t>
            </a:r>
            <a:r>
              <a:rPr lang="zh-HK" altLang="en-US" sz="3200" b="1" dirty="0">
                <a:latin typeface="標楷體" panose="03000509000000000000" pitchFamily="65" charset="-120"/>
                <a:ea typeface="標楷體" panose="03000509000000000000" pitchFamily="65" charset="-120"/>
              </a:rPr>
              <a:t>的</a:t>
            </a:r>
            <a:r>
              <a:rPr lang="en-US" altLang="zh-HK" sz="3200" b="1" dirty="0">
                <a:latin typeface="標楷體" panose="03000509000000000000" pitchFamily="65" charset="-120"/>
                <a:ea typeface="標楷體" panose="03000509000000000000" pitchFamily="65" charset="-120"/>
              </a:rPr>
              <a:t>——</a:t>
            </a:r>
            <a:r>
              <a:rPr lang="zh-HK" altLang="en-US" sz="3200" b="1" dirty="0">
                <a:latin typeface="標楷體" panose="03000509000000000000" pitchFamily="65" charset="-120"/>
                <a:ea typeface="標楷體" panose="03000509000000000000" pitchFamily="65" charset="-120"/>
              </a:rPr>
              <a:t>本地、中、港、台、澳紐、英</a:t>
            </a:r>
            <a:r>
              <a:rPr lang="zh-HK" altLang="en-US" sz="3200" b="1" dirty="0" smtClean="0">
                <a:latin typeface="標楷體" panose="03000509000000000000" pitchFamily="65" charset="-120"/>
                <a:ea typeface="標楷體" panose="03000509000000000000" pitchFamily="65" charset="-120"/>
              </a:rPr>
              <a:t>美</a:t>
            </a:r>
            <a:r>
              <a:rPr lang="en-US" altLang="zh-HK" sz="3200" b="1" dirty="0" smtClean="0">
                <a:latin typeface="標楷體" panose="03000509000000000000" pitchFamily="65" charset="-120"/>
                <a:ea typeface="標楷體" panose="03000509000000000000" pitchFamily="65" charset="-120"/>
              </a:rPr>
              <a:t>	</a:t>
            </a:r>
            <a:r>
              <a:rPr lang="zh-HK" altLang="en-US" sz="3200" b="1" dirty="0" smtClean="0">
                <a:latin typeface="標楷體" panose="03000509000000000000" pitchFamily="65" charset="-120"/>
                <a:ea typeface="標楷體" panose="03000509000000000000" pitchFamily="65" charset="-120"/>
              </a:rPr>
              <a:t>等</a:t>
            </a:r>
            <a:r>
              <a:rPr lang="zh-HK" altLang="en-US" sz="3200" b="1" dirty="0">
                <a:latin typeface="標楷體" panose="03000509000000000000" pitchFamily="65" charset="-120"/>
                <a:ea typeface="標楷體" panose="03000509000000000000" pitchFamily="65" charset="-120"/>
              </a:rPr>
              <a:t>；</a:t>
            </a:r>
            <a:endParaRPr lang="en-US" altLang="zh-HK" sz="3200" b="1" dirty="0">
              <a:latin typeface="標楷體" panose="03000509000000000000" pitchFamily="65" charset="-120"/>
              <a:ea typeface="標楷體" panose="03000509000000000000" pitchFamily="65" charset="-120"/>
            </a:endParaRPr>
          </a:p>
          <a:p>
            <a:pPr>
              <a:spcBef>
                <a:spcPct val="20000"/>
              </a:spcBef>
              <a:buClr>
                <a:srgbClr val="94C600"/>
              </a:buClr>
              <a:buSzPct val="76000"/>
              <a:buFont typeface="Wingdings 2" pitchFamily="18" charset="2"/>
              <a:buChar char=""/>
            </a:pPr>
            <a:r>
              <a:rPr lang="zh-HK" altLang="en-US" sz="3200" b="1" dirty="0" smtClean="0">
                <a:latin typeface="標楷體" panose="03000509000000000000" pitchFamily="65" charset="-120"/>
                <a:ea typeface="標楷體" panose="03000509000000000000" pitchFamily="65" charset="-120"/>
              </a:rPr>
              <a:t>前途</a:t>
            </a:r>
            <a:r>
              <a:rPr lang="zh-HK" altLang="en-US" sz="3200" b="1" dirty="0">
                <a:latin typeface="標楷體" panose="03000509000000000000" pitchFamily="65" charset="-120"/>
                <a:ea typeface="標楷體" panose="03000509000000000000" pitchFamily="65" charset="-120"/>
              </a:rPr>
              <a:t>是</a:t>
            </a:r>
            <a:r>
              <a:rPr lang="zh-HK" altLang="en-US" sz="3200" b="1" dirty="0">
                <a:solidFill>
                  <a:srgbClr val="FF0000"/>
                </a:solidFill>
                <a:latin typeface="標楷體" panose="03000509000000000000" pitchFamily="65" charset="-120"/>
                <a:ea typeface="標楷體" panose="03000509000000000000" pitchFamily="65" charset="-120"/>
              </a:rPr>
              <a:t>美好</a:t>
            </a:r>
            <a:r>
              <a:rPr lang="zh-HK" altLang="en-US" sz="3200" b="1" dirty="0">
                <a:latin typeface="標楷體" panose="03000509000000000000" pitchFamily="65" charset="-120"/>
                <a:ea typeface="標楷體" panose="03000509000000000000" pitchFamily="65" charset="-120"/>
              </a:rPr>
              <a:t>的</a:t>
            </a:r>
            <a:r>
              <a:rPr lang="en-US" altLang="zh-HK" sz="3200" b="1" dirty="0">
                <a:latin typeface="標楷體" panose="03000509000000000000" pitchFamily="65" charset="-120"/>
                <a:ea typeface="標楷體" panose="03000509000000000000" pitchFamily="65" charset="-120"/>
              </a:rPr>
              <a:t>——</a:t>
            </a:r>
            <a:r>
              <a:rPr lang="zh-HK" altLang="en-US" sz="3200" b="1" dirty="0">
                <a:latin typeface="標楷體" panose="03000509000000000000" pitchFamily="65" charset="-120"/>
                <a:ea typeface="標楷體" panose="03000509000000000000" pitchFamily="65" charset="-120"/>
              </a:rPr>
              <a:t>各地都向他們招手</a:t>
            </a:r>
            <a:r>
              <a:rPr lang="zh-HK" altLang="en-US" sz="3200" b="1" dirty="0" smtClean="0">
                <a:latin typeface="標楷體" panose="03000509000000000000" pitchFamily="65" charset="-120"/>
                <a:ea typeface="標楷體" panose="03000509000000000000" pitchFamily="65" charset="-120"/>
              </a:rPr>
              <a:t>；</a:t>
            </a:r>
            <a:endParaRPr lang="en-US" altLang="zh-HK" sz="3200" b="1" dirty="0" smtClean="0">
              <a:latin typeface="標楷體" panose="03000509000000000000" pitchFamily="65" charset="-120"/>
              <a:ea typeface="標楷體" panose="03000509000000000000" pitchFamily="65" charset="-120"/>
            </a:endParaRPr>
          </a:p>
          <a:p>
            <a:pPr>
              <a:spcBef>
                <a:spcPct val="20000"/>
              </a:spcBef>
              <a:buClr>
                <a:srgbClr val="94C600"/>
              </a:buClr>
              <a:buSzPct val="76000"/>
              <a:buFont typeface="Wingdings 2" pitchFamily="18" charset="2"/>
              <a:buChar char=""/>
            </a:pPr>
            <a:r>
              <a:rPr lang="zh-HK" altLang="en-US" sz="3200" b="1" dirty="0" smtClean="0">
                <a:latin typeface="標楷體" panose="03000509000000000000" pitchFamily="65" charset="-120"/>
                <a:ea typeface="標楷體" panose="03000509000000000000" pitchFamily="65" charset="-120"/>
              </a:rPr>
              <a:t>抉擇</a:t>
            </a:r>
            <a:r>
              <a:rPr lang="zh-HK" altLang="en-US" sz="3200" b="1" dirty="0">
                <a:latin typeface="標楷體" panose="03000509000000000000" pitchFamily="65" charset="-120"/>
                <a:ea typeface="標楷體" panose="03000509000000000000" pitchFamily="65" charset="-120"/>
              </a:rPr>
              <a:t>是</a:t>
            </a:r>
            <a:r>
              <a:rPr lang="zh-HK" altLang="en-US" sz="3200" b="1" dirty="0">
                <a:solidFill>
                  <a:srgbClr val="FF0000"/>
                </a:solidFill>
                <a:latin typeface="標楷體" panose="03000509000000000000" pitchFamily="65" charset="-120"/>
                <a:ea typeface="標楷體" panose="03000509000000000000" pitchFamily="65" charset="-120"/>
              </a:rPr>
              <a:t>謹慎</a:t>
            </a:r>
            <a:r>
              <a:rPr lang="zh-HK" altLang="en-US" sz="3200" b="1" dirty="0">
                <a:latin typeface="標楷體" panose="03000509000000000000" pitchFamily="65" charset="-120"/>
                <a:ea typeface="標楷體" panose="03000509000000000000" pitchFamily="65" charset="-120"/>
              </a:rPr>
              <a:t>的</a:t>
            </a:r>
            <a:r>
              <a:rPr lang="en-US" altLang="zh-HK" sz="3200" b="1" dirty="0">
                <a:latin typeface="標楷體" panose="03000509000000000000" pitchFamily="65" charset="-120"/>
                <a:ea typeface="標楷體" panose="03000509000000000000" pitchFamily="65" charset="-120"/>
              </a:rPr>
              <a:t>——</a:t>
            </a:r>
            <a:r>
              <a:rPr lang="zh-HK" altLang="en-US" sz="3200" b="1" dirty="0">
                <a:latin typeface="標楷體" panose="03000509000000000000" pitchFamily="65" charset="-120"/>
                <a:ea typeface="標楷體" panose="03000509000000000000" pitchFamily="65" charset="-120"/>
              </a:rPr>
              <a:t>走錯一步或可導致抱歉終生！</a:t>
            </a:r>
            <a:endParaRPr lang="en-US" altLang="zh-HK" sz="3200" b="1" dirty="0">
              <a:latin typeface="標楷體" panose="03000509000000000000" pitchFamily="65" charset="-120"/>
              <a:ea typeface="標楷體" panose="03000509000000000000" pitchFamily="65" charset="-120"/>
            </a:endParaRPr>
          </a:p>
          <a:p>
            <a:pPr>
              <a:spcBef>
                <a:spcPct val="20000"/>
              </a:spcBef>
              <a:buClr>
                <a:srgbClr val="94C600"/>
              </a:buClr>
              <a:buSzPct val="76000"/>
              <a:buFont typeface="Wingdings 2" pitchFamily="18" charset="2"/>
              <a:buChar char=""/>
            </a:pPr>
            <a:r>
              <a:rPr lang="zh-HK" altLang="en-US" sz="3200" b="1" dirty="0" smtClean="0">
                <a:latin typeface="標楷體" panose="03000509000000000000" pitchFamily="65" charset="-120"/>
                <a:ea typeface="標楷體" panose="03000509000000000000" pitchFamily="65" charset="-120"/>
              </a:rPr>
              <a:t>考慮</a:t>
            </a:r>
            <a:r>
              <a:rPr lang="zh-HK" altLang="en-US" sz="3200" b="1" dirty="0">
                <a:latin typeface="標楷體" panose="03000509000000000000" pitchFamily="65" charset="-120"/>
                <a:ea typeface="標楷體" panose="03000509000000000000" pitchFamily="65" charset="-120"/>
              </a:rPr>
              <a:t>需要</a:t>
            </a:r>
            <a:r>
              <a:rPr lang="zh-HK" altLang="en-US" sz="3200" b="1" dirty="0">
                <a:solidFill>
                  <a:srgbClr val="FF0000"/>
                </a:solidFill>
                <a:latin typeface="標楷體" panose="03000509000000000000" pitchFamily="65" charset="-120"/>
                <a:ea typeface="標楷體" panose="03000509000000000000" pitchFamily="65" charset="-120"/>
              </a:rPr>
              <a:t>周詳</a:t>
            </a:r>
            <a:r>
              <a:rPr lang="zh-HK" altLang="en-US" sz="3200" b="1" dirty="0">
                <a:latin typeface="標楷體" panose="03000509000000000000" pitchFamily="65" charset="-120"/>
                <a:ea typeface="標楷體" panose="03000509000000000000" pitchFamily="65" charset="-120"/>
              </a:rPr>
              <a:t>的</a:t>
            </a:r>
            <a:r>
              <a:rPr lang="en-US" altLang="zh-HK" sz="3200" b="1" dirty="0">
                <a:latin typeface="標楷體" panose="03000509000000000000" pitchFamily="65" charset="-120"/>
                <a:ea typeface="標楷體" panose="03000509000000000000" pitchFamily="65" charset="-120"/>
              </a:rPr>
              <a:t>——</a:t>
            </a:r>
            <a:r>
              <a:rPr lang="zh-HK" altLang="en-US" sz="3200" b="1" dirty="0">
                <a:latin typeface="標楷體" panose="03000509000000000000" pitchFamily="65" charset="-120"/>
                <a:ea typeface="標楷體" panose="03000509000000000000" pitchFamily="65" charset="-120"/>
              </a:rPr>
              <a:t>從興趣、實力、經濟等方面出發。</a:t>
            </a:r>
          </a:p>
          <a:p>
            <a:pPr indent="3175">
              <a:spcBef>
                <a:spcPct val="20000"/>
              </a:spcBef>
              <a:buClr>
                <a:srgbClr val="94C600"/>
              </a:buClr>
              <a:buSzPct val="76000"/>
              <a:buFont typeface="Wingdings 2" pitchFamily="18" charset="2"/>
              <a:buChar char=""/>
            </a:pPr>
            <a:endParaRPr lang="en-US" altLang="zh-HK" sz="3200" dirty="0">
              <a:latin typeface="標楷體" panose="03000509000000000000" pitchFamily="65" charset="-120"/>
              <a:ea typeface="標楷體" panose="03000509000000000000" pitchFamily="65" charset="-120"/>
            </a:endParaRPr>
          </a:p>
          <a:p>
            <a:pPr indent="3175">
              <a:spcBef>
                <a:spcPct val="20000"/>
              </a:spcBef>
              <a:buClr>
                <a:srgbClr val="94C600"/>
              </a:buClr>
              <a:buSzPct val="76000"/>
              <a:buFont typeface="Wingdings 2" pitchFamily="18" charset="2"/>
              <a:buChar char=""/>
            </a:pPr>
            <a:endParaRPr lang="en-US" altLang="zh-HK" sz="3200" dirty="0" smtClean="0">
              <a:latin typeface="標楷體" panose="03000509000000000000" pitchFamily="65" charset="-120"/>
              <a:ea typeface="標楷體" panose="03000509000000000000" pitchFamily="65" charset="-120"/>
            </a:endParaRPr>
          </a:p>
          <a:p>
            <a:pPr marL="457200" indent="-457200">
              <a:buFont typeface="Arial" panose="020B0604020202020204" pitchFamily="34" charset="0"/>
              <a:buChar char="•"/>
            </a:pPr>
            <a:endParaRPr lang="en-US" altLang="zh-HK" sz="3200" dirty="0" smtClean="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106352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1000"/>
                                        <p:tgtEl>
                                          <p:spTgt spid="2">
                                            <p:txEl>
                                              <p:pRg st="1" end="1"/>
                                            </p:txEl>
                                          </p:spTgt>
                                        </p:tgtEl>
                                      </p:cBhvr>
                                    </p:animEffect>
                                    <p:anim calcmode="lin" valueType="num">
                                      <p:cBhvr>
                                        <p:cTn id="14"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1000"/>
                                        <p:tgtEl>
                                          <p:spTgt spid="2">
                                            <p:txEl>
                                              <p:pRg st="3" end="3"/>
                                            </p:txEl>
                                          </p:spTgt>
                                        </p:tgtEl>
                                      </p:cBhvr>
                                    </p:animEffect>
                                    <p:anim calcmode="lin" valueType="num">
                                      <p:cBhvr>
                                        <p:cTn id="26"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fade">
                                      <p:cBhvr>
                                        <p:cTn id="31" dur="1000"/>
                                        <p:tgtEl>
                                          <p:spTgt spid="2">
                                            <p:txEl>
                                              <p:pRg st="4" end="4"/>
                                            </p:txEl>
                                          </p:spTgt>
                                        </p:tgtEl>
                                      </p:cBhvr>
                                    </p:animEffect>
                                    <p:anim calcmode="lin" valueType="num">
                                      <p:cBhvr>
                                        <p:cTn id="3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fade">
                                      <p:cBhvr>
                                        <p:cTn id="37" dur="1000"/>
                                        <p:tgtEl>
                                          <p:spTgt spid="2">
                                            <p:txEl>
                                              <p:pRg st="5" end="5"/>
                                            </p:txEl>
                                          </p:spTgt>
                                        </p:tgtEl>
                                      </p:cBhvr>
                                    </p:animEffect>
                                    <p:anim calcmode="lin" valueType="num">
                                      <p:cBhvr>
                                        <p:cTn id="3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Effect transition="in" filter="fade">
                                      <p:cBhvr>
                                        <p:cTn id="43" dur="1000"/>
                                        <p:tgtEl>
                                          <p:spTgt spid="2">
                                            <p:txEl>
                                              <p:pRg st="6" end="6"/>
                                            </p:txEl>
                                          </p:spTgt>
                                        </p:tgtEl>
                                      </p:cBhvr>
                                    </p:animEffect>
                                    <p:anim calcmode="lin" valueType="num">
                                      <p:cBhvr>
                                        <p:cTn id="44"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79287" y="842210"/>
            <a:ext cx="9366325" cy="823127"/>
          </a:xfrm>
        </p:spPr>
        <p:txBody>
          <a:bodyPr>
            <a:normAutofit/>
          </a:bodyPr>
          <a:lstStyle/>
          <a:p>
            <a:pPr algn="ctr"/>
            <a:r>
              <a:rPr lang="zh-HK" altLang="en-US" sz="4800" b="1" dirty="0">
                <a:solidFill>
                  <a:srgbClr val="0070C0"/>
                </a:solidFill>
                <a:latin typeface="標楷體" panose="03000509000000000000" pitchFamily="65" charset="-120"/>
                <a:ea typeface="標楷體" panose="03000509000000000000" pitchFamily="65" charset="-120"/>
              </a:rPr>
              <a:t>意向輔導的七大</a:t>
            </a:r>
            <a:r>
              <a:rPr lang="zh-HK" altLang="en-US" sz="4800" b="1" dirty="0" smtClean="0">
                <a:solidFill>
                  <a:srgbClr val="0070C0"/>
                </a:solidFill>
                <a:latin typeface="標楷體" panose="03000509000000000000" pitchFamily="65" charset="-120"/>
                <a:ea typeface="標楷體" panose="03000509000000000000" pitchFamily="65" charset="-120"/>
              </a:rPr>
              <a:t>原則</a:t>
            </a:r>
            <a:endParaRPr lang="zh-HK" altLang="en-US" sz="4800" b="1" dirty="0">
              <a:solidFill>
                <a:srgbClr val="0070C0"/>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1391323" y="1997242"/>
            <a:ext cx="9036423" cy="4102769"/>
          </a:xfrm>
        </p:spPr>
        <p:txBody>
          <a:bodyPr>
            <a:normAutofit fontScale="92500"/>
          </a:bodyPr>
          <a:lstStyle/>
          <a:p>
            <a:pPr marL="68580" indent="0">
              <a:buNone/>
            </a:pPr>
            <a:r>
              <a:rPr lang="zh-HK" altLang="en-US" sz="45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原則</a:t>
            </a:r>
            <a:r>
              <a:rPr lang="zh-TW" altLang="en-US" sz="45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五</a:t>
            </a:r>
            <a:r>
              <a:rPr lang="zh-HK" altLang="en-US" sz="45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45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揚長避短，客觀分析</a:t>
            </a:r>
          </a:p>
          <a:p>
            <a:pPr marL="625475" lvl="2" defTabSz="1071563"/>
            <a:r>
              <a:rPr lang="zh-TW" altLang="en-US" sz="45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兩利相衡取其重，兩害相權從其輕。</a:t>
            </a:r>
          </a:p>
          <a:p>
            <a:pPr marL="625475" lvl="2" defTabSz="1071563"/>
            <a:r>
              <a:rPr lang="zh-TW" altLang="en-US" sz="45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避重就輕，中庸落墨</a:t>
            </a:r>
          </a:p>
          <a:p>
            <a:pPr marL="625475" lvl="2" defTabSz="1071563"/>
            <a:r>
              <a:rPr lang="zh-TW" altLang="en-US" sz="45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客觀分析，利弊對照</a:t>
            </a:r>
          </a:p>
          <a:p>
            <a:pPr marL="625475" lvl="2" defTabSz="1071563"/>
            <a:r>
              <a:rPr lang="zh-TW" altLang="en-US" sz="45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量力而為，衡量得失</a:t>
            </a:r>
          </a:p>
        </p:txBody>
      </p:sp>
      <p:pic>
        <p:nvPicPr>
          <p:cNvPr id="15362" name="Picture 2" descr="d:\Users\usesr\Desktop\imagesJB25CG8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8718" y="3581400"/>
            <a:ext cx="4310832" cy="2590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6579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79287" y="842210"/>
            <a:ext cx="9366325" cy="823127"/>
          </a:xfrm>
        </p:spPr>
        <p:txBody>
          <a:bodyPr>
            <a:normAutofit/>
          </a:bodyPr>
          <a:lstStyle/>
          <a:p>
            <a:pPr algn="ctr"/>
            <a:r>
              <a:rPr lang="zh-HK" altLang="en-US" sz="4800" b="1" dirty="0">
                <a:solidFill>
                  <a:srgbClr val="0070C0"/>
                </a:solidFill>
                <a:latin typeface="標楷體" panose="03000509000000000000" pitchFamily="65" charset="-120"/>
                <a:ea typeface="標楷體" panose="03000509000000000000" pitchFamily="65" charset="-120"/>
              </a:rPr>
              <a:t>意向輔導的七大</a:t>
            </a:r>
            <a:r>
              <a:rPr lang="zh-HK" altLang="en-US" sz="4800" b="1" dirty="0" smtClean="0">
                <a:solidFill>
                  <a:srgbClr val="0070C0"/>
                </a:solidFill>
                <a:latin typeface="標楷體" panose="03000509000000000000" pitchFamily="65" charset="-120"/>
                <a:ea typeface="標楷體" panose="03000509000000000000" pitchFamily="65" charset="-120"/>
              </a:rPr>
              <a:t>原則</a:t>
            </a:r>
            <a:endParaRPr lang="zh-HK" altLang="en-US" sz="4800" b="1" dirty="0">
              <a:solidFill>
                <a:srgbClr val="0070C0"/>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1391323" y="1997242"/>
            <a:ext cx="9352877" cy="4102769"/>
          </a:xfrm>
        </p:spPr>
        <p:txBody>
          <a:bodyPr>
            <a:normAutofit fontScale="92500" lnSpcReduction="10000"/>
          </a:bodyPr>
          <a:lstStyle/>
          <a:p>
            <a:pPr marL="68580" indent="0">
              <a:buNone/>
            </a:pPr>
            <a:r>
              <a:rPr lang="zh-HK" altLang="en-US" sz="45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原則</a:t>
            </a:r>
            <a:r>
              <a:rPr lang="zh-TW" altLang="en-US" sz="45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六</a:t>
            </a:r>
            <a:r>
              <a:rPr lang="zh-HK" altLang="en-US" sz="45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45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成績有高低，並無分勝負</a:t>
            </a:r>
          </a:p>
          <a:p>
            <a:endParaRPr lang="en-US" altLang="zh-HK" dirty="0">
              <a:latin typeface="Times New Roman" panose="02020603050405020304" pitchFamily="18" charset="0"/>
              <a:ea typeface="標楷體" panose="03000509000000000000" pitchFamily="65" charset="-120"/>
              <a:cs typeface="Times New Roman" panose="02020603050405020304" pitchFamily="18" charset="0"/>
            </a:endParaRPr>
          </a:p>
          <a:p>
            <a:pPr marL="68580" indent="0">
              <a:buNone/>
            </a:pPr>
            <a:r>
              <a:rPr lang="zh-HK" altLang="en-US" sz="45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原則</a:t>
            </a:r>
            <a:r>
              <a:rPr lang="zh-TW" altLang="en-US" sz="45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七</a:t>
            </a:r>
            <a:r>
              <a:rPr lang="zh-HK" altLang="en-US" sz="45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45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沒有最好，只有較好</a:t>
            </a:r>
          </a:p>
          <a:p>
            <a:pPr marL="722313" lvl="2">
              <a:tabLst>
                <a:tab pos="625475" algn="l"/>
              </a:tabLst>
            </a:pPr>
            <a:r>
              <a:rPr lang="zh-TW" altLang="en-US" sz="45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選擇最合適的，並不一定是最佳的</a:t>
            </a:r>
          </a:p>
          <a:p>
            <a:pPr marL="722313" lvl="2">
              <a:tabLst>
                <a:tab pos="625475" algn="l"/>
              </a:tabLst>
            </a:pPr>
            <a:r>
              <a:rPr lang="zh-TW" altLang="en-US" sz="45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適合他人，未必適合自己</a:t>
            </a:r>
          </a:p>
          <a:p>
            <a:pPr marL="722313" lvl="2">
              <a:tabLst>
                <a:tab pos="625475" algn="l"/>
              </a:tabLst>
            </a:pPr>
            <a:r>
              <a:rPr lang="zh-TW" altLang="en-US" sz="45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做好自己，不作比較！</a:t>
            </a:r>
          </a:p>
        </p:txBody>
      </p:sp>
      <p:pic>
        <p:nvPicPr>
          <p:cNvPr id="16386" name="Picture 2" descr="d:\Users\usesr\Desktop\Good-Luck-Smily6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96400" y="4496991"/>
            <a:ext cx="2095500" cy="2003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963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標題 1"/>
          <p:cNvSpPr>
            <a:spLocks noGrp="1"/>
          </p:cNvSpPr>
          <p:nvPr>
            <p:ph type="title"/>
          </p:nvPr>
        </p:nvSpPr>
        <p:spPr>
          <a:xfrm>
            <a:off x="1515632" y="471829"/>
            <a:ext cx="9366325" cy="1143000"/>
          </a:xfrm>
        </p:spPr>
        <p:txBody>
          <a:bodyPr/>
          <a:lstStyle/>
          <a:p>
            <a:pPr algn="ctr"/>
            <a:r>
              <a:rPr lang="zh-TW" altLang="en-US" b="1" dirty="0">
                <a:solidFill>
                  <a:srgbClr val="FF0000"/>
                </a:solidFill>
              </a:rPr>
              <a:t>第一部份</a:t>
            </a:r>
            <a:r>
              <a:rPr lang="en-US" altLang="zh-TW" b="1" dirty="0" smtClean="0">
                <a:solidFill>
                  <a:srgbClr val="FF0000"/>
                </a:solidFill>
              </a:rPr>
              <a:t>:</a:t>
            </a:r>
            <a:r>
              <a:rPr lang="zh-TW" altLang="en-US" sz="3600" dirty="0">
                <a:solidFill>
                  <a:srgbClr val="FF0000"/>
                </a:solidFill>
                <a:latin typeface="DFKai-SB" pitchFamily="65" charset="-120"/>
                <a:ea typeface="DFKai-SB" pitchFamily="65" charset="-120"/>
              </a:rPr>
              <a:t>澳門各主要大學</a:t>
            </a:r>
          </a:p>
        </p:txBody>
      </p:sp>
      <p:pic>
        <p:nvPicPr>
          <p:cNvPr id="44036" name="圖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83564" y="3716338"/>
            <a:ext cx="1584325" cy="211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圖片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82839" y="1945823"/>
            <a:ext cx="158432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圖片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016125"/>
            <a:ext cx="1543050"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圖片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15895" y="3959225"/>
            <a:ext cx="18002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0" name="圖片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721600" y="1887539"/>
            <a:ext cx="21336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1" name="圖片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189414" y="4024314"/>
            <a:ext cx="2066925"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2" name="圖片 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336801" y="3944938"/>
            <a:ext cx="1630363"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3" name="圖片 1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189414" y="1893888"/>
            <a:ext cx="1362075"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投影片編號版面配置區 1"/>
          <p:cNvSpPr>
            <a:spLocks noGrp="1"/>
          </p:cNvSpPr>
          <p:nvPr>
            <p:ph type="sldNum" sz="quarter" idx="12"/>
          </p:nvPr>
        </p:nvSpPr>
        <p:spPr/>
        <p:txBody>
          <a:bodyPr/>
          <a:lstStyle/>
          <a:p>
            <a:fld id="{BAE64061-8CAC-40EF-9C12-A91E2A9B954F}" type="slidenum">
              <a:rPr lang="zh-TW" altLang="en-US" smtClean="0"/>
              <a:t>22</a:t>
            </a:fld>
            <a:endParaRPr lang="zh-TW" altLang="en-US"/>
          </a:p>
        </p:txBody>
      </p:sp>
    </p:spTree>
    <p:extLst>
      <p:ext uri="{BB962C8B-B14F-4D97-AF65-F5344CB8AC3E}">
        <p14:creationId xmlns:p14="http://schemas.microsoft.com/office/powerpoint/2010/main" val="28449304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lgn="ctr" eaLnBrk="1" hangingPunct="1"/>
            <a:r>
              <a:rPr lang="zh-TW" altLang="en-US" b="1" dirty="0" smtClean="0">
                <a:solidFill>
                  <a:srgbClr val="FF0000"/>
                </a:solidFill>
                <a:latin typeface="DFKai-SB" pitchFamily="65" charset="-120"/>
                <a:ea typeface="DFKai-SB" pitchFamily="65" charset="-120"/>
              </a:rPr>
              <a:t>為何選擇澳門大學？</a:t>
            </a:r>
            <a:endParaRPr lang="en-US" altLang="zh-TW" b="1" dirty="0" smtClean="0">
              <a:solidFill>
                <a:srgbClr val="FF0000"/>
              </a:solidFill>
              <a:latin typeface="DFKai-SB" pitchFamily="65" charset="-120"/>
              <a:ea typeface="DFKai-SB" pitchFamily="65" charset="-120"/>
            </a:endParaRPr>
          </a:p>
        </p:txBody>
      </p:sp>
      <p:sp>
        <p:nvSpPr>
          <p:cNvPr id="45059" name="Rectangle 3"/>
          <p:cNvSpPr>
            <a:spLocks noGrp="1" noChangeArrowheads="1"/>
          </p:cNvSpPr>
          <p:nvPr>
            <p:ph type="body" idx="1"/>
          </p:nvPr>
        </p:nvSpPr>
        <p:spPr/>
        <p:txBody>
          <a:bodyPr/>
          <a:lstStyle/>
          <a:p>
            <a:r>
              <a:rPr lang="zh-TW" altLang="en-US" b="1" dirty="0" smtClean="0">
                <a:latin typeface="DFKai-SB" pitchFamily="65" charset="-120"/>
                <a:ea typeface="DFKai-SB" pitchFamily="65" charset="-120"/>
              </a:rPr>
              <a:t>澳大在爭取國際學術卓越與認可的同時，亦致力開辦教育、科研和服務活動，著力提升人才質素，培育複合型、領袖型人才，以引領澳門的未來發展。澳大將透過獨特的</a:t>
            </a:r>
            <a:r>
              <a:rPr lang="en-US" altLang="zh-TW" b="1" dirty="0" smtClean="0">
                <a:latin typeface="DFKai-SB" pitchFamily="65" charset="-120"/>
                <a:ea typeface="DFKai-SB" pitchFamily="65" charset="-120"/>
              </a:rPr>
              <a:t>”</a:t>
            </a:r>
            <a:r>
              <a:rPr lang="zh-TW" altLang="en-US" b="1" dirty="0" smtClean="0">
                <a:latin typeface="DFKai-SB" pitchFamily="65" charset="-120"/>
                <a:ea typeface="DFKai-SB" pitchFamily="65" charset="-120"/>
              </a:rPr>
              <a:t>四位一體</a:t>
            </a:r>
            <a:r>
              <a:rPr lang="en-US" altLang="zh-TW" b="1" dirty="0" smtClean="0">
                <a:latin typeface="DFKai-SB" pitchFamily="65" charset="-120"/>
                <a:ea typeface="DFKai-SB" pitchFamily="65" charset="-120"/>
              </a:rPr>
              <a:t>”</a:t>
            </a:r>
            <a:r>
              <a:rPr lang="zh-TW" altLang="en-US" b="1" dirty="0" smtClean="0">
                <a:latin typeface="DFKai-SB" pitchFamily="65" charset="-120"/>
                <a:ea typeface="DFKai-SB" pitchFamily="65" charset="-120"/>
              </a:rPr>
              <a:t>教育模式，培養高質素的學生，亦根據社會發展需要，不斷發展新的跨學科研習計劃和單位，把澳大轉型為一所國際級大學。</a:t>
            </a:r>
            <a:endParaRPr lang="en-US" altLang="zh-TW" b="1" dirty="0" smtClean="0">
              <a:latin typeface="DFKai-SB" pitchFamily="65" charset="-120"/>
              <a:ea typeface="DFKai-SB" pitchFamily="65" charset="-120"/>
            </a:endParaRPr>
          </a:p>
        </p:txBody>
      </p:sp>
      <p:sp>
        <p:nvSpPr>
          <p:cNvPr id="2" name="投影片編號版面配置區 1"/>
          <p:cNvSpPr>
            <a:spLocks noGrp="1"/>
          </p:cNvSpPr>
          <p:nvPr>
            <p:ph type="sldNum" sz="quarter" idx="12"/>
          </p:nvPr>
        </p:nvSpPr>
        <p:spPr/>
        <p:txBody>
          <a:bodyPr/>
          <a:lstStyle/>
          <a:p>
            <a:fld id="{BAE64061-8CAC-40EF-9C12-A91E2A9B954F}" type="slidenum">
              <a:rPr lang="zh-TW" altLang="en-US" smtClean="0"/>
              <a:t>23</a:t>
            </a:fld>
            <a:endParaRPr lang="zh-TW" altLang="en-US"/>
          </a:p>
        </p:txBody>
      </p:sp>
    </p:spTree>
    <p:extLst>
      <p:ext uri="{BB962C8B-B14F-4D97-AF65-F5344CB8AC3E}">
        <p14:creationId xmlns:p14="http://schemas.microsoft.com/office/powerpoint/2010/main" val="28548860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algn="ctr" eaLnBrk="1" hangingPunct="1"/>
            <a:r>
              <a:rPr lang="zh-TW" altLang="en-US" b="1" dirty="0" smtClean="0">
                <a:solidFill>
                  <a:srgbClr val="FF0000"/>
                </a:solidFill>
                <a:latin typeface="DFKai-SB" pitchFamily="65" charset="-120"/>
                <a:ea typeface="DFKai-SB" pitchFamily="65" charset="-120"/>
              </a:rPr>
              <a:t>選擇澳門大學重要原因</a:t>
            </a:r>
          </a:p>
        </p:txBody>
      </p:sp>
      <p:sp>
        <p:nvSpPr>
          <p:cNvPr id="47107" name="Rectangle 3"/>
          <p:cNvSpPr>
            <a:spLocks noGrp="1" noChangeArrowheads="1"/>
          </p:cNvSpPr>
          <p:nvPr>
            <p:ph type="body" idx="1"/>
          </p:nvPr>
        </p:nvSpPr>
        <p:spPr/>
        <p:txBody>
          <a:bodyPr/>
          <a:lstStyle/>
          <a:p>
            <a:r>
              <a:rPr lang="zh-TW" altLang="en-US" b="1" dirty="0" smtClean="0">
                <a:latin typeface="Times New Roman" pitchFamily="18" charset="0"/>
                <a:ea typeface="DFKai-SB" pitchFamily="65" charset="-120"/>
                <a:cs typeface="Times New Roman" pitchFamily="18" charset="0"/>
              </a:rPr>
              <a:t>一流的校園設計</a:t>
            </a:r>
            <a:r>
              <a:rPr lang="en-US" altLang="zh-TW" b="1" dirty="0" smtClean="0">
                <a:latin typeface="Times New Roman" pitchFamily="18" charset="0"/>
                <a:ea typeface="DFKai-SB" pitchFamily="65" charset="-120"/>
                <a:cs typeface="Times New Roman" pitchFamily="18" charset="0"/>
              </a:rPr>
              <a:t>(World-class new campus)</a:t>
            </a:r>
          </a:p>
          <a:p>
            <a:r>
              <a:rPr lang="zh-TW" altLang="en-US" b="1" dirty="0" smtClean="0">
                <a:latin typeface="Times New Roman" pitchFamily="18" charset="0"/>
                <a:ea typeface="DFKai-SB" pitchFamily="65" charset="-120"/>
                <a:cs typeface="Times New Roman" pitchFamily="18" charset="0"/>
              </a:rPr>
              <a:t>具影響力的研究</a:t>
            </a:r>
            <a:r>
              <a:rPr lang="en-US" altLang="zh-TW" b="1" dirty="0" smtClean="0">
                <a:latin typeface="Times New Roman" pitchFamily="18" charset="0"/>
                <a:ea typeface="DFKai-SB" pitchFamily="65" charset="-120"/>
                <a:cs typeface="Times New Roman" pitchFamily="18" charset="0"/>
              </a:rPr>
              <a:t>(Impactful Research)</a:t>
            </a:r>
          </a:p>
          <a:p>
            <a:r>
              <a:rPr lang="zh-TW" altLang="en-US" b="1" dirty="0" smtClean="0">
                <a:latin typeface="Times New Roman" pitchFamily="18" charset="0"/>
                <a:ea typeface="DFKai-SB" pitchFamily="65" charset="-120"/>
                <a:cs typeface="Times New Roman" pitchFamily="18" charset="0"/>
              </a:rPr>
              <a:t>價值為本的學生事務</a:t>
            </a:r>
            <a:r>
              <a:rPr lang="en-US" altLang="zh-TW" b="1" dirty="0" smtClean="0">
                <a:latin typeface="Times New Roman" pitchFamily="18" charset="0"/>
                <a:ea typeface="DFKai-SB" pitchFamily="65" charset="-120"/>
                <a:cs typeface="Times New Roman" pitchFamily="18" charset="0"/>
              </a:rPr>
              <a:t>(Valued-based Student Affairs)</a:t>
            </a:r>
          </a:p>
          <a:p>
            <a:r>
              <a:rPr lang="zh-TW" altLang="en-US" b="1" dirty="0" smtClean="0">
                <a:latin typeface="Times New Roman" pitchFamily="18" charset="0"/>
                <a:ea typeface="DFKai-SB" pitchFamily="65" charset="-120"/>
                <a:cs typeface="Times New Roman" pitchFamily="18" charset="0"/>
              </a:rPr>
              <a:t>優質的課程和教與學</a:t>
            </a:r>
            <a:r>
              <a:rPr lang="en-US" altLang="zh-TW" b="1" dirty="0" smtClean="0">
                <a:latin typeface="Times New Roman" pitchFamily="18" charset="0"/>
                <a:ea typeface="DFKai-SB" pitchFamily="65" charset="-120"/>
                <a:cs typeface="Times New Roman" pitchFamily="18" charset="0"/>
              </a:rPr>
              <a:t>(Quality Curriculum, Teaching and Learning)</a:t>
            </a:r>
          </a:p>
          <a:p>
            <a:r>
              <a:rPr lang="zh-TW" altLang="en-US" b="1" dirty="0" smtClean="0">
                <a:latin typeface="Times New Roman" pitchFamily="18" charset="0"/>
                <a:ea typeface="DFKai-SB" pitchFamily="65" charset="-120"/>
                <a:cs typeface="Times New Roman" pitchFamily="18" charset="0"/>
              </a:rPr>
              <a:t>全球化與社區聯繫</a:t>
            </a:r>
            <a:r>
              <a:rPr lang="en-US" altLang="zh-TW" b="1" dirty="0" smtClean="0">
                <a:latin typeface="Times New Roman" pitchFamily="18" charset="0"/>
                <a:ea typeface="DFKai-SB" pitchFamily="65" charset="-120"/>
                <a:cs typeface="Times New Roman" pitchFamily="18" charset="0"/>
              </a:rPr>
              <a:t>(</a:t>
            </a:r>
            <a:r>
              <a:rPr lang="en-US" altLang="zh-TW" b="1" dirty="0" err="1" smtClean="0">
                <a:latin typeface="Times New Roman" pitchFamily="18" charset="0"/>
                <a:ea typeface="DFKai-SB" pitchFamily="65" charset="-120"/>
                <a:cs typeface="Times New Roman" pitchFamily="18" charset="0"/>
              </a:rPr>
              <a:t>Globalisation</a:t>
            </a:r>
            <a:r>
              <a:rPr lang="en-US" altLang="zh-TW" b="1" dirty="0" smtClean="0">
                <a:latin typeface="Times New Roman" pitchFamily="18" charset="0"/>
                <a:ea typeface="DFKai-SB" pitchFamily="65" charset="-120"/>
                <a:cs typeface="Times New Roman" pitchFamily="18" charset="0"/>
              </a:rPr>
              <a:t> and Community Relations)</a:t>
            </a:r>
          </a:p>
        </p:txBody>
      </p:sp>
      <p:sp>
        <p:nvSpPr>
          <p:cNvPr id="2" name="投影片編號版面配置區 1"/>
          <p:cNvSpPr>
            <a:spLocks noGrp="1"/>
          </p:cNvSpPr>
          <p:nvPr>
            <p:ph type="sldNum" sz="quarter" idx="12"/>
          </p:nvPr>
        </p:nvSpPr>
        <p:spPr/>
        <p:txBody>
          <a:bodyPr/>
          <a:lstStyle/>
          <a:p>
            <a:fld id="{BAE64061-8CAC-40EF-9C12-A91E2A9B954F}" type="slidenum">
              <a:rPr lang="zh-TW" altLang="en-US" smtClean="0"/>
              <a:t>24</a:t>
            </a:fld>
            <a:endParaRPr lang="zh-TW" altLang="en-US"/>
          </a:p>
        </p:txBody>
      </p:sp>
    </p:spTree>
    <p:extLst>
      <p:ext uri="{BB962C8B-B14F-4D97-AF65-F5344CB8AC3E}">
        <p14:creationId xmlns:p14="http://schemas.microsoft.com/office/powerpoint/2010/main" val="25668336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algn="ctr" eaLnBrk="1" hangingPunct="1"/>
            <a:r>
              <a:rPr lang="zh-TW" altLang="en-US" b="1" dirty="0" smtClean="0">
                <a:solidFill>
                  <a:srgbClr val="FF0000"/>
                </a:solidFill>
                <a:latin typeface="DFKai-SB" pitchFamily="65" charset="-120"/>
                <a:ea typeface="DFKai-SB" pitchFamily="65" charset="-120"/>
              </a:rPr>
              <a:t>選擇理工的原因</a:t>
            </a:r>
          </a:p>
        </p:txBody>
      </p:sp>
      <p:sp>
        <p:nvSpPr>
          <p:cNvPr id="55299" name="Rectangle 3"/>
          <p:cNvSpPr>
            <a:spLocks noGrp="1" noChangeArrowheads="1"/>
          </p:cNvSpPr>
          <p:nvPr>
            <p:ph type="body" idx="1"/>
          </p:nvPr>
        </p:nvSpPr>
        <p:spPr/>
        <p:txBody>
          <a:bodyPr/>
          <a:lstStyle/>
          <a:p>
            <a:r>
              <a:rPr lang="zh-TW" altLang="en-US" b="1" dirty="0" smtClean="0">
                <a:latin typeface="DFKai-SB" pitchFamily="65" charset="-120"/>
                <a:ea typeface="DFKai-SB" pitchFamily="65" charset="-120"/>
              </a:rPr>
              <a:t>紮根澳門、服務社會</a:t>
            </a:r>
          </a:p>
          <a:p>
            <a:r>
              <a:rPr lang="zh-TW" altLang="en-US" b="1" dirty="0" smtClean="0">
                <a:latin typeface="DFKai-SB" pitchFamily="65" charset="-120"/>
                <a:ea typeface="DFKai-SB" pitchFamily="65" charset="-120"/>
              </a:rPr>
              <a:t>培養實用型人才、提供教學、科研及社會服務三大功能的綜合性實用型高等院校</a:t>
            </a:r>
          </a:p>
          <a:p>
            <a:r>
              <a:rPr lang="zh-TW" altLang="en-US" b="1" dirty="0" smtClean="0">
                <a:latin typeface="DFKai-SB" pitchFamily="65" charset="-120"/>
                <a:ea typeface="DFKai-SB" pitchFamily="65" charset="-120"/>
              </a:rPr>
              <a:t>獨特的課程設計：護理、生物醫學技術、社會工作、體育運動、視覺藝術及音樂學位課程均獲政府專業認可</a:t>
            </a:r>
          </a:p>
          <a:p>
            <a:endParaRPr lang="zh-TW" altLang="en-US" dirty="0" smtClean="0">
              <a:latin typeface="DFKai-SB" pitchFamily="65" charset="-120"/>
              <a:ea typeface="DFKai-SB" pitchFamily="65" charset="-120"/>
            </a:endParaRPr>
          </a:p>
        </p:txBody>
      </p:sp>
      <p:sp>
        <p:nvSpPr>
          <p:cNvPr id="2" name="投影片編號版面配置區 1"/>
          <p:cNvSpPr>
            <a:spLocks noGrp="1"/>
          </p:cNvSpPr>
          <p:nvPr>
            <p:ph type="sldNum" sz="quarter" idx="12"/>
          </p:nvPr>
        </p:nvSpPr>
        <p:spPr/>
        <p:txBody>
          <a:bodyPr/>
          <a:lstStyle/>
          <a:p>
            <a:fld id="{BAE64061-8CAC-40EF-9C12-A91E2A9B954F}" type="slidenum">
              <a:rPr lang="zh-TW" altLang="en-US" smtClean="0">
                <a:solidFill>
                  <a:prstClr val="black">
                    <a:tint val="75000"/>
                  </a:prstClr>
                </a:solidFill>
              </a:rPr>
              <a:pPr/>
              <a:t>25</a:t>
            </a:fld>
            <a:endParaRPr lang="zh-TW" altLang="en-US">
              <a:solidFill>
                <a:prstClr val="black">
                  <a:tint val="75000"/>
                </a:prstClr>
              </a:solidFill>
            </a:endParaRPr>
          </a:p>
        </p:txBody>
      </p:sp>
    </p:spTree>
    <p:extLst>
      <p:ext uri="{BB962C8B-B14F-4D97-AF65-F5344CB8AC3E}">
        <p14:creationId xmlns:p14="http://schemas.microsoft.com/office/powerpoint/2010/main" val="33914809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algn="ctr" eaLnBrk="1" hangingPunct="1"/>
            <a:r>
              <a:rPr lang="zh-TW" altLang="en-US" b="1" dirty="0" smtClean="0">
                <a:solidFill>
                  <a:srgbClr val="FF0000"/>
                </a:solidFill>
                <a:latin typeface="DFKai-SB" pitchFamily="65" charset="-120"/>
                <a:ea typeface="DFKai-SB" pitchFamily="65" charset="-120"/>
              </a:rPr>
              <a:t>選擇旅遊學院的原因</a:t>
            </a:r>
          </a:p>
        </p:txBody>
      </p:sp>
      <p:sp>
        <p:nvSpPr>
          <p:cNvPr id="61443" name="Rectangle 3"/>
          <p:cNvSpPr>
            <a:spLocks noGrp="1" noChangeArrowheads="1"/>
          </p:cNvSpPr>
          <p:nvPr>
            <p:ph type="body" idx="1"/>
          </p:nvPr>
        </p:nvSpPr>
        <p:spPr/>
        <p:txBody>
          <a:bodyPr/>
          <a:lstStyle/>
          <a:p>
            <a:r>
              <a:rPr lang="zh-TW" altLang="en-US" b="1" dirty="0" smtClean="0">
                <a:latin typeface="DFKai-SB" pitchFamily="65" charset="-120"/>
                <a:ea typeface="DFKai-SB" pitchFamily="65" charset="-120"/>
              </a:rPr>
              <a:t>提供國際化旅遊及服務業課程的首選公立高等教育機構</a:t>
            </a:r>
          </a:p>
          <a:p>
            <a:r>
              <a:rPr lang="zh-TW" altLang="en-US" b="1" dirty="0" smtClean="0">
                <a:latin typeface="DFKai-SB" pitchFamily="65" charset="-120"/>
                <a:ea typeface="DFKai-SB" pitchFamily="65" charset="-120"/>
              </a:rPr>
              <a:t>獨特性：獨立運作，專注提供旅遊及服務業管理方面的高等教育及專業培訓</a:t>
            </a:r>
          </a:p>
          <a:p>
            <a:r>
              <a:rPr lang="zh-TW" altLang="en-US" b="1" dirty="0" smtClean="0">
                <a:latin typeface="DFKai-SB" pitchFamily="65" charset="-120"/>
                <a:ea typeface="DFKai-SB" pitchFamily="65" charset="-120"/>
              </a:rPr>
              <a:t>融合性：將學術發展及專業培訓各自的優點和特質合而為一</a:t>
            </a:r>
          </a:p>
          <a:p>
            <a:r>
              <a:rPr lang="zh-TW" altLang="en-US" b="1" dirty="0" smtClean="0">
                <a:latin typeface="DFKai-SB" pitchFamily="65" charset="-120"/>
                <a:ea typeface="DFKai-SB" pitchFamily="65" charset="-120"/>
              </a:rPr>
              <a:t>國際性：與外地相關院校及機構發展互利合作關係，積極推廣學術及國際交流活動</a:t>
            </a:r>
          </a:p>
          <a:p>
            <a:endParaRPr lang="zh-TW" altLang="en-US" dirty="0" smtClean="0">
              <a:latin typeface="DFKai-SB" pitchFamily="65" charset="-120"/>
              <a:ea typeface="DFKai-SB" pitchFamily="65" charset="-120"/>
            </a:endParaRPr>
          </a:p>
          <a:p>
            <a:endParaRPr lang="zh-TW" altLang="en-US" dirty="0" smtClean="0">
              <a:latin typeface="DFKai-SB" pitchFamily="65" charset="-120"/>
              <a:ea typeface="DFKai-SB" pitchFamily="65" charset="-120"/>
            </a:endParaRPr>
          </a:p>
        </p:txBody>
      </p:sp>
      <p:sp>
        <p:nvSpPr>
          <p:cNvPr id="2" name="投影片編號版面配置區 1"/>
          <p:cNvSpPr>
            <a:spLocks noGrp="1"/>
          </p:cNvSpPr>
          <p:nvPr>
            <p:ph type="sldNum" sz="quarter" idx="12"/>
          </p:nvPr>
        </p:nvSpPr>
        <p:spPr/>
        <p:txBody>
          <a:bodyPr/>
          <a:lstStyle/>
          <a:p>
            <a:fld id="{BAE64061-8CAC-40EF-9C12-A91E2A9B954F}" type="slidenum">
              <a:rPr lang="zh-TW" altLang="en-US" smtClean="0">
                <a:solidFill>
                  <a:prstClr val="black">
                    <a:tint val="75000"/>
                  </a:prstClr>
                </a:solidFill>
              </a:rPr>
              <a:pPr/>
              <a:t>26</a:t>
            </a:fld>
            <a:endParaRPr lang="zh-TW" altLang="en-US">
              <a:solidFill>
                <a:prstClr val="black">
                  <a:tint val="75000"/>
                </a:prstClr>
              </a:solidFill>
            </a:endParaRPr>
          </a:p>
        </p:txBody>
      </p:sp>
    </p:spTree>
    <p:extLst>
      <p:ext uri="{BB962C8B-B14F-4D97-AF65-F5344CB8AC3E}">
        <p14:creationId xmlns:p14="http://schemas.microsoft.com/office/powerpoint/2010/main" val="1303972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2063750" y="404813"/>
            <a:ext cx="8229600" cy="1143000"/>
          </a:xfrm>
        </p:spPr>
        <p:txBody>
          <a:bodyPr/>
          <a:lstStyle/>
          <a:p>
            <a:pPr algn="ctr" eaLnBrk="1" hangingPunct="1"/>
            <a:r>
              <a:rPr lang="zh-TW" altLang="en-US" b="1" dirty="0" smtClean="0">
                <a:solidFill>
                  <a:srgbClr val="FF0000"/>
                </a:solidFill>
                <a:latin typeface="DFKai-SB" pitchFamily="65" charset="-120"/>
                <a:ea typeface="DFKai-SB" pitchFamily="65" charset="-120"/>
              </a:rPr>
              <a:t>選擇科技大學的原因</a:t>
            </a:r>
          </a:p>
        </p:txBody>
      </p:sp>
      <p:sp>
        <p:nvSpPr>
          <p:cNvPr id="65539" name="Rectangle 3"/>
          <p:cNvSpPr>
            <a:spLocks noGrp="1" noChangeArrowheads="1"/>
          </p:cNvSpPr>
          <p:nvPr>
            <p:ph type="body" idx="1"/>
          </p:nvPr>
        </p:nvSpPr>
        <p:spPr/>
        <p:txBody>
          <a:bodyPr/>
          <a:lstStyle/>
          <a:p>
            <a:pPr>
              <a:lnSpc>
                <a:spcPct val="90000"/>
              </a:lnSpc>
            </a:pPr>
            <a:r>
              <a:rPr lang="zh-TW" altLang="en-US" b="1" dirty="0" smtClean="0">
                <a:latin typeface="DFKai-SB" pitchFamily="65" charset="-120"/>
                <a:ea typeface="DFKai-SB" pitchFamily="65" charset="-120"/>
              </a:rPr>
              <a:t>綜合型大學，兩岸四地最年輕百強大學</a:t>
            </a:r>
          </a:p>
          <a:p>
            <a:pPr>
              <a:lnSpc>
                <a:spcPct val="90000"/>
              </a:lnSpc>
            </a:pPr>
            <a:r>
              <a:rPr lang="zh-TW" altLang="en-US" b="1" dirty="0" smtClean="0">
                <a:latin typeface="DFKai-SB" pitchFamily="65" charset="-120"/>
                <a:ea typeface="DFKai-SB" pitchFamily="65" charset="-120"/>
              </a:rPr>
              <a:t>擁有博士、碩士、學士三級學位授予權</a:t>
            </a:r>
          </a:p>
          <a:p>
            <a:pPr>
              <a:lnSpc>
                <a:spcPct val="90000"/>
              </a:lnSpc>
            </a:pPr>
            <a:r>
              <a:rPr lang="zh-TW" altLang="en-US" b="1" dirty="0" smtClean="0">
                <a:latin typeface="DFKai-SB" pitchFamily="65" charset="-120"/>
                <a:ea typeface="DFKai-SB" pitchFamily="65" charset="-120"/>
              </a:rPr>
              <a:t>校園佔地二十一萬平方米，環境優美、交通方便</a:t>
            </a:r>
          </a:p>
          <a:p>
            <a:pPr>
              <a:lnSpc>
                <a:spcPct val="90000"/>
              </a:lnSpc>
            </a:pPr>
            <a:r>
              <a:rPr lang="zh-TW" altLang="en-US" b="1" dirty="0" smtClean="0">
                <a:latin typeface="DFKai-SB" pitchFamily="65" charset="-120"/>
                <a:ea typeface="DFKai-SB" pitchFamily="65" charset="-120"/>
              </a:rPr>
              <a:t>設有商學院、酒店與旅遊管理學院、人文藝術學院、法學院、資訊科技學院、中醫藥學院、健康科學學院、國際學院、通識教育部等，在校生逾萬人教授數百人，大多擁有博士學位</a:t>
            </a:r>
          </a:p>
        </p:txBody>
      </p:sp>
      <p:sp>
        <p:nvSpPr>
          <p:cNvPr id="2" name="投影片編號版面配置區 1"/>
          <p:cNvSpPr>
            <a:spLocks noGrp="1"/>
          </p:cNvSpPr>
          <p:nvPr>
            <p:ph type="sldNum" sz="quarter" idx="12"/>
          </p:nvPr>
        </p:nvSpPr>
        <p:spPr/>
        <p:txBody>
          <a:bodyPr/>
          <a:lstStyle/>
          <a:p>
            <a:fld id="{BAE64061-8CAC-40EF-9C12-A91E2A9B954F}" type="slidenum">
              <a:rPr lang="zh-TW" altLang="en-US" smtClean="0">
                <a:solidFill>
                  <a:prstClr val="black">
                    <a:tint val="75000"/>
                  </a:prstClr>
                </a:solidFill>
              </a:rPr>
              <a:pPr/>
              <a:t>27</a:t>
            </a:fld>
            <a:endParaRPr lang="zh-TW" altLang="en-US">
              <a:solidFill>
                <a:prstClr val="black">
                  <a:tint val="75000"/>
                </a:prstClr>
              </a:solidFill>
            </a:endParaRPr>
          </a:p>
        </p:txBody>
      </p:sp>
    </p:spTree>
    <p:extLst>
      <p:ext uri="{BB962C8B-B14F-4D97-AF65-F5344CB8AC3E}">
        <p14:creationId xmlns:p14="http://schemas.microsoft.com/office/powerpoint/2010/main" val="31336314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標題 1"/>
          <p:cNvSpPr>
            <a:spLocks noGrp="1"/>
          </p:cNvSpPr>
          <p:nvPr>
            <p:ph type="title"/>
          </p:nvPr>
        </p:nvSpPr>
        <p:spPr/>
        <p:txBody>
          <a:bodyPr/>
          <a:lstStyle/>
          <a:p>
            <a:pPr algn="ctr" eaLnBrk="1" hangingPunct="1"/>
            <a:r>
              <a:rPr lang="zh-HK" altLang="en-US" b="1" dirty="0" smtClean="0">
                <a:solidFill>
                  <a:srgbClr val="FF0000"/>
                </a:solidFill>
                <a:latin typeface="DFKai-SB" pitchFamily="65" charset="-120"/>
                <a:ea typeface="DFKai-SB" pitchFamily="65" charset="-120"/>
              </a:rPr>
              <a:t>選擇鏡湖護理學院的原因</a:t>
            </a:r>
          </a:p>
        </p:txBody>
      </p:sp>
      <p:sp>
        <p:nvSpPr>
          <p:cNvPr id="73731" name="內容版面配置區 2"/>
          <p:cNvSpPr>
            <a:spLocks noGrp="1"/>
          </p:cNvSpPr>
          <p:nvPr>
            <p:ph idx="1"/>
          </p:nvPr>
        </p:nvSpPr>
        <p:spPr/>
        <p:txBody>
          <a:bodyPr/>
          <a:lstStyle/>
          <a:p>
            <a:r>
              <a:rPr lang="zh-HK" altLang="en-US" b="1" dirty="0" smtClean="0">
                <a:latin typeface="DFKai-SB" pitchFamily="65" charset="-120"/>
                <a:ea typeface="DFKai-SB" pitchFamily="65" charset="-120"/>
              </a:rPr>
              <a:t>培養高質素的護理人才，推動澳門護理教育更高層次發展</a:t>
            </a:r>
            <a:endParaRPr lang="en-US" altLang="zh-HK" b="1" dirty="0" smtClean="0">
              <a:latin typeface="DFKai-SB" pitchFamily="65" charset="-120"/>
              <a:ea typeface="DFKai-SB" pitchFamily="65" charset="-120"/>
            </a:endParaRPr>
          </a:p>
          <a:p>
            <a:r>
              <a:rPr lang="zh-HK" altLang="en-US" b="1" dirty="0" smtClean="0">
                <a:latin typeface="DFKai-SB" pitchFamily="65" charset="-120"/>
                <a:ea typeface="DFKai-SB" pitchFamily="65" charset="-120"/>
              </a:rPr>
              <a:t>建立以護理學為中心，其他健康學科協調，多層次與複合型課程體系</a:t>
            </a:r>
            <a:endParaRPr lang="en-US" altLang="zh-HK" b="1" dirty="0" smtClean="0">
              <a:latin typeface="DFKai-SB" pitchFamily="65" charset="-120"/>
              <a:ea typeface="DFKai-SB" pitchFamily="65" charset="-120"/>
            </a:endParaRPr>
          </a:p>
          <a:p>
            <a:r>
              <a:rPr lang="zh-HK" altLang="en-US" b="1" dirty="0" smtClean="0">
                <a:latin typeface="DFKai-SB" pitchFamily="65" charset="-120"/>
                <a:ea typeface="DFKai-SB" pitchFamily="65" charset="-120"/>
              </a:rPr>
              <a:t>通過</a:t>
            </a:r>
            <a:r>
              <a:rPr lang="en-US" altLang="zh-HK" b="1" dirty="0" smtClean="0">
                <a:latin typeface="DFKai-SB" pitchFamily="65" charset="-120"/>
                <a:ea typeface="DFKai-SB" pitchFamily="65" charset="-120"/>
              </a:rPr>
              <a:t>”</a:t>
            </a:r>
            <a:r>
              <a:rPr lang="zh-HK" altLang="en-US" b="1" dirty="0" smtClean="0">
                <a:latin typeface="DFKai-SB" pitchFamily="65" charset="-120"/>
                <a:ea typeface="DFKai-SB" pitchFamily="65" charset="-120"/>
              </a:rPr>
              <a:t>專業教育</a:t>
            </a:r>
            <a:r>
              <a:rPr lang="en-US" altLang="zh-HK" b="1" dirty="0" smtClean="0">
                <a:latin typeface="DFKai-SB" pitchFamily="65" charset="-120"/>
                <a:ea typeface="DFKai-SB" pitchFamily="65" charset="-120"/>
              </a:rPr>
              <a:t>”</a:t>
            </a:r>
            <a:r>
              <a:rPr lang="zh-HK" altLang="en-US" b="1" dirty="0" smtClean="0">
                <a:latin typeface="DFKai-SB" pitchFamily="65" charset="-120"/>
                <a:ea typeface="DFKai-SB" pitchFamily="65" charset="-120"/>
              </a:rPr>
              <a:t>，</a:t>
            </a:r>
            <a:r>
              <a:rPr lang="en-US" altLang="zh-HK" b="1" dirty="0" smtClean="0">
                <a:latin typeface="DFKai-SB" pitchFamily="65" charset="-120"/>
                <a:ea typeface="DFKai-SB" pitchFamily="65" charset="-120"/>
              </a:rPr>
              <a:t>”</a:t>
            </a:r>
            <a:r>
              <a:rPr lang="zh-HK" altLang="en-US" b="1" dirty="0" smtClean="0">
                <a:latin typeface="DFKai-SB" pitchFamily="65" charset="-120"/>
                <a:ea typeface="DFKai-SB" pitchFamily="65" charset="-120"/>
              </a:rPr>
              <a:t>全人教育</a:t>
            </a:r>
            <a:r>
              <a:rPr lang="en-US" altLang="zh-HK" b="1" dirty="0" smtClean="0">
                <a:latin typeface="DFKai-SB" pitchFamily="65" charset="-120"/>
                <a:ea typeface="DFKai-SB" pitchFamily="65" charset="-120"/>
              </a:rPr>
              <a:t>”</a:t>
            </a:r>
            <a:r>
              <a:rPr lang="zh-HK" altLang="en-US" b="1" dirty="0" smtClean="0">
                <a:latin typeface="DFKai-SB" pitchFamily="65" charset="-120"/>
                <a:ea typeface="DFKai-SB" pitchFamily="65" charset="-120"/>
              </a:rPr>
              <a:t>與</a:t>
            </a:r>
            <a:r>
              <a:rPr lang="en-US" altLang="zh-HK" b="1" dirty="0" smtClean="0">
                <a:latin typeface="DFKai-SB" pitchFamily="65" charset="-120"/>
                <a:ea typeface="DFKai-SB" pitchFamily="65" charset="-120"/>
              </a:rPr>
              <a:t>”</a:t>
            </a:r>
            <a:r>
              <a:rPr lang="zh-HK" altLang="en-US" b="1" dirty="0" smtClean="0">
                <a:latin typeface="DFKai-SB" pitchFamily="65" charset="-120"/>
                <a:ea typeface="DFKai-SB" pitchFamily="65" charset="-120"/>
              </a:rPr>
              <a:t>通識教育</a:t>
            </a:r>
            <a:r>
              <a:rPr lang="en-US" altLang="zh-HK" b="1" dirty="0" smtClean="0">
                <a:latin typeface="DFKai-SB" pitchFamily="65" charset="-120"/>
                <a:ea typeface="DFKai-SB" pitchFamily="65" charset="-120"/>
              </a:rPr>
              <a:t>”</a:t>
            </a:r>
            <a:r>
              <a:rPr lang="zh-HK" altLang="en-US" b="1" dirty="0" smtClean="0">
                <a:latin typeface="DFKai-SB" pitchFamily="65" charset="-120"/>
                <a:ea typeface="DFKai-SB" pitchFamily="65" charset="-120"/>
              </a:rPr>
              <a:t>三結合，培育</a:t>
            </a:r>
            <a:r>
              <a:rPr lang="en-US" altLang="zh-HK" b="1" dirty="0" smtClean="0">
                <a:latin typeface="DFKai-SB" pitchFamily="65" charset="-120"/>
                <a:ea typeface="DFKai-SB" pitchFamily="65" charset="-120"/>
              </a:rPr>
              <a:t>”</a:t>
            </a:r>
            <a:r>
              <a:rPr lang="zh-HK" altLang="en-US" b="1" dirty="0" smtClean="0">
                <a:latin typeface="DFKai-SB" pitchFamily="65" charset="-120"/>
                <a:ea typeface="DFKai-SB" pitchFamily="65" charset="-120"/>
              </a:rPr>
              <a:t>品格與才能並重、關懷與護理同行</a:t>
            </a:r>
            <a:r>
              <a:rPr lang="en-US" altLang="zh-HK" b="1" dirty="0" smtClean="0">
                <a:latin typeface="DFKai-SB" pitchFamily="65" charset="-120"/>
                <a:ea typeface="DFKai-SB" pitchFamily="65" charset="-120"/>
              </a:rPr>
              <a:t>”</a:t>
            </a:r>
            <a:r>
              <a:rPr lang="zh-HK" altLang="en-US" b="1" dirty="0" smtClean="0">
                <a:latin typeface="DFKai-SB" pitchFamily="65" charset="-120"/>
                <a:ea typeface="DFKai-SB" pitchFamily="65" charset="-120"/>
              </a:rPr>
              <a:t>，立足於本土兼具國際視野的護理與健康科學人才。</a:t>
            </a:r>
          </a:p>
        </p:txBody>
      </p:sp>
      <p:sp>
        <p:nvSpPr>
          <p:cNvPr id="2" name="投影片編號版面配置區 1"/>
          <p:cNvSpPr>
            <a:spLocks noGrp="1"/>
          </p:cNvSpPr>
          <p:nvPr>
            <p:ph type="sldNum" sz="quarter" idx="12"/>
          </p:nvPr>
        </p:nvSpPr>
        <p:spPr/>
        <p:txBody>
          <a:bodyPr/>
          <a:lstStyle/>
          <a:p>
            <a:fld id="{BAE64061-8CAC-40EF-9C12-A91E2A9B954F}" type="slidenum">
              <a:rPr lang="zh-TW" altLang="en-US" smtClean="0">
                <a:solidFill>
                  <a:prstClr val="black">
                    <a:tint val="75000"/>
                  </a:prstClr>
                </a:solidFill>
              </a:rPr>
              <a:pPr/>
              <a:t>28</a:t>
            </a:fld>
            <a:endParaRPr lang="zh-TW" altLang="en-US">
              <a:solidFill>
                <a:prstClr val="black">
                  <a:tint val="75000"/>
                </a:prstClr>
              </a:solidFill>
            </a:endParaRPr>
          </a:p>
        </p:txBody>
      </p:sp>
    </p:spTree>
    <p:extLst>
      <p:ext uri="{BB962C8B-B14F-4D97-AF65-F5344CB8AC3E}">
        <p14:creationId xmlns:p14="http://schemas.microsoft.com/office/powerpoint/2010/main" val="33897872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2063750" y="404813"/>
            <a:ext cx="8229600" cy="1143000"/>
          </a:xfrm>
        </p:spPr>
        <p:txBody>
          <a:bodyPr/>
          <a:lstStyle/>
          <a:p>
            <a:pPr algn="ctr" eaLnBrk="1" hangingPunct="1"/>
            <a:r>
              <a:rPr lang="zh-TW" altLang="en-US" b="1" dirty="0" smtClean="0">
                <a:solidFill>
                  <a:srgbClr val="FF0000"/>
                </a:solidFill>
                <a:latin typeface="DFKai-SB" pitchFamily="65" charset="-120"/>
                <a:ea typeface="DFKai-SB" pitchFamily="65" charset="-120"/>
              </a:rPr>
              <a:t>選擇</a:t>
            </a:r>
            <a:r>
              <a:rPr lang="zh-CN" altLang="en-US" b="1" dirty="0" smtClean="0">
                <a:solidFill>
                  <a:srgbClr val="FF0000"/>
                </a:solidFill>
                <a:latin typeface="DFKai-SB" pitchFamily="65" charset="-120"/>
                <a:ea typeface="DFKai-SB" pitchFamily="65" charset="-120"/>
              </a:rPr>
              <a:t>城市</a:t>
            </a:r>
            <a:r>
              <a:rPr lang="zh-TW" altLang="en-US" b="1" dirty="0" smtClean="0">
                <a:solidFill>
                  <a:srgbClr val="FF0000"/>
                </a:solidFill>
                <a:latin typeface="DFKai-SB" pitchFamily="65" charset="-120"/>
                <a:ea typeface="DFKai-SB" pitchFamily="65" charset="-120"/>
              </a:rPr>
              <a:t>大學的原因</a:t>
            </a:r>
          </a:p>
        </p:txBody>
      </p:sp>
      <p:sp>
        <p:nvSpPr>
          <p:cNvPr id="75779" name="Rectangle 3"/>
          <p:cNvSpPr>
            <a:spLocks noGrp="1" noChangeArrowheads="1"/>
          </p:cNvSpPr>
          <p:nvPr>
            <p:ph type="body" idx="1"/>
          </p:nvPr>
        </p:nvSpPr>
        <p:spPr/>
        <p:txBody>
          <a:bodyPr>
            <a:normAutofit/>
          </a:bodyPr>
          <a:lstStyle/>
          <a:p>
            <a:pPr>
              <a:lnSpc>
                <a:spcPct val="90000"/>
              </a:lnSpc>
            </a:pPr>
            <a:r>
              <a:rPr lang="zh-CN" altLang="en-US" dirty="0" smtClean="0">
                <a:latin typeface="DFKai-SB" pitchFamily="65" charset="-120"/>
                <a:ea typeface="DFKai-SB" pitchFamily="65" charset="-120"/>
              </a:rPr>
              <a:t>設有六個學院，包括管理學院、人文社會科學學院、國際旅遊與管理學院、葡文學院、國際公開學院和繼續教育學院。</a:t>
            </a:r>
            <a:endParaRPr lang="en-US" altLang="zh-CN" dirty="0" smtClean="0">
              <a:latin typeface="DFKai-SB" pitchFamily="65" charset="-120"/>
              <a:ea typeface="DFKai-SB" pitchFamily="65" charset="-120"/>
            </a:endParaRPr>
          </a:p>
          <a:p>
            <a:pPr>
              <a:lnSpc>
                <a:spcPct val="90000"/>
              </a:lnSpc>
            </a:pPr>
            <a:r>
              <a:rPr lang="zh-TW" altLang="en-US" dirty="0" smtClean="0">
                <a:latin typeface="DFKai-SB" pitchFamily="65" charset="-120"/>
                <a:ea typeface="DFKai-SB" pitchFamily="65" charset="-120"/>
              </a:rPr>
              <a:t>積極實施“更名、改制、轉型、升級”戰略，主打“城市大學”品牌，注重探知城市文化脈絡、城市產業肌理、城市社會結構、城市發展戰略，將大學發展規劃與澳門及區域的發展趨勢有機結合，體現其“根植澳門、服務區域”的辦學責任心和使命感。</a:t>
            </a:r>
          </a:p>
        </p:txBody>
      </p:sp>
      <p:sp>
        <p:nvSpPr>
          <p:cNvPr id="2" name="投影片編號版面配置區 1"/>
          <p:cNvSpPr>
            <a:spLocks noGrp="1"/>
          </p:cNvSpPr>
          <p:nvPr>
            <p:ph type="sldNum" sz="quarter" idx="12"/>
          </p:nvPr>
        </p:nvSpPr>
        <p:spPr/>
        <p:txBody>
          <a:bodyPr/>
          <a:lstStyle/>
          <a:p>
            <a:fld id="{BAE64061-8CAC-40EF-9C12-A91E2A9B954F}" type="slidenum">
              <a:rPr lang="zh-TW" altLang="en-US" smtClean="0">
                <a:solidFill>
                  <a:prstClr val="black">
                    <a:tint val="75000"/>
                  </a:prstClr>
                </a:solidFill>
              </a:rPr>
              <a:pPr/>
              <a:t>29</a:t>
            </a:fld>
            <a:endParaRPr lang="zh-TW" altLang="en-US">
              <a:solidFill>
                <a:prstClr val="black">
                  <a:tint val="75000"/>
                </a:prstClr>
              </a:solidFill>
            </a:endParaRPr>
          </a:p>
        </p:txBody>
      </p:sp>
    </p:spTree>
    <p:extLst>
      <p:ext uri="{BB962C8B-B14F-4D97-AF65-F5344CB8AC3E}">
        <p14:creationId xmlns:p14="http://schemas.microsoft.com/office/powerpoint/2010/main" val="12713609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88311" y="507298"/>
            <a:ext cx="9366325" cy="1143000"/>
          </a:xfrm>
        </p:spPr>
        <p:txBody>
          <a:bodyPr>
            <a:noAutofit/>
          </a:bodyPr>
          <a:lstStyle/>
          <a:p>
            <a:pPr algn="ctr"/>
            <a:r>
              <a:rPr lang="zh-TW" altLang="zh-HK" sz="6000" b="1" dirty="0">
                <a:solidFill>
                  <a:srgbClr val="FF0000"/>
                </a:solidFill>
                <a:latin typeface="標楷體" panose="03000509000000000000" pitchFamily="65" charset="-120"/>
                <a:ea typeface="標楷體" panose="03000509000000000000" pitchFamily="65" charset="-120"/>
              </a:rPr>
              <a:t>六個選擇大學的</a:t>
            </a:r>
            <a:r>
              <a:rPr lang="zh-TW" altLang="zh-HK" sz="6000" b="1" dirty="0" smtClean="0">
                <a:solidFill>
                  <a:srgbClr val="FF0000"/>
                </a:solidFill>
                <a:latin typeface="標楷體" panose="03000509000000000000" pitchFamily="65" charset="-120"/>
                <a:ea typeface="標楷體" panose="03000509000000000000" pitchFamily="65" charset="-120"/>
              </a:rPr>
              <a:t>建議</a:t>
            </a:r>
            <a:endParaRPr lang="zh-HK" altLang="en-US" sz="6000" b="1" dirty="0">
              <a:solidFill>
                <a:srgbClr val="FF0000"/>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802105" y="1622036"/>
            <a:ext cx="10515600" cy="4771496"/>
          </a:xfrm>
        </p:spPr>
        <p:txBody>
          <a:bodyPr>
            <a:normAutofit/>
          </a:bodyPr>
          <a:lstStyle/>
          <a:p>
            <a:pPr marL="1343025" lvl="0" indent="-273050"/>
            <a:r>
              <a:rPr lang="zh-CN" altLang="zh-HK" sz="4000" b="1" dirty="0">
                <a:latin typeface="標楷體" panose="03000509000000000000" pitchFamily="65" charset="-120"/>
                <a:ea typeface="標楷體" panose="03000509000000000000" pitchFamily="65" charset="-120"/>
              </a:rPr>
              <a:t>享譽世界的大學名聲</a:t>
            </a:r>
            <a:endParaRPr lang="zh-TW" altLang="zh-HK" sz="4000" dirty="0">
              <a:latin typeface="標楷體" panose="03000509000000000000" pitchFamily="65" charset="-120"/>
              <a:ea typeface="標楷體" panose="03000509000000000000" pitchFamily="65" charset="-120"/>
            </a:endParaRPr>
          </a:p>
          <a:p>
            <a:pPr marL="1343025" lvl="0" indent="-273050"/>
            <a:r>
              <a:rPr lang="zh-CN" altLang="zh-HK" sz="4000" b="1" dirty="0">
                <a:latin typeface="標楷體" panose="03000509000000000000" pitchFamily="65" charset="-120"/>
                <a:ea typeface="標楷體" panose="03000509000000000000" pitchFamily="65" charset="-120"/>
              </a:rPr>
              <a:t>暢通的升學管道</a:t>
            </a:r>
            <a:endParaRPr lang="zh-TW" altLang="zh-HK" sz="4000" dirty="0">
              <a:latin typeface="標楷體" panose="03000509000000000000" pitchFamily="65" charset="-120"/>
              <a:ea typeface="標楷體" panose="03000509000000000000" pitchFamily="65" charset="-120"/>
            </a:endParaRPr>
          </a:p>
          <a:p>
            <a:pPr marL="1343025" lvl="0" indent="-273050"/>
            <a:r>
              <a:rPr lang="zh-CN" altLang="zh-HK" sz="4000" b="1" dirty="0">
                <a:latin typeface="標楷體" panose="03000509000000000000" pitchFamily="65" charset="-120"/>
                <a:ea typeface="標楷體" panose="03000509000000000000" pitchFamily="65" charset="-120"/>
              </a:rPr>
              <a:t>先進的教學設備</a:t>
            </a:r>
            <a:endParaRPr lang="zh-TW" altLang="zh-HK" sz="4000" dirty="0">
              <a:latin typeface="標楷體" panose="03000509000000000000" pitchFamily="65" charset="-120"/>
              <a:ea typeface="標楷體" panose="03000509000000000000" pitchFamily="65" charset="-120"/>
            </a:endParaRPr>
          </a:p>
          <a:p>
            <a:pPr marL="1343025" lvl="0" indent="-273050"/>
            <a:r>
              <a:rPr lang="zh-CN" altLang="zh-HK" sz="4000" b="1" dirty="0">
                <a:latin typeface="標楷體" panose="03000509000000000000" pitchFamily="65" charset="-120"/>
                <a:ea typeface="標楷體" panose="03000509000000000000" pitchFamily="65" charset="-120"/>
              </a:rPr>
              <a:t>重視學生的職涯技能</a:t>
            </a:r>
            <a:endParaRPr lang="zh-TW" altLang="zh-HK" sz="4000" dirty="0">
              <a:latin typeface="標楷體" panose="03000509000000000000" pitchFamily="65" charset="-120"/>
              <a:ea typeface="標楷體" panose="03000509000000000000" pitchFamily="65" charset="-120"/>
            </a:endParaRPr>
          </a:p>
          <a:p>
            <a:pPr marL="1343025" lvl="0" indent="-273050"/>
            <a:r>
              <a:rPr lang="zh-TW" altLang="en-US" sz="4000" b="1" dirty="0">
                <a:latin typeface="標楷體" panose="03000509000000000000" pitchFamily="65" charset="-120"/>
                <a:ea typeface="標楷體" panose="03000509000000000000" pitchFamily="65" charset="-120"/>
              </a:rPr>
              <a:t>豐</a:t>
            </a:r>
            <a:r>
              <a:rPr lang="zh-CN" altLang="zh-HK" sz="4000" b="1" dirty="0" smtClean="0">
                <a:latin typeface="標楷體" panose="03000509000000000000" pitchFamily="65" charset="-120"/>
                <a:ea typeface="標楷體" panose="03000509000000000000" pitchFamily="65" charset="-120"/>
              </a:rPr>
              <a:t>富</a:t>
            </a:r>
            <a:r>
              <a:rPr lang="zh-CN" altLang="zh-HK" sz="4000" b="1" dirty="0">
                <a:latin typeface="標楷體" panose="03000509000000000000" pitchFamily="65" charset="-120"/>
                <a:ea typeface="標楷體" panose="03000509000000000000" pitchFamily="65" charset="-120"/>
              </a:rPr>
              <a:t>的各項獎助學金</a:t>
            </a:r>
            <a:endParaRPr lang="zh-TW" altLang="zh-HK" sz="4000" dirty="0">
              <a:latin typeface="標楷體" panose="03000509000000000000" pitchFamily="65" charset="-120"/>
              <a:ea typeface="標楷體" panose="03000509000000000000" pitchFamily="65" charset="-120"/>
            </a:endParaRPr>
          </a:p>
          <a:p>
            <a:pPr marL="1343025" lvl="0" indent="-273050"/>
            <a:r>
              <a:rPr lang="zh-CN" altLang="zh-HK" sz="4000" b="1" dirty="0">
                <a:latin typeface="標楷體" panose="03000509000000000000" pitchFamily="65" charset="-120"/>
                <a:ea typeface="標楷體" panose="03000509000000000000" pitchFamily="65" charset="-120"/>
              </a:rPr>
              <a:t>高品質的往宿環境</a:t>
            </a:r>
            <a:endParaRPr lang="zh-TW" altLang="zh-HK" sz="4000" dirty="0">
              <a:latin typeface="標楷體" panose="03000509000000000000" pitchFamily="65" charset="-120"/>
              <a:ea typeface="標楷體" panose="03000509000000000000" pitchFamily="65" charset="-120"/>
            </a:endParaRPr>
          </a:p>
          <a:p>
            <a:endParaRPr lang="zh-HK" altLang="en-US" dirty="0">
              <a:latin typeface="標楷體" panose="03000509000000000000" pitchFamily="65" charset="-120"/>
              <a:ea typeface="標楷體" panose="03000509000000000000" pitchFamily="65" charset="-120"/>
            </a:endParaRPr>
          </a:p>
        </p:txBody>
      </p:sp>
      <p:pic>
        <p:nvPicPr>
          <p:cNvPr id="2051" name="Picture 3" descr="d:\Users\usesr\Desktop\4ed737da-c8d8-4ae7-83dd-970547e58c96_zakenman-met-een-geweldig-idee_1012-21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9429" y="2576272"/>
            <a:ext cx="2751895" cy="3210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354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290">
                                          <p:stCondLst>
                                            <p:cond delay="0"/>
                                          </p:stCondLst>
                                        </p:cTn>
                                        <p:tgtEl>
                                          <p:spTgt spid="3">
                                            <p:txEl>
                                              <p:pRg st="0" end="0"/>
                                            </p:txEl>
                                          </p:spTgt>
                                        </p:tgtEl>
                                      </p:cBhvr>
                                    </p:animEffect>
                                    <p:anim calcmode="lin" valueType="num">
                                      <p:cBhvr>
                                        <p:cTn id="8" dur="911"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xEl>
                                              <p:pRg st="0" end="0"/>
                                            </p:txEl>
                                          </p:spTgt>
                                        </p:tgtEl>
                                      </p:cBhvr>
                                      <p:to x="100000" y="60000"/>
                                    </p:animScale>
                                    <p:animScale>
                                      <p:cBhvr>
                                        <p:cTn id="14" dur="83" decel="50000">
                                          <p:stCondLst>
                                            <p:cond delay="338"/>
                                          </p:stCondLst>
                                        </p:cTn>
                                        <p:tgtEl>
                                          <p:spTgt spid="3">
                                            <p:txEl>
                                              <p:pRg st="0" end="0"/>
                                            </p:txEl>
                                          </p:spTgt>
                                        </p:tgtEl>
                                      </p:cBhvr>
                                      <p:to x="100000" y="100000"/>
                                    </p:animScale>
                                    <p:animScale>
                                      <p:cBhvr>
                                        <p:cTn id="15" dur="13">
                                          <p:stCondLst>
                                            <p:cond delay="656"/>
                                          </p:stCondLst>
                                        </p:cTn>
                                        <p:tgtEl>
                                          <p:spTgt spid="3">
                                            <p:txEl>
                                              <p:pRg st="0" end="0"/>
                                            </p:txEl>
                                          </p:spTgt>
                                        </p:tgtEl>
                                      </p:cBhvr>
                                      <p:to x="100000" y="80000"/>
                                    </p:animScale>
                                    <p:animScale>
                                      <p:cBhvr>
                                        <p:cTn id="16" dur="83" decel="50000">
                                          <p:stCondLst>
                                            <p:cond delay="669"/>
                                          </p:stCondLst>
                                        </p:cTn>
                                        <p:tgtEl>
                                          <p:spTgt spid="3">
                                            <p:txEl>
                                              <p:pRg st="0" end="0"/>
                                            </p:txEl>
                                          </p:spTgt>
                                        </p:tgtEl>
                                      </p:cBhvr>
                                      <p:to x="100000" y="100000"/>
                                    </p:animScale>
                                    <p:animScale>
                                      <p:cBhvr>
                                        <p:cTn id="17" dur="13">
                                          <p:stCondLst>
                                            <p:cond delay="821"/>
                                          </p:stCondLst>
                                        </p:cTn>
                                        <p:tgtEl>
                                          <p:spTgt spid="3">
                                            <p:txEl>
                                              <p:pRg st="0" end="0"/>
                                            </p:txEl>
                                          </p:spTgt>
                                        </p:tgtEl>
                                      </p:cBhvr>
                                      <p:to x="100000" y="90000"/>
                                    </p:animScale>
                                    <p:animScale>
                                      <p:cBhvr>
                                        <p:cTn id="18" dur="83" decel="50000">
                                          <p:stCondLst>
                                            <p:cond delay="834"/>
                                          </p:stCondLst>
                                        </p:cTn>
                                        <p:tgtEl>
                                          <p:spTgt spid="3">
                                            <p:txEl>
                                              <p:pRg st="0" end="0"/>
                                            </p:txEl>
                                          </p:spTgt>
                                        </p:tgtEl>
                                      </p:cBhvr>
                                      <p:to x="100000" y="100000"/>
                                    </p:animScale>
                                    <p:animScale>
                                      <p:cBhvr>
                                        <p:cTn id="19" dur="13">
                                          <p:stCondLst>
                                            <p:cond delay="904"/>
                                          </p:stCondLst>
                                        </p:cTn>
                                        <p:tgtEl>
                                          <p:spTgt spid="3">
                                            <p:txEl>
                                              <p:pRg st="0" end="0"/>
                                            </p:txEl>
                                          </p:spTgt>
                                        </p:tgtEl>
                                      </p:cBhvr>
                                      <p:to x="100000" y="95000"/>
                                    </p:animScale>
                                    <p:animScale>
                                      <p:cBhvr>
                                        <p:cTn id="20" dur="83" decel="50000">
                                          <p:stCondLst>
                                            <p:cond delay="917"/>
                                          </p:stCondLst>
                                        </p:cTn>
                                        <p:tgtEl>
                                          <p:spTgt spid="3">
                                            <p:txEl>
                                              <p:pRg st="0" end="0"/>
                                            </p:txEl>
                                          </p:spTgt>
                                        </p:tgtEl>
                                      </p:cBhvr>
                                      <p:to x="100000" y="100000"/>
                                    </p:animScale>
                                  </p:childTnLst>
                                </p:cTn>
                              </p:par>
                            </p:childTnLst>
                          </p:cTn>
                        </p:par>
                        <p:par>
                          <p:cTn id="21" fill="hold">
                            <p:stCondLst>
                              <p:cond delay="1000"/>
                            </p:stCondLst>
                            <p:childTnLst>
                              <p:par>
                                <p:cTn id="22" presetID="26" presetClass="entr" presetSubtype="0" fill="hold"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down)">
                                      <p:cBhvr>
                                        <p:cTn id="24" dur="290">
                                          <p:stCondLst>
                                            <p:cond delay="0"/>
                                          </p:stCondLst>
                                        </p:cTn>
                                        <p:tgtEl>
                                          <p:spTgt spid="3">
                                            <p:txEl>
                                              <p:pRg st="1" end="1"/>
                                            </p:txEl>
                                          </p:spTgt>
                                        </p:tgtEl>
                                      </p:cBhvr>
                                    </p:animEffect>
                                    <p:anim calcmode="lin" valueType="num">
                                      <p:cBhvr>
                                        <p:cTn id="25" dur="911"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6" dur="332"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7" dur="332" tmFilter="0, 0; 0.125,0.2665; 0.25,0.4; 0.375,0.465; 0.5,0.5;  0.625,0.535; 0.75,0.6; 0.875,0.7335; 1,1">
                                          <p:stCondLst>
                                            <p:cond delay="332"/>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8" dur="166" tmFilter="0, 0; 0.125,0.2665; 0.25,0.4; 0.375,0.465; 0.5,0.5;  0.625,0.535; 0.75,0.6; 0.875,0.7335; 1,1">
                                          <p:stCondLst>
                                            <p:cond delay="662"/>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9" dur="82" tmFilter="0, 0; 0.125,0.2665; 0.25,0.4; 0.375,0.465; 0.5,0.5;  0.625,0.535; 0.75,0.6; 0.875,0.7335; 1,1">
                                          <p:stCondLst>
                                            <p:cond delay="828"/>
                                          </p:stCondLst>
                                        </p:cTn>
                                        <p:tgtEl>
                                          <p:spTgt spid="3">
                                            <p:txEl>
                                              <p:pRg st="1" end="1"/>
                                            </p:txEl>
                                          </p:spTgt>
                                        </p:tgtEl>
                                        <p:attrNameLst>
                                          <p:attrName>ppt_y</p:attrName>
                                        </p:attrNameLst>
                                      </p:cBhvr>
                                      <p:tavLst>
                                        <p:tav tm="0" fmla="#ppt_y-sin(pi*$)/81">
                                          <p:val>
                                            <p:fltVal val="0"/>
                                          </p:val>
                                        </p:tav>
                                        <p:tav tm="100000">
                                          <p:val>
                                            <p:fltVal val="1"/>
                                          </p:val>
                                        </p:tav>
                                      </p:tavLst>
                                    </p:anim>
                                    <p:animScale>
                                      <p:cBhvr>
                                        <p:cTn id="30" dur="13">
                                          <p:stCondLst>
                                            <p:cond delay="325"/>
                                          </p:stCondLst>
                                        </p:cTn>
                                        <p:tgtEl>
                                          <p:spTgt spid="3">
                                            <p:txEl>
                                              <p:pRg st="1" end="1"/>
                                            </p:txEl>
                                          </p:spTgt>
                                        </p:tgtEl>
                                      </p:cBhvr>
                                      <p:to x="100000" y="60000"/>
                                    </p:animScale>
                                    <p:animScale>
                                      <p:cBhvr>
                                        <p:cTn id="31" dur="83" decel="50000">
                                          <p:stCondLst>
                                            <p:cond delay="338"/>
                                          </p:stCondLst>
                                        </p:cTn>
                                        <p:tgtEl>
                                          <p:spTgt spid="3">
                                            <p:txEl>
                                              <p:pRg st="1" end="1"/>
                                            </p:txEl>
                                          </p:spTgt>
                                        </p:tgtEl>
                                      </p:cBhvr>
                                      <p:to x="100000" y="100000"/>
                                    </p:animScale>
                                    <p:animScale>
                                      <p:cBhvr>
                                        <p:cTn id="32" dur="13">
                                          <p:stCondLst>
                                            <p:cond delay="656"/>
                                          </p:stCondLst>
                                        </p:cTn>
                                        <p:tgtEl>
                                          <p:spTgt spid="3">
                                            <p:txEl>
                                              <p:pRg st="1" end="1"/>
                                            </p:txEl>
                                          </p:spTgt>
                                        </p:tgtEl>
                                      </p:cBhvr>
                                      <p:to x="100000" y="80000"/>
                                    </p:animScale>
                                    <p:animScale>
                                      <p:cBhvr>
                                        <p:cTn id="33" dur="83" decel="50000">
                                          <p:stCondLst>
                                            <p:cond delay="669"/>
                                          </p:stCondLst>
                                        </p:cTn>
                                        <p:tgtEl>
                                          <p:spTgt spid="3">
                                            <p:txEl>
                                              <p:pRg st="1" end="1"/>
                                            </p:txEl>
                                          </p:spTgt>
                                        </p:tgtEl>
                                      </p:cBhvr>
                                      <p:to x="100000" y="100000"/>
                                    </p:animScale>
                                    <p:animScale>
                                      <p:cBhvr>
                                        <p:cTn id="34" dur="13">
                                          <p:stCondLst>
                                            <p:cond delay="821"/>
                                          </p:stCondLst>
                                        </p:cTn>
                                        <p:tgtEl>
                                          <p:spTgt spid="3">
                                            <p:txEl>
                                              <p:pRg st="1" end="1"/>
                                            </p:txEl>
                                          </p:spTgt>
                                        </p:tgtEl>
                                      </p:cBhvr>
                                      <p:to x="100000" y="90000"/>
                                    </p:animScale>
                                    <p:animScale>
                                      <p:cBhvr>
                                        <p:cTn id="35" dur="83" decel="50000">
                                          <p:stCondLst>
                                            <p:cond delay="834"/>
                                          </p:stCondLst>
                                        </p:cTn>
                                        <p:tgtEl>
                                          <p:spTgt spid="3">
                                            <p:txEl>
                                              <p:pRg st="1" end="1"/>
                                            </p:txEl>
                                          </p:spTgt>
                                        </p:tgtEl>
                                      </p:cBhvr>
                                      <p:to x="100000" y="100000"/>
                                    </p:animScale>
                                    <p:animScale>
                                      <p:cBhvr>
                                        <p:cTn id="36" dur="13">
                                          <p:stCondLst>
                                            <p:cond delay="904"/>
                                          </p:stCondLst>
                                        </p:cTn>
                                        <p:tgtEl>
                                          <p:spTgt spid="3">
                                            <p:txEl>
                                              <p:pRg st="1" end="1"/>
                                            </p:txEl>
                                          </p:spTgt>
                                        </p:tgtEl>
                                      </p:cBhvr>
                                      <p:to x="100000" y="95000"/>
                                    </p:animScale>
                                    <p:animScale>
                                      <p:cBhvr>
                                        <p:cTn id="37" dur="83" decel="50000">
                                          <p:stCondLst>
                                            <p:cond delay="917"/>
                                          </p:stCondLst>
                                        </p:cTn>
                                        <p:tgtEl>
                                          <p:spTgt spid="3">
                                            <p:txEl>
                                              <p:pRg st="1" end="1"/>
                                            </p:txEl>
                                          </p:spTgt>
                                        </p:tgtEl>
                                      </p:cBhvr>
                                      <p:to x="100000" y="100000"/>
                                    </p:animScale>
                                  </p:childTnLst>
                                </p:cTn>
                              </p:par>
                            </p:childTnLst>
                          </p:cTn>
                        </p:par>
                        <p:par>
                          <p:cTn id="38" fill="hold">
                            <p:stCondLst>
                              <p:cond delay="2000"/>
                            </p:stCondLst>
                            <p:childTnLst>
                              <p:par>
                                <p:cTn id="39" presetID="26" presetClass="entr" presetSubtype="0" fill="hold" nodeType="after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Effect transition="in" filter="wipe(down)">
                                      <p:cBhvr>
                                        <p:cTn id="41" dur="290">
                                          <p:stCondLst>
                                            <p:cond delay="0"/>
                                          </p:stCondLst>
                                        </p:cTn>
                                        <p:tgtEl>
                                          <p:spTgt spid="3">
                                            <p:txEl>
                                              <p:pRg st="2" end="2"/>
                                            </p:txEl>
                                          </p:spTgt>
                                        </p:tgtEl>
                                      </p:cBhvr>
                                    </p:animEffect>
                                    <p:anim calcmode="lin" valueType="num">
                                      <p:cBhvr>
                                        <p:cTn id="42" dur="911"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3" dur="332"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4" dur="332" tmFilter="0, 0; 0.125,0.2665; 0.25,0.4; 0.375,0.465; 0.5,0.5;  0.625,0.535; 0.75,0.6; 0.875,0.7335; 1,1">
                                          <p:stCondLst>
                                            <p:cond delay="332"/>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5" dur="166" tmFilter="0, 0; 0.125,0.2665; 0.25,0.4; 0.375,0.465; 0.5,0.5;  0.625,0.535; 0.75,0.6; 0.875,0.7335; 1,1">
                                          <p:stCondLst>
                                            <p:cond delay="662"/>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6" dur="82" tmFilter="0, 0; 0.125,0.2665; 0.25,0.4; 0.375,0.465; 0.5,0.5;  0.625,0.535; 0.75,0.6; 0.875,0.7335; 1,1">
                                          <p:stCondLst>
                                            <p:cond delay="828"/>
                                          </p:stCondLst>
                                        </p:cTn>
                                        <p:tgtEl>
                                          <p:spTgt spid="3">
                                            <p:txEl>
                                              <p:pRg st="2" end="2"/>
                                            </p:txEl>
                                          </p:spTgt>
                                        </p:tgtEl>
                                        <p:attrNameLst>
                                          <p:attrName>ppt_y</p:attrName>
                                        </p:attrNameLst>
                                      </p:cBhvr>
                                      <p:tavLst>
                                        <p:tav tm="0" fmla="#ppt_y-sin(pi*$)/81">
                                          <p:val>
                                            <p:fltVal val="0"/>
                                          </p:val>
                                        </p:tav>
                                        <p:tav tm="100000">
                                          <p:val>
                                            <p:fltVal val="1"/>
                                          </p:val>
                                        </p:tav>
                                      </p:tavLst>
                                    </p:anim>
                                    <p:animScale>
                                      <p:cBhvr>
                                        <p:cTn id="47" dur="13">
                                          <p:stCondLst>
                                            <p:cond delay="325"/>
                                          </p:stCondLst>
                                        </p:cTn>
                                        <p:tgtEl>
                                          <p:spTgt spid="3">
                                            <p:txEl>
                                              <p:pRg st="2" end="2"/>
                                            </p:txEl>
                                          </p:spTgt>
                                        </p:tgtEl>
                                      </p:cBhvr>
                                      <p:to x="100000" y="60000"/>
                                    </p:animScale>
                                    <p:animScale>
                                      <p:cBhvr>
                                        <p:cTn id="48" dur="83" decel="50000">
                                          <p:stCondLst>
                                            <p:cond delay="338"/>
                                          </p:stCondLst>
                                        </p:cTn>
                                        <p:tgtEl>
                                          <p:spTgt spid="3">
                                            <p:txEl>
                                              <p:pRg st="2" end="2"/>
                                            </p:txEl>
                                          </p:spTgt>
                                        </p:tgtEl>
                                      </p:cBhvr>
                                      <p:to x="100000" y="100000"/>
                                    </p:animScale>
                                    <p:animScale>
                                      <p:cBhvr>
                                        <p:cTn id="49" dur="13">
                                          <p:stCondLst>
                                            <p:cond delay="656"/>
                                          </p:stCondLst>
                                        </p:cTn>
                                        <p:tgtEl>
                                          <p:spTgt spid="3">
                                            <p:txEl>
                                              <p:pRg st="2" end="2"/>
                                            </p:txEl>
                                          </p:spTgt>
                                        </p:tgtEl>
                                      </p:cBhvr>
                                      <p:to x="100000" y="80000"/>
                                    </p:animScale>
                                    <p:animScale>
                                      <p:cBhvr>
                                        <p:cTn id="50" dur="83" decel="50000">
                                          <p:stCondLst>
                                            <p:cond delay="669"/>
                                          </p:stCondLst>
                                        </p:cTn>
                                        <p:tgtEl>
                                          <p:spTgt spid="3">
                                            <p:txEl>
                                              <p:pRg st="2" end="2"/>
                                            </p:txEl>
                                          </p:spTgt>
                                        </p:tgtEl>
                                      </p:cBhvr>
                                      <p:to x="100000" y="100000"/>
                                    </p:animScale>
                                    <p:animScale>
                                      <p:cBhvr>
                                        <p:cTn id="51" dur="13">
                                          <p:stCondLst>
                                            <p:cond delay="821"/>
                                          </p:stCondLst>
                                        </p:cTn>
                                        <p:tgtEl>
                                          <p:spTgt spid="3">
                                            <p:txEl>
                                              <p:pRg st="2" end="2"/>
                                            </p:txEl>
                                          </p:spTgt>
                                        </p:tgtEl>
                                      </p:cBhvr>
                                      <p:to x="100000" y="90000"/>
                                    </p:animScale>
                                    <p:animScale>
                                      <p:cBhvr>
                                        <p:cTn id="52" dur="83" decel="50000">
                                          <p:stCondLst>
                                            <p:cond delay="834"/>
                                          </p:stCondLst>
                                        </p:cTn>
                                        <p:tgtEl>
                                          <p:spTgt spid="3">
                                            <p:txEl>
                                              <p:pRg st="2" end="2"/>
                                            </p:txEl>
                                          </p:spTgt>
                                        </p:tgtEl>
                                      </p:cBhvr>
                                      <p:to x="100000" y="100000"/>
                                    </p:animScale>
                                    <p:animScale>
                                      <p:cBhvr>
                                        <p:cTn id="53" dur="13">
                                          <p:stCondLst>
                                            <p:cond delay="904"/>
                                          </p:stCondLst>
                                        </p:cTn>
                                        <p:tgtEl>
                                          <p:spTgt spid="3">
                                            <p:txEl>
                                              <p:pRg st="2" end="2"/>
                                            </p:txEl>
                                          </p:spTgt>
                                        </p:tgtEl>
                                      </p:cBhvr>
                                      <p:to x="100000" y="95000"/>
                                    </p:animScale>
                                    <p:animScale>
                                      <p:cBhvr>
                                        <p:cTn id="54" dur="83" decel="50000">
                                          <p:stCondLst>
                                            <p:cond delay="917"/>
                                          </p:stCondLst>
                                        </p:cTn>
                                        <p:tgtEl>
                                          <p:spTgt spid="3">
                                            <p:txEl>
                                              <p:pRg st="2" end="2"/>
                                            </p:txEl>
                                          </p:spTgt>
                                        </p:tgtEl>
                                      </p:cBhvr>
                                      <p:to x="100000" y="100000"/>
                                    </p:animScale>
                                  </p:childTnLst>
                                </p:cTn>
                              </p:par>
                            </p:childTnLst>
                          </p:cTn>
                        </p:par>
                        <p:par>
                          <p:cTn id="55" fill="hold">
                            <p:stCondLst>
                              <p:cond delay="3000"/>
                            </p:stCondLst>
                            <p:childTnLst>
                              <p:par>
                                <p:cTn id="56" presetID="26" presetClass="entr" presetSubtype="0" fill="hold" nodeType="afterEffect">
                                  <p:stCondLst>
                                    <p:cond delay="0"/>
                                  </p:stCondLst>
                                  <p:childTnLst>
                                    <p:set>
                                      <p:cBhvr>
                                        <p:cTn id="57" dur="1" fill="hold">
                                          <p:stCondLst>
                                            <p:cond delay="0"/>
                                          </p:stCondLst>
                                        </p:cTn>
                                        <p:tgtEl>
                                          <p:spTgt spid="3">
                                            <p:txEl>
                                              <p:pRg st="3" end="3"/>
                                            </p:txEl>
                                          </p:spTgt>
                                        </p:tgtEl>
                                        <p:attrNameLst>
                                          <p:attrName>style.visibility</p:attrName>
                                        </p:attrNameLst>
                                      </p:cBhvr>
                                      <p:to>
                                        <p:strVal val="visible"/>
                                      </p:to>
                                    </p:set>
                                    <p:animEffect transition="in" filter="wipe(down)">
                                      <p:cBhvr>
                                        <p:cTn id="58" dur="290">
                                          <p:stCondLst>
                                            <p:cond delay="0"/>
                                          </p:stCondLst>
                                        </p:cTn>
                                        <p:tgtEl>
                                          <p:spTgt spid="3">
                                            <p:txEl>
                                              <p:pRg st="3" end="3"/>
                                            </p:txEl>
                                          </p:spTgt>
                                        </p:tgtEl>
                                      </p:cBhvr>
                                    </p:animEffect>
                                    <p:anim calcmode="lin" valueType="num">
                                      <p:cBhvr>
                                        <p:cTn id="59" dur="911"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0" dur="332"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1" dur="332" tmFilter="0, 0; 0.125,0.2665; 0.25,0.4; 0.375,0.465; 0.5,0.5;  0.625,0.535; 0.75,0.6; 0.875,0.7335; 1,1">
                                          <p:stCondLst>
                                            <p:cond delay="332"/>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2" dur="166" tmFilter="0, 0; 0.125,0.2665; 0.25,0.4; 0.375,0.465; 0.5,0.5;  0.625,0.535; 0.75,0.6; 0.875,0.7335; 1,1">
                                          <p:stCondLst>
                                            <p:cond delay="662"/>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3" dur="82" tmFilter="0, 0; 0.125,0.2665; 0.25,0.4; 0.375,0.465; 0.5,0.5;  0.625,0.535; 0.75,0.6; 0.875,0.7335; 1,1">
                                          <p:stCondLst>
                                            <p:cond delay="828"/>
                                          </p:stCondLst>
                                        </p:cTn>
                                        <p:tgtEl>
                                          <p:spTgt spid="3">
                                            <p:txEl>
                                              <p:pRg st="3" end="3"/>
                                            </p:txEl>
                                          </p:spTgt>
                                        </p:tgtEl>
                                        <p:attrNameLst>
                                          <p:attrName>ppt_y</p:attrName>
                                        </p:attrNameLst>
                                      </p:cBhvr>
                                      <p:tavLst>
                                        <p:tav tm="0" fmla="#ppt_y-sin(pi*$)/81">
                                          <p:val>
                                            <p:fltVal val="0"/>
                                          </p:val>
                                        </p:tav>
                                        <p:tav tm="100000">
                                          <p:val>
                                            <p:fltVal val="1"/>
                                          </p:val>
                                        </p:tav>
                                      </p:tavLst>
                                    </p:anim>
                                    <p:animScale>
                                      <p:cBhvr>
                                        <p:cTn id="64" dur="13">
                                          <p:stCondLst>
                                            <p:cond delay="325"/>
                                          </p:stCondLst>
                                        </p:cTn>
                                        <p:tgtEl>
                                          <p:spTgt spid="3">
                                            <p:txEl>
                                              <p:pRg st="3" end="3"/>
                                            </p:txEl>
                                          </p:spTgt>
                                        </p:tgtEl>
                                      </p:cBhvr>
                                      <p:to x="100000" y="60000"/>
                                    </p:animScale>
                                    <p:animScale>
                                      <p:cBhvr>
                                        <p:cTn id="65" dur="83" decel="50000">
                                          <p:stCondLst>
                                            <p:cond delay="338"/>
                                          </p:stCondLst>
                                        </p:cTn>
                                        <p:tgtEl>
                                          <p:spTgt spid="3">
                                            <p:txEl>
                                              <p:pRg st="3" end="3"/>
                                            </p:txEl>
                                          </p:spTgt>
                                        </p:tgtEl>
                                      </p:cBhvr>
                                      <p:to x="100000" y="100000"/>
                                    </p:animScale>
                                    <p:animScale>
                                      <p:cBhvr>
                                        <p:cTn id="66" dur="13">
                                          <p:stCondLst>
                                            <p:cond delay="656"/>
                                          </p:stCondLst>
                                        </p:cTn>
                                        <p:tgtEl>
                                          <p:spTgt spid="3">
                                            <p:txEl>
                                              <p:pRg st="3" end="3"/>
                                            </p:txEl>
                                          </p:spTgt>
                                        </p:tgtEl>
                                      </p:cBhvr>
                                      <p:to x="100000" y="80000"/>
                                    </p:animScale>
                                    <p:animScale>
                                      <p:cBhvr>
                                        <p:cTn id="67" dur="83" decel="50000">
                                          <p:stCondLst>
                                            <p:cond delay="669"/>
                                          </p:stCondLst>
                                        </p:cTn>
                                        <p:tgtEl>
                                          <p:spTgt spid="3">
                                            <p:txEl>
                                              <p:pRg st="3" end="3"/>
                                            </p:txEl>
                                          </p:spTgt>
                                        </p:tgtEl>
                                      </p:cBhvr>
                                      <p:to x="100000" y="100000"/>
                                    </p:animScale>
                                    <p:animScale>
                                      <p:cBhvr>
                                        <p:cTn id="68" dur="13">
                                          <p:stCondLst>
                                            <p:cond delay="821"/>
                                          </p:stCondLst>
                                        </p:cTn>
                                        <p:tgtEl>
                                          <p:spTgt spid="3">
                                            <p:txEl>
                                              <p:pRg st="3" end="3"/>
                                            </p:txEl>
                                          </p:spTgt>
                                        </p:tgtEl>
                                      </p:cBhvr>
                                      <p:to x="100000" y="90000"/>
                                    </p:animScale>
                                    <p:animScale>
                                      <p:cBhvr>
                                        <p:cTn id="69" dur="83" decel="50000">
                                          <p:stCondLst>
                                            <p:cond delay="834"/>
                                          </p:stCondLst>
                                        </p:cTn>
                                        <p:tgtEl>
                                          <p:spTgt spid="3">
                                            <p:txEl>
                                              <p:pRg st="3" end="3"/>
                                            </p:txEl>
                                          </p:spTgt>
                                        </p:tgtEl>
                                      </p:cBhvr>
                                      <p:to x="100000" y="100000"/>
                                    </p:animScale>
                                    <p:animScale>
                                      <p:cBhvr>
                                        <p:cTn id="70" dur="13">
                                          <p:stCondLst>
                                            <p:cond delay="904"/>
                                          </p:stCondLst>
                                        </p:cTn>
                                        <p:tgtEl>
                                          <p:spTgt spid="3">
                                            <p:txEl>
                                              <p:pRg st="3" end="3"/>
                                            </p:txEl>
                                          </p:spTgt>
                                        </p:tgtEl>
                                      </p:cBhvr>
                                      <p:to x="100000" y="95000"/>
                                    </p:animScale>
                                    <p:animScale>
                                      <p:cBhvr>
                                        <p:cTn id="71" dur="83" decel="50000">
                                          <p:stCondLst>
                                            <p:cond delay="917"/>
                                          </p:stCondLst>
                                        </p:cTn>
                                        <p:tgtEl>
                                          <p:spTgt spid="3">
                                            <p:txEl>
                                              <p:pRg st="3" end="3"/>
                                            </p:txEl>
                                          </p:spTgt>
                                        </p:tgtEl>
                                      </p:cBhvr>
                                      <p:to x="100000" y="100000"/>
                                    </p:animScale>
                                  </p:childTnLst>
                                </p:cTn>
                              </p:par>
                            </p:childTnLst>
                          </p:cTn>
                        </p:par>
                        <p:par>
                          <p:cTn id="72" fill="hold">
                            <p:stCondLst>
                              <p:cond delay="4000"/>
                            </p:stCondLst>
                            <p:childTnLst>
                              <p:par>
                                <p:cTn id="73" presetID="26" presetClass="entr" presetSubtype="0" fill="hold" nodeType="afterEffect">
                                  <p:stCondLst>
                                    <p:cond delay="0"/>
                                  </p:stCondLst>
                                  <p:childTnLst>
                                    <p:set>
                                      <p:cBhvr>
                                        <p:cTn id="74" dur="1" fill="hold">
                                          <p:stCondLst>
                                            <p:cond delay="0"/>
                                          </p:stCondLst>
                                        </p:cTn>
                                        <p:tgtEl>
                                          <p:spTgt spid="3">
                                            <p:txEl>
                                              <p:pRg st="4" end="4"/>
                                            </p:txEl>
                                          </p:spTgt>
                                        </p:tgtEl>
                                        <p:attrNameLst>
                                          <p:attrName>style.visibility</p:attrName>
                                        </p:attrNameLst>
                                      </p:cBhvr>
                                      <p:to>
                                        <p:strVal val="visible"/>
                                      </p:to>
                                    </p:set>
                                    <p:animEffect transition="in" filter="wipe(down)">
                                      <p:cBhvr>
                                        <p:cTn id="75" dur="290">
                                          <p:stCondLst>
                                            <p:cond delay="0"/>
                                          </p:stCondLst>
                                        </p:cTn>
                                        <p:tgtEl>
                                          <p:spTgt spid="3">
                                            <p:txEl>
                                              <p:pRg st="4" end="4"/>
                                            </p:txEl>
                                          </p:spTgt>
                                        </p:tgtEl>
                                      </p:cBhvr>
                                    </p:animEffect>
                                    <p:anim calcmode="lin" valueType="num">
                                      <p:cBhvr>
                                        <p:cTn id="76" dur="911"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77" dur="332"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78" dur="332" tmFilter="0, 0; 0.125,0.2665; 0.25,0.4; 0.375,0.465; 0.5,0.5;  0.625,0.535; 0.75,0.6; 0.875,0.7335; 1,1">
                                          <p:stCondLst>
                                            <p:cond delay="332"/>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79" dur="166" tmFilter="0, 0; 0.125,0.2665; 0.25,0.4; 0.375,0.465; 0.5,0.5;  0.625,0.535; 0.75,0.6; 0.875,0.7335; 1,1">
                                          <p:stCondLst>
                                            <p:cond delay="662"/>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0" dur="82" tmFilter="0, 0; 0.125,0.2665; 0.25,0.4; 0.375,0.465; 0.5,0.5;  0.625,0.535; 0.75,0.6; 0.875,0.7335; 1,1">
                                          <p:stCondLst>
                                            <p:cond delay="828"/>
                                          </p:stCondLst>
                                        </p:cTn>
                                        <p:tgtEl>
                                          <p:spTgt spid="3">
                                            <p:txEl>
                                              <p:pRg st="4" end="4"/>
                                            </p:txEl>
                                          </p:spTgt>
                                        </p:tgtEl>
                                        <p:attrNameLst>
                                          <p:attrName>ppt_y</p:attrName>
                                        </p:attrNameLst>
                                      </p:cBhvr>
                                      <p:tavLst>
                                        <p:tav tm="0" fmla="#ppt_y-sin(pi*$)/81">
                                          <p:val>
                                            <p:fltVal val="0"/>
                                          </p:val>
                                        </p:tav>
                                        <p:tav tm="100000">
                                          <p:val>
                                            <p:fltVal val="1"/>
                                          </p:val>
                                        </p:tav>
                                      </p:tavLst>
                                    </p:anim>
                                    <p:animScale>
                                      <p:cBhvr>
                                        <p:cTn id="81" dur="13">
                                          <p:stCondLst>
                                            <p:cond delay="325"/>
                                          </p:stCondLst>
                                        </p:cTn>
                                        <p:tgtEl>
                                          <p:spTgt spid="3">
                                            <p:txEl>
                                              <p:pRg st="4" end="4"/>
                                            </p:txEl>
                                          </p:spTgt>
                                        </p:tgtEl>
                                      </p:cBhvr>
                                      <p:to x="100000" y="60000"/>
                                    </p:animScale>
                                    <p:animScale>
                                      <p:cBhvr>
                                        <p:cTn id="82" dur="83" decel="50000">
                                          <p:stCondLst>
                                            <p:cond delay="338"/>
                                          </p:stCondLst>
                                        </p:cTn>
                                        <p:tgtEl>
                                          <p:spTgt spid="3">
                                            <p:txEl>
                                              <p:pRg st="4" end="4"/>
                                            </p:txEl>
                                          </p:spTgt>
                                        </p:tgtEl>
                                      </p:cBhvr>
                                      <p:to x="100000" y="100000"/>
                                    </p:animScale>
                                    <p:animScale>
                                      <p:cBhvr>
                                        <p:cTn id="83" dur="13">
                                          <p:stCondLst>
                                            <p:cond delay="656"/>
                                          </p:stCondLst>
                                        </p:cTn>
                                        <p:tgtEl>
                                          <p:spTgt spid="3">
                                            <p:txEl>
                                              <p:pRg st="4" end="4"/>
                                            </p:txEl>
                                          </p:spTgt>
                                        </p:tgtEl>
                                      </p:cBhvr>
                                      <p:to x="100000" y="80000"/>
                                    </p:animScale>
                                    <p:animScale>
                                      <p:cBhvr>
                                        <p:cTn id="84" dur="83" decel="50000">
                                          <p:stCondLst>
                                            <p:cond delay="669"/>
                                          </p:stCondLst>
                                        </p:cTn>
                                        <p:tgtEl>
                                          <p:spTgt spid="3">
                                            <p:txEl>
                                              <p:pRg st="4" end="4"/>
                                            </p:txEl>
                                          </p:spTgt>
                                        </p:tgtEl>
                                      </p:cBhvr>
                                      <p:to x="100000" y="100000"/>
                                    </p:animScale>
                                    <p:animScale>
                                      <p:cBhvr>
                                        <p:cTn id="85" dur="13">
                                          <p:stCondLst>
                                            <p:cond delay="821"/>
                                          </p:stCondLst>
                                        </p:cTn>
                                        <p:tgtEl>
                                          <p:spTgt spid="3">
                                            <p:txEl>
                                              <p:pRg st="4" end="4"/>
                                            </p:txEl>
                                          </p:spTgt>
                                        </p:tgtEl>
                                      </p:cBhvr>
                                      <p:to x="100000" y="90000"/>
                                    </p:animScale>
                                    <p:animScale>
                                      <p:cBhvr>
                                        <p:cTn id="86" dur="83" decel="50000">
                                          <p:stCondLst>
                                            <p:cond delay="834"/>
                                          </p:stCondLst>
                                        </p:cTn>
                                        <p:tgtEl>
                                          <p:spTgt spid="3">
                                            <p:txEl>
                                              <p:pRg st="4" end="4"/>
                                            </p:txEl>
                                          </p:spTgt>
                                        </p:tgtEl>
                                      </p:cBhvr>
                                      <p:to x="100000" y="100000"/>
                                    </p:animScale>
                                    <p:animScale>
                                      <p:cBhvr>
                                        <p:cTn id="87" dur="13">
                                          <p:stCondLst>
                                            <p:cond delay="904"/>
                                          </p:stCondLst>
                                        </p:cTn>
                                        <p:tgtEl>
                                          <p:spTgt spid="3">
                                            <p:txEl>
                                              <p:pRg st="4" end="4"/>
                                            </p:txEl>
                                          </p:spTgt>
                                        </p:tgtEl>
                                      </p:cBhvr>
                                      <p:to x="100000" y="95000"/>
                                    </p:animScale>
                                    <p:animScale>
                                      <p:cBhvr>
                                        <p:cTn id="88" dur="83" decel="50000">
                                          <p:stCondLst>
                                            <p:cond delay="917"/>
                                          </p:stCondLst>
                                        </p:cTn>
                                        <p:tgtEl>
                                          <p:spTgt spid="3">
                                            <p:txEl>
                                              <p:pRg st="4" end="4"/>
                                            </p:txEl>
                                          </p:spTgt>
                                        </p:tgtEl>
                                      </p:cBhvr>
                                      <p:to x="100000" y="100000"/>
                                    </p:animScale>
                                  </p:childTnLst>
                                </p:cTn>
                              </p:par>
                            </p:childTnLst>
                          </p:cTn>
                        </p:par>
                        <p:par>
                          <p:cTn id="89" fill="hold">
                            <p:stCondLst>
                              <p:cond delay="5000"/>
                            </p:stCondLst>
                            <p:childTnLst>
                              <p:par>
                                <p:cTn id="90" presetID="26" presetClass="entr" presetSubtype="0" fill="hold" nodeType="afterEffect">
                                  <p:stCondLst>
                                    <p:cond delay="0"/>
                                  </p:stCondLst>
                                  <p:childTnLst>
                                    <p:set>
                                      <p:cBhvr>
                                        <p:cTn id="91" dur="1" fill="hold">
                                          <p:stCondLst>
                                            <p:cond delay="0"/>
                                          </p:stCondLst>
                                        </p:cTn>
                                        <p:tgtEl>
                                          <p:spTgt spid="3">
                                            <p:txEl>
                                              <p:pRg st="5" end="5"/>
                                            </p:txEl>
                                          </p:spTgt>
                                        </p:tgtEl>
                                        <p:attrNameLst>
                                          <p:attrName>style.visibility</p:attrName>
                                        </p:attrNameLst>
                                      </p:cBhvr>
                                      <p:to>
                                        <p:strVal val="visible"/>
                                      </p:to>
                                    </p:set>
                                    <p:animEffect transition="in" filter="wipe(down)">
                                      <p:cBhvr>
                                        <p:cTn id="92" dur="290">
                                          <p:stCondLst>
                                            <p:cond delay="0"/>
                                          </p:stCondLst>
                                        </p:cTn>
                                        <p:tgtEl>
                                          <p:spTgt spid="3">
                                            <p:txEl>
                                              <p:pRg st="5" end="5"/>
                                            </p:txEl>
                                          </p:spTgt>
                                        </p:tgtEl>
                                      </p:cBhvr>
                                    </p:animEffect>
                                    <p:anim calcmode="lin" valueType="num">
                                      <p:cBhvr>
                                        <p:cTn id="93" dur="911"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4" dur="332"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95" dur="332" tmFilter="0, 0; 0.125,0.2665; 0.25,0.4; 0.375,0.465; 0.5,0.5;  0.625,0.535; 0.75,0.6; 0.875,0.7335; 1,1">
                                          <p:stCondLst>
                                            <p:cond delay="332"/>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96" dur="166" tmFilter="0, 0; 0.125,0.2665; 0.25,0.4; 0.375,0.465; 0.5,0.5;  0.625,0.535; 0.75,0.6; 0.875,0.7335; 1,1">
                                          <p:stCondLst>
                                            <p:cond delay="662"/>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97" dur="82" tmFilter="0, 0; 0.125,0.2665; 0.25,0.4; 0.375,0.465; 0.5,0.5;  0.625,0.535; 0.75,0.6; 0.875,0.7335; 1,1">
                                          <p:stCondLst>
                                            <p:cond delay="828"/>
                                          </p:stCondLst>
                                        </p:cTn>
                                        <p:tgtEl>
                                          <p:spTgt spid="3">
                                            <p:txEl>
                                              <p:pRg st="5" end="5"/>
                                            </p:txEl>
                                          </p:spTgt>
                                        </p:tgtEl>
                                        <p:attrNameLst>
                                          <p:attrName>ppt_y</p:attrName>
                                        </p:attrNameLst>
                                      </p:cBhvr>
                                      <p:tavLst>
                                        <p:tav tm="0" fmla="#ppt_y-sin(pi*$)/81">
                                          <p:val>
                                            <p:fltVal val="0"/>
                                          </p:val>
                                        </p:tav>
                                        <p:tav tm="100000">
                                          <p:val>
                                            <p:fltVal val="1"/>
                                          </p:val>
                                        </p:tav>
                                      </p:tavLst>
                                    </p:anim>
                                    <p:animScale>
                                      <p:cBhvr>
                                        <p:cTn id="98" dur="13">
                                          <p:stCondLst>
                                            <p:cond delay="325"/>
                                          </p:stCondLst>
                                        </p:cTn>
                                        <p:tgtEl>
                                          <p:spTgt spid="3">
                                            <p:txEl>
                                              <p:pRg st="5" end="5"/>
                                            </p:txEl>
                                          </p:spTgt>
                                        </p:tgtEl>
                                      </p:cBhvr>
                                      <p:to x="100000" y="60000"/>
                                    </p:animScale>
                                    <p:animScale>
                                      <p:cBhvr>
                                        <p:cTn id="99" dur="83" decel="50000">
                                          <p:stCondLst>
                                            <p:cond delay="338"/>
                                          </p:stCondLst>
                                        </p:cTn>
                                        <p:tgtEl>
                                          <p:spTgt spid="3">
                                            <p:txEl>
                                              <p:pRg st="5" end="5"/>
                                            </p:txEl>
                                          </p:spTgt>
                                        </p:tgtEl>
                                      </p:cBhvr>
                                      <p:to x="100000" y="100000"/>
                                    </p:animScale>
                                    <p:animScale>
                                      <p:cBhvr>
                                        <p:cTn id="100" dur="13">
                                          <p:stCondLst>
                                            <p:cond delay="656"/>
                                          </p:stCondLst>
                                        </p:cTn>
                                        <p:tgtEl>
                                          <p:spTgt spid="3">
                                            <p:txEl>
                                              <p:pRg st="5" end="5"/>
                                            </p:txEl>
                                          </p:spTgt>
                                        </p:tgtEl>
                                      </p:cBhvr>
                                      <p:to x="100000" y="80000"/>
                                    </p:animScale>
                                    <p:animScale>
                                      <p:cBhvr>
                                        <p:cTn id="101" dur="83" decel="50000">
                                          <p:stCondLst>
                                            <p:cond delay="669"/>
                                          </p:stCondLst>
                                        </p:cTn>
                                        <p:tgtEl>
                                          <p:spTgt spid="3">
                                            <p:txEl>
                                              <p:pRg st="5" end="5"/>
                                            </p:txEl>
                                          </p:spTgt>
                                        </p:tgtEl>
                                      </p:cBhvr>
                                      <p:to x="100000" y="100000"/>
                                    </p:animScale>
                                    <p:animScale>
                                      <p:cBhvr>
                                        <p:cTn id="102" dur="13">
                                          <p:stCondLst>
                                            <p:cond delay="821"/>
                                          </p:stCondLst>
                                        </p:cTn>
                                        <p:tgtEl>
                                          <p:spTgt spid="3">
                                            <p:txEl>
                                              <p:pRg st="5" end="5"/>
                                            </p:txEl>
                                          </p:spTgt>
                                        </p:tgtEl>
                                      </p:cBhvr>
                                      <p:to x="100000" y="90000"/>
                                    </p:animScale>
                                    <p:animScale>
                                      <p:cBhvr>
                                        <p:cTn id="103" dur="83" decel="50000">
                                          <p:stCondLst>
                                            <p:cond delay="834"/>
                                          </p:stCondLst>
                                        </p:cTn>
                                        <p:tgtEl>
                                          <p:spTgt spid="3">
                                            <p:txEl>
                                              <p:pRg st="5" end="5"/>
                                            </p:txEl>
                                          </p:spTgt>
                                        </p:tgtEl>
                                      </p:cBhvr>
                                      <p:to x="100000" y="100000"/>
                                    </p:animScale>
                                    <p:animScale>
                                      <p:cBhvr>
                                        <p:cTn id="104" dur="13">
                                          <p:stCondLst>
                                            <p:cond delay="904"/>
                                          </p:stCondLst>
                                        </p:cTn>
                                        <p:tgtEl>
                                          <p:spTgt spid="3">
                                            <p:txEl>
                                              <p:pRg st="5" end="5"/>
                                            </p:txEl>
                                          </p:spTgt>
                                        </p:tgtEl>
                                      </p:cBhvr>
                                      <p:to x="100000" y="95000"/>
                                    </p:animScale>
                                    <p:animScale>
                                      <p:cBhvr>
                                        <p:cTn id="105" dur="83" decel="50000">
                                          <p:stCondLst>
                                            <p:cond delay="917"/>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2063750" y="404813"/>
            <a:ext cx="8229600" cy="1143000"/>
          </a:xfrm>
        </p:spPr>
        <p:txBody>
          <a:bodyPr/>
          <a:lstStyle/>
          <a:p>
            <a:pPr algn="ctr" eaLnBrk="1" hangingPunct="1"/>
            <a:r>
              <a:rPr lang="zh-TW" altLang="en-US" b="1" dirty="0" smtClean="0">
                <a:solidFill>
                  <a:srgbClr val="FF0000"/>
                </a:solidFill>
                <a:latin typeface="DFKai-SB" pitchFamily="65" charset="-120"/>
                <a:ea typeface="DFKai-SB" pitchFamily="65" charset="-120"/>
              </a:rPr>
              <a:t>選擇</a:t>
            </a:r>
            <a:r>
              <a:rPr lang="zh-CN" altLang="en-US" b="1" dirty="0" smtClean="0">
                <a:solidFill>
                  <a:srgbClr val="FF0000"/>
                </a:solidFill>
                <a:latin typeface="DFKai-SB" pitchFamily="65" charset="-120"/>
                <a:ea typeface="DFKai-SB" pitchFamily="65" charset="-120"/>
              </a:rPr>
              <a:t>保安高校</a:t>
            </a:r>
            <a:r>
              <a:rPr lang="zh-TW" altLang="en-US" b="1" dirty="0" smtClean="0">
                <a:solidFill>
                  <a:srgbClr val="FF0000"/>
                </a:solidFill>
                <a:latin typeface="DFKai-SB" pitchFamily="65" charset="-120"/>
                <a:ea typeface="DFKai-SB" pitchFamily="65" charset="-120"/>
              </a:rPr>
              <a:t>的原因</a:t>
            </a:r>
          </a:p>
        </p:txBody>
      </p:sp>
      <p:sp>
        <p:nvSpPr>
          <p:cNvPr id="84995" name="Rectangle 3"/>
          <p:cNvSpPr>
            <a:spLocks noGrp="1" noChangeArrowheads="1"/>
          </p:cNvSpPr>
          <p:nvPr>
            <p:ph type="body" idx="1"/>
          </p:nvPr>
        </p:nvSpPr>
        <p:spPr>
          <a:xfrm>
            <a:off x="1981200" y="1600200"/>
            <a:ext cx="8312150" cy="4852988"/>
          </a:xfrm>
        </p:spPr>
        <p:txBody>
          <a:bodyPr/>
          <a:lstStyle/>
          <a:p>
            <a:pPr>
              <a:lnSpc>
                <a:spcPct val="90000"/>
              </a:lnSpc>
            </a:pPr>
            <a:r>
              <a:rPr lang="zh-TW" altLang="en-US" dirty="0" smtClean="0">
                <a:latin typeface="DFKai-SB" pitchFamily="65" charset="-120"/>
                <a:ea typeface="DFKai-SB" pitchFamily="65" charset="-120"/>
              </a:rPr>
              <a:t>宗旨是為澳門保安部隊培訓警官或消防官，以納入各部隊之編制；另外，保安高校亦負責保安部隊各個職程的培訓工作。</a:t>
            </a:r>
          </a:p>
          <a:p>
            <a:pPr>
              <a:lnSpc>
                <a:spcPct val="90000"/>
              </a:lnSpc>
            </a:pPr>
            <a:r>
              <a:rPr lang="zh-TW" altLang="en-US" dirty="0" smtClean="0">
                <a:latin typeface="DFKai-SB" pitchFamily="65" charset="-120"/>
                <a:ea typeface="DFKai-SB" pitchFamily="65" charset="-120"/>
              </a:rPr>
              <a:t>作為一個培訓基地，保安高校擁有完善的教育及訓練設施。除了擁有十多間普通課室外，學校還設有電腦課室，繪圖課室，圖書室，足球場，體育館，健身室，自衛術訓練室，訓練徑，障礙徑，步操訓練場，小型劇院等各類型設施，為學員提供了學習知識，訓練體能以及休閑娛樂的條件</a:t>
            </a:r>
            <a:r>
              <a:rPr lang="zh-CN" altLang="en-US" dirty="0" smtClean="0">
                <a:latin typeface="DFKai-SB" pitchFamily="65" charset="-120"/>
                <a:ea typeface="DFKai-SB" pitchFamily="65" charset="-120"/>
              </a:rPr>
              <a:t>。</a:t>
            </a:r>
            <a:endParaRPr lang="zh-TW" altLang="en-US" dirty="0" smtClean="0"/>
          </a:p>
        </p:txBody>
      </p:sp>
      <p:sp>
        <p:nvSpPr>
          <p:cNvPr id="2" name="投影片編號版面配置區 1"/>
          <p:cNvSpPr>
            <a:spLocks noGrp="1"/>
          </p:cNvSpPr>
          <p:nvPr>
            <p:ph type="sldNum" sz="quarter" idx="12"/>
          </p:nvPr>
        </p:nvSpPr>
        <p:spPr/>
        <p:txBody>
          <a:bodyPr/>
          <a:lstStyle/>
          <a:p>
            <a:fld id="{BAE64061-8CAC-40EF-9C12-A91E2A9B954F}" type="slidenum">
              <a:rPr lang="zh-TW" altLang="en-US" smtClean="0"/>
              <a:t>30</a:t>
            </a:fld>
            <a:endParaRPr lang="zh-TW" altLang="en-US"/>
          </a:p>
        </p:txBody>
      </p:sp>
    </p:spTree>
    <p:extLst>
      <p:ext uri="{BB962C8B-B14F-4D97-AF65-F5344CB8AC3E}">
        <p14:creationId xmlns:p14="http://schemas.microsoft.com/office/powerpoint/2010/main" val="10654096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71600" y="1027664"/>
            <a:ext cx="9386045" cy="829711"/>
          </a:xfrm>
        </p:spPr>
        <p:txBody>
          <a:bodyPr>
            <a:normAutofit fontScale="90000"/>
          </a:bodyPr>
          <a:lstStyle/>
          <a:p>
            <a:pPr algn="ctr"/>
            <a:r>
              <a:rPr lang="zh-TW" altLang="zh-HK" b="1" dirty="0">
                <a:solidFill>
                  <a:srgbClr val="FF0000"/>
                </a:solidFill>
              </a:rPr>
              <a:t>澳門學生升讀國內高等院校的優勢</a:t>
            </a:r>
            <a:r>
              <a:rPr lang="zh-TW" altLang="zh-HK" dirty="0">
                <a:solidFill>
                  <a:srgbClr val="FF0000"/>
                </a:solidFill>
              </a:rPr>
              <a:t/>
            </a:r>
            <a:br>
              <a:rPr lang="zh-TW" altLang="zh-HK" dirty="0">
                <a:solidFill>
                  <a:srgbClr val="FF0000"/>
                </a:solidFill>
              </a:rPr>
            </a:br>
            <a:endParaRPr lang="zh-HK" altLang="en-US" dirty="0">
              <a:solidFill>
                <a:srgbClr val="FF0000"/>
              </a:solidFill>
            </a:endParaRPr>
          </a:p>
        </p:txBody>
      </p:sp>
      <p:sp>
        <p:nvSpPr>
          <p:cNvPr id="3" name="內容版面配置區 2"/>
          <p:cNvSpPr>
            <a:spLocks noGrp="1"/>
          </p:cNvSpPr>
          <p:nvPr>
            <p:ph idx="1"/>
          </p:nvPr>
        </p:nvSpPr>
        <p:spPr>
          <a:xfrm>
            <a:off x="1300163" y="1771650"/>
            <a:ext cx="9127583" cy="4060979"/>
          </a:xfrm>
        </p:spPr>
        <p:txBody>
          <a:bodyPr/>
          <a:lstStyle/>
          <a:p>
            <a:pPr lvl="0"/>
            <a:r>
              <a:rPr lang="zh-TW" altLang="zh-HK" b="1" dirty="0"/>
              <a:t>適應比較快：</a:t>
            </a:r>
            <a:endParaRPr lang="zh-TW" altLang="zh-HK" dirty="0"/>
          </a:p>
          <a:p>
            <a:r>
              <a:rPr lang="zh-TW" altLang="zh-HK" b="1" dirty="0"/>
              <a:t>澳門是中華人民共和國特別行政區。回國內升學，基本上不存在語言的障礙，更加不會有異國的孤獨感。澳門學生在學習期間掌握普通話，了解當地經濟發展和風土人情，有利於建立自已的人脉關係，對日後發展有莫大的好處。</a:t>
            </a:r>
            <a:endParaRPr lang="zh-TW" altLang="zh-HK" dirty="0"/>
          </a:p>
          <a:p>
            <a:pPr lvl="0"/>
            <a:r>
              <a:rPr lang="zh-TW" altLang="zh-HK" b="1" dirty="0"/>
              <a:t>招生範圍廣：</a:t>
            </a:r>
            <a:endParaRPr lang="zh-TW" altLang="zh-HK" dirty="0"/>
          </a:p>
          <a:p>
            <a:r>
              <a:rPr lang="zh-TW" altLang="zh-HK" b="1" dirty="0"/>
              <a:t>全國</a:t>
            </a:r>
            <a:r>
              <a:rPr lang="en-US" altLang="zh-HK" b="1" dirty="0"/>
              <a:t>25</a:t>
            </a:r>
            <a:r>
              <a:rPr lang="zh-TW" altLang="zh-HK" b="1" dirty="0"/>
              <a:t>個省市、自治區大部份都向澳門的學生招手，且可以選擇的學科很多，專業性強，專業分科細，補充了現時澳門欠缺科目的不足，使澳門學生在升學方面有更多選擇的自由度。</a:t>
            </a:r>
            <a:endParaRPr lang="zh-TW" altLang="zh-HK" dirty="0"/>
          </a:p>
          <a:p>
            <a:endParaRPr lang="zh-HK" altLang="en-US" dirty="0"/>
          </a:p>
        </p:txBody>
      </p:sp>
    </p:spTree>
    <p:extLst>
      <p:ext uri="{BB962C8B-B14F-4D97-AF65-F5344CB8AC3E}">
        <p14:creationId xmlns:p14="http://schemas.microsoft.com/office/powerpoint/2010/main" val="24774462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57314" y="642938"/>
            <a:ext cx="9400332" cy="928687"/>
          </a:xfrm>
        </p:spPr>
        <p:txBody>
          <a:bodyPr/>
          <a:lstStyle/>
          <a:p>
            <a:r>
              <a:rPr lang="zh-TW" altLang="zh-HK" b="1" dirty="0">
                <a:solidFill>
                  <a:srgbClr val="FF0000"/>
                </a:solidFill>
              </a:rPr>
              <a:t>澳門學生升讀國內高等院校的優勢</a:t>
            </a:r>
            <a:endParaRPr lang="zh-HK" altLang="en-US" dirty="0">
              <a:solidFill>
                <a:srgbClr val="FF0000"/>
              </a:solidFill>
            </a:endParaRPr>
          </a:p>
        </p:txBody>
      </p:sp>
      <p:sp>
        <p:nvSpPr>
          <p:cNvPr id="3" name="內容版面配置區 2"/>
          <p:cNvSpPr>
            <a:spLocks noGrp="1"/>
          </p:cNvSpPr>
          <p:nvPr>
            <p:ph idx="1"/>
          </p:nvPr>
        </p:nvSpPr>
        <p:spPr>
          <a:xfrm>
            <a:off x="1300163" y="1743076"/>
            <a:ext cx="9127583" cy="4089554"/>
          </a:xfrm>
        </p:spPr>
        <p:txBody>
          <a:bodyPr>
            <a:normAutofit lnSpcReduction="10000"/>
          </a:bodyPr>
          <a:lstStyle/>
          <a:p>
            <a:pPr lvl="0"/>
            <a:r>
              <a:rPr lang="zh-TW" altLang="zh-HK" b="1" dirty="0"/>
              <a:t>學歷認可度高：</a:t>
            </a:r>
            <a:endParaRPr lang="zh-TW" altLang="zh-HK" dirty="0"/>
          </a:p>
          <a:p>
            <a:r>
              <a:rPr lang="zh-TW" altLang="zh-HK" b="1" dirty="0"/>
              <a:t>據統計，國內有</a:t>
            </a:r>
            <a:r>
              <a:rPr lang="en-US" altLang="zh-HK" b="1" dirty="0"/>
              <a:t>32</a:t>
            </a:r>
            <a:r>
              <a:rPr lang="zh-TW" altLang="zh-HK" b="1" dirty="0"/>
              <a:t>所，香港有</a:t>
            </a:r>
            <a:r>
              <a:rPr lang="en-US" altLang="zh-HK" b="1" dirty="0"/>
              <a:t>5</a:t>
            </a:r>
            <a:r>
              <a:rPr lang="zh-TW" altLang="zh-HK" b="1" dirty="0"/>
              <a:t>所，台灣有</a:t>
            </a:r>
            <a:r>
              <a:rPr lang="en-US" altLang="zh-HK" b="1" dirty="0"/>
              <a:t>7</a:t>
            </a:r>
            <a:r>
              <a:rPr lang="zh-TW" altLang="zh-HK" b="1" dirty="0"/>
              <a:t>所大學進入了世界大學學術排名前</a:t>
            </a:r>
            <a:r>
              <a:rPr lang="en-US" altLang="zh-HK" b="1" dirty="0"/>
              <a:t>500</a:t>
            </a:r>
            <a:r>
              <a:rPr lang="zh-TW" altLang="zh-HK" b="1" dirty="0"/>
              <a:t>名。國內高校的學歷文憑都是國家教育部認可，也被全世界</a:t>
            </a:r>
            <a:r>
              <a:rPr lang="en-US" altLang="zh-HK" b="1" dirty="0"/>
              <a:t>100</a:t>
            </a:r>
            <a:r>
              <a:rPr lang="zh-TW" altLang="zh-HK" b="1" dirty="0"/>
              <a:t>多個國家和地區，包括港澳特區政府認可。有些更與美、英、歐、澳、紐等國一些著名的大學簽訂合作辦學協議，畢業後可到海外升學或回澳就業。</a:t>
            </a:r>
            <a:endParaRPr lang="zh-TW" altLang="zh-HK" dirty="0"/>
          </a:p>
          <a:p>
            <a:pPr lvl="0"/>
            <a:r>
              <a:rPr lang="zh-TW" altLang="zh-HK" b="1" dirty="0"/>
              <a:t>費用低：</a:t>
            </a:r>
            <a:endParaRPr lang="zh-TW" altLang="zh-HK" dirty="0"/>
          </a:p>
          <a:p>
            <a:r>
              <a:rPr lang="zh-TW" altLang="zh-HK" b="1" dirty="0"/>
              <a:t>自</a:t>
            </a:r>
            <a:r>
              <a:rPr lang="en-US" altLang="zh-HK" b="1" dirty="0"/>
              <a:t>2006</a:t>
            </a:r>
            <a:r>
              <a:rPr lang="zh-TW" altLang="zh-HK" b="1" dirty="0"/>
              <a:t>年起，澳門學生與內地生統一收費。無論學費</a:t>
            </a:r>
            <a:r>
              <a:rPr lang="en-US" altLang="zh-HK" b="1" dirty="0"/>
              <a:t>(</a:t>
            </a:r>
            <a:r>
              <a:rPr lang="zh-TW" altLang="zh-HK" b="1" dirty="0"/>
              <a:t>約每年人民幣</a:t>
            </a:r>
            <a:r>
              <a:rPr lang="en-US" altLang="zh-HK" b="1" dirty="0"/>
              <a:t>6000</a:t>
            </a:r>
            <a:r>
              <a:rPr lang="zh-TW" altLang="zh-HK" b="1" dirty="0"/>
              <a:t>元左右</a:t>
            </a:r>
            <a:r>
              <a:rPr lang="en-US" altLang="zh-HK" b="1" dirty="0"/>
              <a:t>)</a:t>
            </a:r>
            <a:r>
              <a:rPr lang="en-US" altLang="zh-HK" dirty="0"/>
              <a:t> </a:t>
            </a:r>
            <a:r>
              <a:rPr lang="zh-TW" altLang="zh-HK" b="1" dirty="0"/>
              <a:t>，住宿費及生活費</a:t>
            </a:r>
            <a:r>
              <a:rPr lang="en-US" altLang="zh-HK" b="1" dirty="0"/>
              <a:t>(</a:t>
            </a:r>
            <a:r>
              <a:rPr lang="zh-TW" altLang="zh-HK" b="1" dirty="0"/>
              <a:t>約每月</a:t>
            </a:r>
            <a:r>
              <a:rPr lang="en-US" altLang="zh-HK" b="1" dirty="0"/>
              <a:t>1000</a:t>
            </a:r>
            <a:r>
              <a:rPr lang="zh-TW" altLang="zh-HK" b="1" dirty="0"/>
              <a:t>至</a:t>
            </a:r>
            <a:r>
              <a:rPr lang="en-US" altLang="zh-HK" b="1" dirty="0"/>
              <a:t>2500</a:t>
            </a:r>
            <a:r>
              <a:rPr lang="zh-TW" altLang="zh-HK" b="1" dirty="0"/>
              <a:t>元人民幣</a:t>
            </a:r>
            <a:r>
              <a:rPr lang="en-US" altLang="zh-HK" b="1" dirty="0"/>
              <a:t>)</a:t>
            </a:r>
            <a:r>
              <a:rPr lang="en-US" altLang="zh-HK" dirty="0"/>
              <a:t> </a:t>
            </a:r>
            <a:r>
              <a:rPr lang="zh-TW" altLang="zh-HK" b="1" dirty="0"/>
              <a:t>，甚至比澳門一些大學還便宜。況且國內物價較低廉，所以家长不用顧慮負擔不起的問題。</a:t>
            </a:r>
            <a:endParaRPr lang="zh-TW" altLang="zh-HK" dirty="0"/>
          </a:p>
          <a:p>
            <a:endParaRPr lang="zh-HK" altLang="en-US" dirty="0"/>
          </a:p>
        </p:txBody>
      </p:sp>
    </p:spTree>
    <p:extLst>
      <p:ext uri="{BB962C8B-B14F-4D97-AF65-F5344CB8AC3E}">
        <p14:creationId xmlns:p14="http://schemas.microsoft.com/office/powerpoint/2010/main" val="17641113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57313" y="671514"/>
            <a:ext cx="9400333" cy="971550"/>
          </a:xfrm>
        </p:spPr>
        <p:txBody>
          <a:bodyPr/>
          <a:lstStyle/>
          <a:p>
            <a:r>
              <a:rPr lang="zh-TW" altLang="zh-HK" b="1" dirty="0">
                <a:solidFill>
                  <a:srgbClr val="FF0000"/>
                </a:solidFill>
              </a:rPr>
              <a:t>澳門學生升讀國內高等院校的優勢</a:t>
            </a:r>
            <a:endParaRPr lang="zh-HK" altLang="en-US" dirty="0">
              <a:solidFill>
                <a:srgbClr val="FF0000"/>
              </a:solidFill>
            </a:endParaRPr>
          </a:p>
        </p:txBody>
      </p:sp>
      <p:sp>
        <p:nvSpPr>
          <p:cNvPr id="3" name="內容版面配置區 2"/>
          <p:cNvSpPr>
            <a:spLocks noGrp="1"/>
          </p:cNvSpPr>
          <p:nvPr>
            <p:ph idx="1"/>
          </p:nvPr>
        </p:nvSpPr>
        <p:spPr>
          <a:xfrm>
            <a:off x="1400175" y="1700214"/>
            <a:ext cx="9027571" cy="4132416"/>
          </a:xfrm>
        </p:spPr>
        <p:txBody>
          <a:bodyPr/>
          <a:lstStyle/>
          <a:p>
            <a:pPr lvl="0"/>
            <a:r>
              <a:rPr lang="zh-TW" altLang="zh-HK" b="1" dirty="0"/>
              <a:t>畢業後出路廣：</a:t>
            </a:r>
            <a:endParaRPr lang="zh-TW" altLang="zh-HK" dirty="0"/>
          </a:p>
          <a:p>
            <a:r>
              <a:rPr lang="zh-TW" altLang="zh-HK" b="1" dirty="0"/>
              <a:t>內地升學，投資未來。澳門與內地各省市，尤其是廣東省的交流、經貿合作日益深化，對澳門及內地均有深入認識的畢業生，發展機遇可能更具優勢。相信在可預見的將來，隨著粵澳合作框架的簽署、橫琴開發、港珠澳大橋的落成；內地經濟發展迅速，企業紛紛在港澳設分公司，熟悉澳門及內地情況的畢業生可謂機會處處。內地升學，不僅僅是求學，還在為自已的未來進行著重大的投資。</a:t>
            </a:r>
            <a:endParaRPr lang="zh-TW" altLang="zh-HK" dirty="0"/>
          </a:p>
          <a:p>
            <a:endParaRPr lang="zh-HK" altLang="en-US" dirty="0"/>
          </a:p>
        </p:txBody>
      </p:sp>
    </p:spTree>
    <p:extLst>
      <p:ext uri="{BB962C8B-B14F-4D97-AF65-F5344CB8AC3E}">
        <p14:creationId xmlns:p14="http://schemas.microsoft.com/office/powerpoint/2010/main" val="34814108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43026" y="1027664"/>
            <a:ext cx="9414620" cy="186774"/>
          </a:xfrm>
        </p:spPr>
        <p:txBody>
          <a:bodyPr>
            <a:normAutofit fontScale="90000"/>
          </a:bodyPr>
          <a:lstStyle/>
          <a:p>
            <a:endParaRPr lang="zh-HK" altLang="en-US" dirty="0"/>
          </a:p>
        </p:txBody>
      </p:sp>
      <p:sp>
        <p:nvSpPr>
          <p:cNvPr id="3" name="內容版面配置區 2"/>
          <p:cNvSpPr>
            <a:spLocks noGrp="1"/>
          </p:cNvSpPr>
          <p:nvPr>
            <p:ph idx="1"/>
          </p:nvPr>
        </p:nvSpPr>
        <p:spPr>
          <a:xfrm>
            <a:off x="1371601" y="1443038"/>
            <a:ext cx="9056146" cy="4389591"/>
          </a:xfrm>
        </p:spPr>
        <p:txBody>
          <a:bodyPr/>
          <a:lstStyle/>
          <a:p>
            <a:pPr lvl="0"/>
            <a:r>
              <a:rPr lang="zh-TW" altLang="zh-HK" b="1" dirty="0"/>
              <a:t>就學探親方便：</a:t>
            </a:r>
            <a:endParaRPr lang="zh-TW" altLang="zh-HK" dirty="0"/>
          </a:p>
          <a:p>
            <a:r>
              <a:rPr lang="zh-TW" altLang="zh-HK" b="1" dirty="0"/>
              <a:t>回國內升學比前往國外留學容易和簡單得多，不僅沒有簽證上的麻煩，更節省了大筆交通上的開支。現時內地高鐵快速便捷，各地來往澳門、珠海、廣州的航班眾多，交通便利，大大縮短了澳門與內地之間的交通時間。不必體會遠離父母的</a:t>
            </a:r>
            <a:r>
              <a:rPr lang="en-US" altLang="zh-HK" b="1" dirty="0"/>
              <a:t>’</a:t>
            </a:r>
            <a:r>
              <a:rPr lang="en-US" altLang="zh-HK" dirty="0"/>
              <a:t> </a:t>
            </a:r>
            <a:r>
              <a:rPr lang="zh-TW" altLang="zh-HK" b="1" dirty="0"/>
              <a:t>身在異鄉為異客</a:t>
            </a:r>
            <a:r>
              <a:rPr lang="en-US" altLang="zh-HK" b="1" dirty="0"/>
              <a:t>’</a:t>
            </a:r>
            <a:r>
              <a:rPr lang="en-US" altLang="zh-HK" dirty="0"/>
              <a:t> </a:t>
            </a:r>
            <a:r>
              <a:rPr lang="zh-TW" altLang="zh-HK" b="1" dirty="0"/>
              <a:t>的孤獨之感。</a:t>
            </a:r>
            <a:endParaRPr lang="zh-TW" altLang="zh-HK" dirty="0"/>
          </a:p>
          <a:p>
            <a:pPr lvl="0"/>
            <a:r>
              <a:rPr lang="zh-TW" altLang="zh-HK" b="1" dirty="0"/>
              <a:t>國內治安好：</a:t>
            </a:r>
            <a:endParaRPr lang="zh-TW" altLang="zh-HK" dirty="0"/>
          </a:p>
          <a:p>
            <a:r>
              <a:rPr lang="zh-TW" altLang="zh-HK" b="1" dirty="0"/>
              <a:t>隨著國內局勢的越趨穩定，社會治安早已舊貌換新顏。所以，學生就讀國內高等院校，家長不用擔心子女的安全問題，免去後顧之憂。</a:t>
            </a:r>
            <a:endParaRPr lang="zh-TW" altLang="zh-HK" dirty="0"/>
          </a:p>
          <a:p>
            <a:endParaRPr lang="zh-HK" altLang="en-US" dirty="0"/>
          </a:p>
        </p:txBody>
      </p:sp>
    </p:spTree>
    <p:extLst>
      <p:ext uri="{BB962C8B-B14F-4D97-AF65-F5344CB8AC3E}">
        <p14:creationId xmlns:p14="http://schemas.microsoft.com/office/powerpoint/2010/main" val="21422005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HK" altLang="en-US"/>
          </a:p>
        </p:txBody>
      </p:sp>
      <p:sp>
        <p:nvSpPr>
          <p:cNvPr id="3" name="內容版面配置區 2"/>
          <p:cNvSpPr>
            <a:spLocks noGrp="1"/>
          </p:cNvSpPr>
          <p:nvPr>
            <p:ph idx="1"/>
          </p:nvPr>
        </p:nvSpPr>
        <p:spPr>
          <a:xfrm>
            <a:off x="1385888" y="1314450"/>
            <a:ext cx="9041858" cy="4518179"/>
          </a:xfrm>
        </p:spPr>
        <p:txBody>
          <a:bodyPr/>
          <a:lstStyle/>
          <a:p>
            <a:pPr lvl="0"/>
            <a:r>
              <a:rPr lang="zh-TW" altLang="zh-HK" b="1" dirty="0" smtClean="0"/>
              <a:t>國內</a:t>
            </a:r>
            <a:r>
              <a:rPr lang="zh-TW" altLang="zh-HK" b="1" dirty="0"/>
              <a:t>保送名額的增加：</a:t>
            </a:r>
            <a:endParaRPr lang="zh-TW" altLang="zh-HK" dirty="0"/>
          </a:p>
          <a:p>
            <a:r>
              <a:rPr lang="zh-TW" altLang="zh-HK" b="1" dirty="0"/>
              <a:t>由於國家對澳門的重視和照顧，</a:t>
            </a:r>
            <a:r>
              <a:rPr lang="en-US" altLang="zh-HK" b="1" dirty="0"/>
              <a:t>50</a:t>
            </a:r>
            <a:r>
              <a:rPr lang="zh-TW" altLang="zh-HK" b="1" dirty="0"/>
              <a:t>多所最著名的高等院校大幅度增加保送名額，今年超過</a:t>
            </a:r>
            <a:r>
              <a:rPr lang="en-US" altLang="zh-HK" b="1" dirty="0"/>
              <a:t>1000</a:t>
            </a:r>
            <a:r>
              <a:rPr lang="zh-TW" altLang="zh-HK" b="1" dirty="0"/>
              <a:t>個畢業生獲得保送，破歷年來的紀錄，使家長更有信心</a:t>
            </a:r>
            <a:r>
              <a:rPr lang="zh-TW" altLang="zh-HK" b="1" dirty="0" smtClean="0"/>
              <a:t>。</a:t>
            </a:r>
            <a:endParaRPr lang="en-US" altLang="zh-TW" b="1" dirty="0" smtClean="0"/>
          </a:p>
          <a:p>
            <a:pPr lvl="0"/>
            <a:r>
              <a:rPr lang="zh-TW" altLang="zh-HK" b="1" dirty="0"/>
              <a:t>國內教育部門對澳生的照顧：</a:t>
            </a:r>
            <a:endParaRPr lang="zh-TW" altLang="zh-HK" dirty="0"/>
          </a:p>
          <a:p>
            <a:r>
              <a:rPr lang="zh-TW" altLang="zh-HK" b="1" dirty="0"/>
              <a:t>吸收早幾年的經驗，部份澳生在學習上出現很多各式各樣問題，國家教育部門專門為澳生，在大學內設立輔導小組，解決他們所遇到的種種困難。</a:t>
            </a:r>
            <a:endParaRPr lang="zh-TW" altLang="zh-HK" dirty="0"/>
          </a:p>
          <a:p>
            <a:endParaRPr lang="zh-TW" altLang="zh-HK" dirty="0"/>
          </a:p>
        </p:txBody>
      </p:sp>
    </p:spTree>
    <p:extLst>
      <p:ext uri="{BB962C8B-B14F-4D97-AF65-F5344CB8AC3E}">
        <p14:creationId xmlns:p14="http://schemas.microsoft.com/office/powerpoint/2010/main" val="11566191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71601" y="413301"/>
            <a:ext cx="9371758" cy="944012"/>
          </a:xfrm>
        </p:spPr>
        <p:txBody>
          <a:bodyPr>
            <a:normAutofit fontScale="90000"/>
          </a:bodyPr>
          <a:lstStyle/>
          <a:p>
            <a:r>
              <a:rPr lang="zh-TW" altLang="zh-HK" b="1" dirty="0"/>
              <a:t>內地畢業澳生出路：</a:t>
            </a:r>
            <a:r>
              <a:rPr lang="zh-TW" altLang="zh-HK" dirty="0"/>
              <a:t/>
            </a:r>
            <a:br>
              <a:rPr lang="zh-TW" altLang="zh-HK" dirty="0"/>
            </a:br>
            <a:endParaRPr lang="zh-HK" altLang="en-US" dirty="0"/>
          </a:p>
        </p:txBody>
      </p:sp>
      <p:sp>
        <p:nvSpPr>
          <p:cNvPr id="3" name="內容版面配置區 2"/>
          <p:cNvSpPr>
            <a:spLocks noGrp="1"/>
          </p:cNvSpPr>
          <p:nvPr>
            <p:ph idx="1"/>
          </p:nvPr>
        </p:nvSpPr>
        <p:spPr>
          <a:xfrm>
            <a:off x="1343025" y="842964"/>
            <a:ext cx="9084722" cy="4989666"/>
          </a:xfrm>
        </p:spPr>
        <p:txBody>
          <a:bodyPr>
            <a:normAutofit fontScale="92500"/>
          </a:bodyPr>
          <a:lstStyle/>
          <a:p>
            <a:pPr lvl="0"/>
            <a:r>
              <a:rPr lang="zh-TW" altLang="zh-HK" b="1" dirty="0"/>
              <a:t>回澳發展</a:t>
            </a:r>
            <a:endParaRPr lang="zh-TW" altLang="zh-HK" dirty="0"/>
          </a:p>
          <a:p>
            <a:r>
              <a:rPr lang="zh-TW" altLang="zh-HK" b="1" dirty="0"/>
              <a:t>學歷獲認可及符合投考專業資格者可投考公務員、教師等專業；</a:t>
            </a:r>
            <a:endParaRPr lang="zh-TW" altLang="zh-HK" dirty="0"/>
          </a:p>
          <a:p>
            <a:r>
              <a:rPr lang="zh-TW" altLang="zh-HK" b="1" dirty="0"/>
              <a:t>特定專業設資格互認機制，符合資格者可於澳門執業；</a:t>
            </a:r>
            <a:endParaRPr lang="zh-TW" altLang="zh-HK" dirty="0"/>
          </a:p>
          <a:p>
            <a:r>
              <a:rPr lang="zh-TW" altLang="zh-HK" b="1" dirty="0"/>
              <a:t>私人企業</a:t>
            </a:r>
            <a:r>
              <a:rPr lang="en-US" altLang="zh-HK" b="1" dirty="0"/>
              <a:t>(</a:t>
            </a:r>
            <a:r>
              <a:rPr lang="zh-TW" altLang="zh-HK" b="1" dirty="0"/>
              <a:t>尤其是中資企業</a:t>
            </a:r>
            <a:r>
              <a:rPr lang="en-US" altLang="zh-HK" b="1" dirty="0"/>
              <a:t>)</a:t>
            </a:r>
            <a:r>
              <a:rPr lang="en-US" altLang="zh-HK" dirty="0"/>
              <a:t> </a:t>
            </a:r>
            <a:r>
              <a:rPr lang="zh-TW" altLang="zh-HK" b="1" dirty="0"/>
              <a:t>需要大批熟悉內地情況的員工；</a:t>
            </a:r>
            <a:endParaRPr lang="zh-TW" altLang="zh-HK" dirty="0"/>
          </a:p>
          <a:p>
            <a:r>
              <a:rPr lang="zh-TW" altLang="zh-HK" b="1" dirty="0"/>
              <a:t>可就讀澳門各高等院校研究生課程。</a:t>
            </a:r>
            <a:endParaRPr lang="zh-TW" altLang="zh-HK" dirty="0"/>
          </a:p>
          <a:p>
            <a:pPr lvl="0"/>
            <a:r>
              <a:rPr lang="zh-TW" altLang="zh-HK" b="1" dirty="0"/>
              <a:t>內地發展：</a:t>
            </a:r>
            <a:endParaRPr lang="zh-TW" altLang="zh-HK" dirty="0"/>
          </a:p>
          <a:p>
            <a:r>
              <a:rPr lang="zh-TW" altLang="zh-HK" b="1" dirty="0"/>
              <a:t>內地澳資、港資、中資及外資企業，需要大量熟悉兩地及國際情況的員工；</a:t>
            </a:r>
            <a:endParaRPr lang="zh-TW" altLang="zh-HK" dirty="0"/>
          </a:p>
          <a:p>
            <a:r>
              <a:rPr lang="zh-TW" altLang="zh-HK" b="1" dirty="0"/>
              <a:t>可報讀內地高等院校研究生課程</a:t>
            </a:r>
            <a:endParaRPr lang="zh-TW" altLang="zh-HK" dirty="0"/>
          </a:p>
          <a:p>
            <a:pPr lvl="0"/>
            <a:r>
              <a:rPr lang="zh-TW" altLang="zh-HK" b="1" dirty="0"/>
              <a:t>海外發展：</a:t>
            </a:r>
            <a:endParaRPr lang="zh-TW" altLang="zh-HK" dirty="0"/>
          </a:p>
          <a:p>
            <a:r>
              <a:rPr lang="zh-TW" altLang="zh-HK" b="1" dirty="0"/>
              <a:t>外國商業及金融機構需要大批了解中國國情的員工協助開拓中國市場；</a:t>
            </a:r>
            <a:endParaRPr lang="zh-TW" altLang="zh-HK" dirty="0"/>
          </a:p>
          <a:p>
            <a:r>
              <a:rPr lang="zh-TW" altLang="zh-HK" b="1" dirty="0"/>
              <a:t>可報讀外國高等院校研究生課程。</a:t>
            </a:r>
            <a:endParaRPr lang="zh-TW" altLang="zh-HK" dirty="0"/>
          </a:p>
          <a:p>
            <a:endParaRPr lang="zh-HK" altLang="en-US" dirty="0"/>
          </a:p>
        </p:txBody>
      </p:sp>
    </p:spTree>
    <p:extLst>
      <p:ext uri="{BB962C8B-B14F-4D97-AF65-F5344CB8AC3E}">
        <p14:creationId xmlns:p14="http://schemas.microsoft.com/office/powerpoint/2010/main" val="6803939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71600" y="771525"/>
            <a:ext cx="9386046" cy="1557338"/>
          </a:xfrm>
        </p:spPr>
        <p:txBody>
          <a:bodyPr>
            <a:normAutofit fontScale="90000"/>
          </a:bodyPr>
          <a:lstStyle/>
          <a:p>
            <a:r>
              <a:rPr lang="zh-TW" altLang="zh-HK" b="1" dirty="0">
                <a:solidFill>
                  <a:srgbClr val="FF0000"/>
                </a:solidFill>
              </a:rPr>
              <a:t>家長如果選擇子女赴國內升讀高等院校，下列事項必須認真切實考慮：</a:t>
            </a:r>
            <a:r>
              <a:rPr lang="zh-TW" altLang="zh-HK" dirty="0">
                <a:solidFill>
                  <a:srgbClr val="FF0000"/>
                </a:solidFill>
              </a:rPr>
              <a:t/>
            </a:r>
            <a:br>
              <a:rPr lang="zh-TW" altLang="zh-HK" dirty="0">
                <a:solidFill>
                  <a:srgbClr val="FF0000"/>
                </a:solidFill>
              </a:rPr>
            </a:br>
            <a:endParaRPr lang="zh-HK" altLang="en-US" dirty="0">
              <a:solidFill>
                <a:srgbClr val="FF0000"/>
              </a:solidFill>
            </a:endParaRPr>
          </a:p>
        </p:txBody>
      </p:sp>
      <p:sp>
        <p:nvSpPr>
          <p:cNvPr id="3" name="內容版面配置區 2"/>
          <p:cNvSpPr>
            <a:spLocks noGrp="1"/>
          </p:cNvSpPr>
          <p:nvPr>
            <p:ph idx="1"/>
          </p:nvPr>
        </p:nvSpPr>
        <p:spPr>
          <a:xfrm>
            <a:off x="1157288" y="2557462"/>
            <a:ext cx="9270459" cy="3275167"/>
          </a:xfrm>
        </p:spPr>
        <p:txBody>
          <a:bodyPr/>
          <a:lstStyle/>
          <a:p>
            <a:pPr lvl="0"/>
            <a:r>
              <a:rPr lang="zh-TW" altLang="zh-HK" b="1" dirty="0"/>
              <a:t>培養子女承受錯折感的能力；</a:t>
            </a:r>
            <a:endParaRPr lang="zh-TW" altLang="zh-HK" dirty="0"/>
          </a:p>
          <a:p>
            <a:pPr lvl="0"/>
            <a:r>
              <a:rPr lang="zh-TW" altLang="zh-HK" b="1" dirty="0"/>
              <a:t>培養子女獨立自主、不受</a:t>
            </a:r>
            <a:r>
              <a:rPr lang="en-US" altLang="zh-HK" b="1" dirty="0"/>
              <a:t>”</a:t>
            </a:r>
            <a:r>
              <a:rPr lang="en-US" altLang="zh-HK" dirty="0"/>
              <a:t> </a:t>
            </a:r>
            <a:r>
              <a:rPr lang="zh-TW" altLang="zh-HK" b="1" dirty="0"/>
              <a:t>惡劣環境</a:t>
            </a:r>
            <a:r>
              <a:rPr lang="en-US" altLang="zh-HK" b="1" dirty="0"/>
              <a:t>”</a:t>
            </a:r>
            <a:r>
              <a:rPr lang="en-US" altLang="zh-HK" dirty="0"/>
              <a:t> </a:t>
            </a:r>
            <a:r>
              <a:rPr lang="zh-TW" altLang="zh-HK" b="1" dirty="0"/>
              <a:t>的影響；多交朋友，減少</a:t>
            </a:r>
            <a:r>
              <a:rPr lang="en-US" altLang="zh-HK" b="1" dirty="0"/>
              <a:t>”</a:t>
            </a:r>
            <a:r>
              <a:rPr lang="en-US" altLang="zh-HK" dirty="0"/>
              <a:t> </a:t>
            </a:r>
            <a:r>
              <a:rPr lang="zh-TW" altLang="zh-HK" b="1" dirty="0"/>
              <a:t>思鄉</a:t>
            </a:r>
            <a:r>
              <a:rPr lang="en-US" altLang="zh-HK" b="1" dirty="0"/>
              <a:t>”</a:t>
            </a:r>
            <a:r>
              <a:rPr lang="en-US" altLang="zh-HK" dirty="0"/>
              <a:t> </a:t>
            </a:r>
            <a:r>
              <a:rPr lang="zh-TW" altLang="zh-HK" b="1" dirty="0"/>
              <a:t>情緒；虛心向同學請教，用心盡力迎頭趕上。</a:t>
            </a:r>
            <a:endParaRPr lang="zh-TW" altLang="zh-HK" dirty="0"/>
          </a:p>
          <a:p>
            <a:pPr lvl="0"/>
            <a:r>
              <a:rPr lang="zh-TW" altLang="zh-HK" b="1" dirty="0"/>
              <a:t>培養子女肯與自已溝通，敢於向自已傾訴，也會學懂細心聆聽，耐心聽苦水。</a:t>
            </a:r>
            <a:endParaRPr lang="zh-TW" altLang="zh-HK" dirty="0"/>
          </a:p>
          <a:p>
            <a:endParaRPr lang="zh-HK" altLang="en-US" dirty="0"/>
          </a:p>
        </p:txBody>
      </p:sp>
    </p:spTree>
    <p:extLst>
      <p:ext uri="{BB962C8B-B14F-4D97-AF65-F5344CB8AC3E}">
        <p14:creationId xmlns:p14="http://schemas.microsoft.com/office/powerpoint/2010/main" val="42863283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91323" y="1027664"/>
            <a:ext cx="9366322" cy="767269"/>
          </a:xfrm>
        </p:spPr>
        <p:txBody>
          <a:bodyPr/>
          <a:lstStyle/>
          <a:p>
            <a:pPr algn="ctr"/>
            <a:r>
              <a:rPr lang="zh-HK" altLang="en-US" dirty="0">
                <a:solidFill>
                  <a:srgbClr val="FF0000"/>
                </a:solidFill>
              </a:rPr>
              <a:t>內地升學指南：學科門類</a:t>
            </a:r>
          </a:p>
        </p:txBody>
      </p:sp>
      <p:sp>
        <p:nvSpPr>
          <p:cNvPr id="3" name="內容版面配置區 2"/>
          <p:cNvSpPr>
            <a:spLocks noGrp="1"/>
          </p:cNvSpPr>
          <p:nvPr>
            <p:ph idx="1"/>
          </p:nvPr>
        </p:nvSpPr>
        <p:spPr>
          <a:xfrm>
            <a:off x="1391323" y="1794933"/>
            <a:ext cx="9036423" cy="4207031"/>
          </a:xfrm>
        </p:spPr>
        <p:txBody>
          <a:bodyPr>
            <a:normAutofit/>
          </a:bodyPr>
          <a:lstStyle/>
          <a:p>
            <a:r>
              <a:rPr lang="en-US" altLang="zh-HK" sz="3200" dirty="0" smtClean="0"/>
              <a:t>1. </a:t>
            </a:r>
            <a:r>
              <a:rPr lang="zh-HK" altLang="en-US" sz="3200" b="1" dirty="0" smtClean="0"/>
              <a:t>哲學                </a:t>
            </a:r>
            <a:r>
              <a:rPr lang="en-US" altLang="zh-HK" sz="3200" b="1" dirty="0" smtClean="0"/>
              <a:t>2.</a:t>
            </a:r>
            <a:r>
              <a:rPr lang="zh-HK" altLang="en-US" sz="3200" b="1" dirty="0" smtClean="0"/>
              <a:t>經濟學                 </a:t>
            </a:r>
            <a:r>
              <a:rPr lang="en-US" altLang="zh-HK" sz="3200" b="1" dirty="0" smtClean="0"/>
              <a:t>3.</a:t>
            </a:r>
            <a:r>
              <a:rPr lang="zh-HK" altLang="en-US" sz="3200" b="1" dirty="0" smtClean="0"/>
              <a:t>法學  </a:t>
            </a:r>
            <a:endParaRPr lang="en-US" altLang="zh-HK" sz="3200" b="1" dirty="0" smtClean="0"/>
          </a:p>
          <a:p>
            <a:endParaRPr lang="en-US" altLang="zh-HK" sz="3200" b="1" dirty="0" smtClean="0"/>
          </a:p>
          <a:p>
            <a:r>
              <a:rPr lang="en-US" altLang="zh-HK" sz="3200" b="1" dirty="0" smtClean="0"/>
              <a:t>4.</a:t>
            </a:r>
            <a:r>
              <a:rPr lang="zh-HK" altLang="en-US" sz="3200" b="1" dirty="0" smtClean="0"/>
              <a:t>教育學             </a:t>
            </a:r>
            <a:r>
              <a:rPr lang="en-US" altLang="zh-HK" sz="3200" b="1" dirty="0" smtClean="0"/>
              <a:t>5.</a:t>
            </a:r>
            <a:r>
              <a:rPr lang="zh-HK" altLang="en-US" sz="3200" b="1" dirty="0" smtClean="0"/>
              <a:t>文學                     </a:t>
            </a:r>
            <a:r>
              <a:rPr lang="en-US" altLang="zh-HK" sz="3200" b="1" dirty="0" smtClean="0"/>
              <a:t>6.</a:t>
            </a:r>
            <a:r>
              <a:rPr lang="zh-HK" altLang="en-US" sz="3200" b="1" dirty="0" smtClean="0"/>
              <a:t>歷史學</a:t>
            </a:r>
            <a:endParaRPr lang="en-US" altLang="zh-HK" sz="3200" b="1" dirty="0" smtClean="0"/>
          </a:p>
          <a:p>
            <a:r>
              <a:rPr lang="zh-HK" altLang="en-US" sz="3200" b="1" dirty="0" smtClean="0"/>
              <a:t>    </a:t>
            </a:r>
            <a:endParaRPr lang="en-US" altLang="zh-HK" sz="3200" b="1" dirty="0" smtClean="0"/>
          </a:p>
          <a:p>
            <a:r>
              <a:rPr lang="en-US" altLang="zh-HK" sz="3200" b="1" dirty="0" smtClean="0"/>
              <a:t>7.</a:t>
            </a:r>
            <a:r>
              <a:rPr lang="zh-HK" altLang="en-US" sz="3200" b="1" dirty="0" smtClean="0"/>
              <a:t>理學                 </a:t>
            </a:r>
            <a:r>
              <a:rPr lang="en-US" altLang="zh-HK" sz="3200" b="1" dirty="0" smtClean="0"/>
              <a:t>8.</a:t>
            </a:r>
            <a:r>
              <a:rPr lang="zh-HK" altLang="en-US" sz="3200" b="1" dirty="0"/>
              <a:t>工</a:t>
            </a:r>
            <a:r>
              <a:rPr lang="zh-HK" altLang="en-US" sz="3200" b="1" dirty="0" smtClean="0"/>
              <a:t>學                     </a:t>
            </a:r>
            <a:r>
              <a:rPr lang="en-US" altLang="zh-HK" sz="3200" b="1" dirty="0" smtClean="0"/>
              <a:t>9.</a:t>
            </a:r>
            <a:r>
              <a:rPr lang="zh-HK" altLang="en-US" sz="3200" b="1" dirty="0" smtClean="0"/>
              <a:t>農學   </a:t>
            </a:r>
            <a:endParaRPr lang="en-US" altLang="zh-HK" sz="3200" b="1" dirty="0" smtClean="0"/>
          </a:p>
          <a:p>
            <a:r>
              <a:rPr lang="zh-HK" altLang="en-US" sz="3200" b="1" dirty="0" smtClean="0"/>
              <a:t>   </a:t>
            </a:r>
            <a:endParaRPr lang="en-US" altLang="zh-HK" sz="3200" b="1" dirty="0" smtClean="0"/>
          </a:p>
          <a:p>
            <a:r>
              <a:rPr lang="en-US" altLang="zh-HK" sz="3200" b="1" dirty="0" smtClean="0"/>
              <a:t>10.</a:t>
            </a:r>
            <a:r>
              <a:rPr lang="zh-HK" altLang="en-US" sz="3200" b="1" dirty="0" smtClean="0"/>
              <a:t>醫學              </a:t>
            </a:r>
            <a:r>
              <a:rPr lang="en-US" altLang="zh-HK" sz="3200" b="1" dirty="0" smtClean="0"/>
              <a:t>11.</a:t>
            </a:r>
            <a:r>
              <a:rPr lang="zh-HK" altLang="en-US" sz="3200" b="1" dirty="0"/>
              <a:t>管理</a:t>
            </a:r>
            <a:r>
              <a:rPr lang="zh-HK" altLang="en-US" sz="3200" b="1" dirty="0" smtClean="0"/>
              <a:t>學               </a:t>
            </a:r>
            <a:r>
              <a:rPr lang="en-US" altLang="zh-HK" sz="3200" b="1" dirty="0" smtClean="0"/>
              <a:t>12.</a:t>
            </a:r>
            <a:r>
              <a:rPr lang="zh-HK" altLang="en-US" sz="3200" b="1" dirty="0"/>
              <a:t>藝術學</a:t>
            </a:r>
          </a:p>
        </p:txBody>
      </p:sp>
    </p:spTree>
    <p:extLst>
      <p:ext uri="{BB962C8B-B14F-4D97-AF65-F5344CB8AC3E}">
        <p14:creationId xmlns:p14="http://schemas.microsoft.com/office/powerpoint/2010/main" val="3588551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65711" y="722864"/>
            <a:ext cx="9487645" cy="733403"/>
          </a:xfrm>
        </p:spPr>
        <p:txBody>
          <a:bodyPr/>
          <a:lstStyle/>
          <a:p>
            <a:pPr algn="ctr"/>
            <a:r>
              <a:rPr lang="zh-HK" altLang="en-US" dirty="0">
                <a:solidFill>
                  <a:srgbClr val="FF0000"/>
                </a:solidFill>
              </a:rPr>
              <a:t>專業收生方向</a:t>
            </a:r>
          </a:p>
        </p:txBody>
      </p:sp>
      <p:sp>
        <p:nvSpPr>
          <p:cNvPr id="3" name="內容版面配置區 2"/>
          <p:cNvSpPr>
            <a:spLocks noGrp="1"/>
          </p:cNvSpPr>
          <p:nvPr>
            <p:ph idx="1"/>
          </p:nvPr>
        </p:nvSpPr>
        <p:spPr>
          <a:xfrm>
            <a:off x="1337733" y="1693334"/>
            <a:ext cx="9090013" cy="4139296"/>
          </a:xfrm>
        </p:spPr>
        <p:txBody>
          <a:bodyPr>
            <a:normAutofit/>
          </a:bodyPr>
          <a:lstStyle/>
          <a:p>
            <a:r>
              <a:rPr lang="en-US" altLang="zh-HK" sz="3600" dirty="0" smtClean="0"/>
              <a:t>1.</a:t>
            </a:r>
            <a:r>
              <a:rPr lang="zh-HK" altLang="en-US" sz="3600" b="1" dirty="0" smtClean="0"/>
              <a:t>文科</a:t>
            </a:r>
            <a:endParaRPr lang="en-US" altLang="zh-HK" sz="3600" b="1" dirty="0" smtClean="0"/>
          </a:p>
          <a:p>
            <a:r>
              <a:rPr lang="en-US" altLang="zh-HK" sz="3600" b="1" dirty="0" smtClean="0"/>
              <a:t>2.</a:t>
            </a:r>
            <a:r>
              <a:rPr lang="zh-HK" altLang="en-US" sz="3600" b="1" dirty="0" smtClean="0"/>
              <a:t>理科</a:t>
            </a:r>
            <a:endParaRPr lang="en-US" altLang="zh-HK" sz="3600" b="1" dirty="0" smtClean="0"/>
          </a:p>
          <a:p>
            <a:r>
              <a:rPr lang="en-US" altLang="zh-HK" sz="3600" b="1" dirty="0" smtClean="0"/>
              <a:t>3.</a:t>
            </a:r>
            <a:r>
              <a:rPr lang="zh-HK" altLang="en-US" sz="3600" b="1" dirty="0"/>
              <a:t>文理兼</a:t>
            </a:r>
            <a:r>
              <a:rPr lang="zh-HK" altLang="en-US" sz="3600" b="1" dirty="0" smtClean="0"/>
              <a:t>收</a:t>
            </a:r>
            <a:endParaRPr lang="en-US" altLang="zh-HK" sz="3600" b="1" dirty="0" smtClean="0"/>
          </a:p>
          <a:p>
            <a:r>
              <a:rPr lang="en-US" altLang="zh-HK" sz="3600" b="1" dirty="0" smtClean="0"/>
              <a:t>4.</a:t>
            </a:r>
            <a:r>
              <a:rPr lang="zh-HK" altLang="en-US" sz="3600" b="1" dirty="0"/>
              <a:t>藝術</a:t>
            </a:r>
            <a:r>
              <a:rPr lang="zh-HK" altLang="en-US" sz="3600" b="1" dirty="0" smtClean="0"/>
              <a:t>科</a:t>
            </a:r>
            <a:endParaRPr lang="en-US" altLang="zh-HK" sz="3600" b="1" dirty="0" smtClean="0"/>
          </a:p>
          <a:p>
            <a:r>
              <a:rPr lang="en-US" altLang="zh-HK" sz="3600" b="1" dirty="0" smtClean="0"/>
              <a:t>5.</a:t>
            </a:r>
            <a:r>
              <a:rPr lang="zh-HK" altLang="en-US" sz="3600" b="1" dirty="0"/>
              <a:t>體育科</a:t>
            </a:r>
          </a:p>
        </p:txBody>
      </p:sp>
    </p:spTree>
    <p:extLst>
      <p:ext uri="{BB962C8B-B14F-4D97-AF65-F5344CB8AC3E}">
        <p14:creationId xmlns:p14="http://schemas.microsoft.com/office/powerpoint/2010/main" val="1829531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algn="ctr"/>
            <a:r>
              <a:rPr lang="zh-HK" altLang="en-US" sz="7200" b="1" dirty="0" smtClean="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如何選擇到最合適的大學？</a:t>
            </a:r>
            <a:endParaRPr lang="zh-HK" altLang="en-US" sz="7200" b="1"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內容版面配置區 2"/>
          <p:cNvSpPr>
            <a:spLocks noGrp="1"/>
          </p:cNvSpPr>
          <p:nvPr>
            <p:ph idx="1"/>
          </p:nvPr>
        </p:nvSpPr>
        <p:spPr>
          <a:xfrm>
            <a:off x="1507752" y="1777398"/>
            <a:ext cx="9036423" cy="3508977"/>
          </a:xfrm>
        </p:spPr>
        <p:txBody>
          <a:bodyPr>
            <a:normAutofit lnSpcReduction="10000"/>
          </a:bodyPr>
          <a:lstStyle/>
          <a:p>
            <a:pPr algn="ctr"/>
            <a:endParaRPr lang="en-US" altLang="zh-HK" sz="4800" b="1" dirty="0">
              <a:latin typeface="Times New Roman" panose="02020603050405020304" pitchFamily="18" charset="0"/>
              <a:ea typeface="標楷體" panose="03000509000000000000" pitchFamily="65" charset="-120"/>
              <a:cs typeface="Times New Roman" panose="02020603050405020304" pitchFamily="18" charset="0"/>
            </a:endParaRPr>
          </a:p>
          <a:p>
            <a:pPr marL="68580" indent="0" algn="ctr">
              <a:buNone/>
            </a:pPr>
            <a:r>
              <a:rPr lang="zh-HK" altLang="en-US" sz="8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沒有</a:t>
            </a:r>
            <a:r>
              <a:rPr lang="zh-HK" altLang="en-US" sz="88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最好，只有更好！</a:t>
            </a:r>
          </a:p>
        </p:txBody>
      </p:sp>
      <p:pic>
        <p:nvPicPr>
          <p:cNvPr id="4098" name="Picture 2" descr="d:\Users\usesr\Desktop\e18d89ea389e55421f6a19402871947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63000" y="4038600"/>
            <a:ext cx="2190750"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501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3">
                                            <p:txEl>
                                              <p:pRg st="1" end="1"/>
                                            </p:txEl>
                                          </p:spTgt>
                                        </p:tgtEl>
                                      </p:cBhvr>
                                    </p:animEffect>
                                    <p:animScale>
                                      <p:cBhvr>
                                        <p:cTn id="7" dur="500" autoRev="1" fill="hold"/>
                                        <p:tgtEl>
                                          <p:spTgt spid="3">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61846" y="638198"/>
            <a:ext cx="9366325" cy="1143000"/>
          </a:xfrm>
        </p:spPr>
        <p:txBody>
          <a:bodyPr>
            <a:normAutofit/>
          </a:bodyPr>
          <a:lstStyle/>
          <a:p>
            <a:pPr algn="ctr"/>
            <a:r>
              <a:rPr lang="zh-HK" altLang="en-US" sz="4400" b="1" dirty="0">
                <a:solidFill>
                  <a:srgbClr val="FF0000"/>
                </a:solidFill>
              </a:rPr>
              <a:t>地區</a:t>
            </a:r>
          </a:p>
        </p:txBody>
      </p:sp>
      <p:sp>
        <p:nvSpPr>
          <p:cNvPr id="3" name="內容版面配置區 2"/>
          <p:cNvSpPr>
            <a:spLocks noGrp="1"/>
          </p:cNvSpPr>
          <p:nvPr>
            <p:ph idx="1"/>
          </p:nvPr>
        </p:nvSpPr>
        <p:spPr>
          <a:xfrm>
            <a:off x="1461846" y="1964268"/>
            <a:ext cx="8965900" cy="3868362"/>
          </a:xfrm>
        </p:spPr>
        <p:txBody>
          <a:bodyPr>
            <a:noAutofit/>
          </a:bodyPr>
          <a:lstStyle/>
          <a:p>
            <a:r>
              <a:rPr lang="en-US" altLang="zh-HK" sz="3200" b="1" dirty="0" smtClean="0"/>
              <a:t>1.</a:t>
            </a:r>
            <a:r>
              <a:rPr lang="zh-HK" altLang="en-US" sz="3200" b="1" dirty="0" smtClean="0"/>
              <a:t>廣東                     </a:t>
            </a:r>
            <a:r>
              <a:rPr lang="en-US" altLang="zh-HK" sz="3200" b="1" dirty="0" smtClean="0"/>
              <a:t>2.</a:t>
            </a:r>
            <a:r>
              <a:rPr lang="zh-HK" altLang="en-US" sz="3200" b="1" dirty="0" smtClean="0"/>
              <a:t>北京                    </a:t>
            </a:r>
            <a:r>
              <a:rPr lang="en-US" altLang="zh-HK" sz="3200" b="1" dirty="0" smtClean="0"/>
              <a:t>3.</a:t>
            </a:r>
            <a:r>
              <a:rPr lang="zh-HK" altLang="en-US" sz="3200" b="1" dirty="0" smtClean="0"/>
              <a:t>上海</a:t>
            </a:r>
            <a:endParaRPr lang="en-US" altLang="zh-HK" sz="3200" b="1" dirty="0" smtClean="0"/>
          </a:p>
          <a:p>
            <a:endParaRPr lang="en-US" altLang="zh-HK" sz="3200" b="1" dirty="0" smtClean="0"/>
          </a:p>
          <a:p>
            <a:r>
              <a:rPr lang="en-US" altLang="zh-HK" sz="3200" b="1" dirty="0" smtClean="0"/>
              <a:t>4.</a:t>
            </a:r>
            <a:r>
              <a:rPr lang="zh-HK" altLang="en-US" sz="3200" b="1" dirty="0" smtClean="0"/>
              <a:t>江蘇                     </a:t>
            </a:r>
            <a:r>
              <a:rPr lang="en-US" altLang="zh-HK" sz="3200" b="1" dirty="0" smtClean="0"/>
              <a:t>5.</a:t>
            </a:r>
            <a:r>
              <a:rPr lang="zh-HK" altLang="en-US" sz="3200" b="1" dirty="0"/>
              <a:t>褔</a:t>
            </a:r>
            <a:r>
              <a:rPr lang="zh-HK" altLang="en-US" sz="3200" b="1" dirty="0" smtClean="0"/>
              <a:t>建                    </a:t>
            </a:r>
            <a:r>
              <a:rPr lang="en-US" altLang="zh-HK" sz="3200" b="1" dirty="0" smtClean="0"/>
              <a:t>6.</a:t>
            </a:r>
            <a:r>
              <a:rPr lang="zh-HK" altLang="en-US" sz="3200" b="1" dirty="0" smtClean="0"/>
              <a:t>浙江</a:t>
            </a:r>
            <a:endParaRPr lang="en-US" altLang="zh-HK" sz="3200" b="1" dirty="0" smtClean="0"/>
          </a:p>
          <a:p>
            <a:endParaRPr lang="en-US" altLang="zh-HK" sz="3200" b="1" dirty="0" smtClean="0"/>
          </a:p>
          <a:p>
            <a:r>
              <a:rPr lang="en-US" altLang="zh-HK" sz="3200" b="1" dirty="0" smtClean="0"/>
              <a:t>7.</a:t>
            </a:r>
            <a:r>
              <a:rPr lang="zh-HK" altLang="en-US" sz="3200" b="1" dirty="0" smtClean="0"/>
              <a:t>天津                     </a:t>
            </a:r>
            <a:r>
              <a:rPr lang="en-US" altLang="zh-HK" sz="3200" b="1" dirty="0" smtClean="0"/>
              <a:t>8.</a:t>
            </a:r>
            <a:r>
              <a:rPr lang="zh-HK" altLang="en-US" sz="3200" b="1" dirty="0" smtClean="0"/>
              <a:t>湖北                    </a:t>
            </a:r>
            <a:r>
              <a:rPr lang="en-US" altLang="zh-HK" sz="3200" b="1" dirty="0" smtClean="0"/>
              <a:t>9.</a:t>
            </a:r>
            <a:r>
              <a:rPr lang="zh-HK" altLang="en-US" sz="3200" b="1" dirty="0" smtClean="0"/>
              <a:t>湖南</a:t>
            </a:r>
            <a:endParaRPr lang="en-US" altLang="zh-HK" sz="3200" b="1" dirty="0" smtClean="0"/>
          </a:p>
          <a:p>
            <a:endParaRPr lang="en-US" altLang="zh-HK" sz="3200" b="1" dirty="0" smtClean="0"/>
          </a:p>
          <a:p>
            <a:r>
              <a:rPr lang="en-US" altLang="zh-HK" sz="3200" b="1" dirty="0" smtClean="0"/>
              <a:t>10.</a:t>
            </a:r>
            <a:r>
              <a:rPr lang="zh-HK" altLang="en-US" sz="3200" b="1" dirty="0" smtClean="0"/>
              <a:t>雲南                 </a:t>
            </a:r>
            <a:r>
              <a:rPr lang="en-US" altLang="zh-HK" sz="3200" b="1" dirty="0" smtClean="0"/>
              <a:t>11.</a:t>
            </a:r>
            <a:r>
              <a:rPr lang="zh-HK" altLang="en-US" sz="3200" b="1" dirty="0" smtClean="0"/>
              <a:t>四川                  </a:t>
            </a:r>
            <a:r>
              <a:rPr lang="en-US" altLang="zh-HK" sz="3200" b="1" dirty="0" smtClean="0"/>
              <a:t>12.</a:t>
            </a:r>
            <a:r>
              <a:rPr lang="zh-HK" altLang="en-US" sz="3200" b="1" dirty="0"/>
              <a:t>海南</a:t>
            </a:r>
          </a:p>
        </p:txBody>
      </p:sp>
    </p:spTree>
    <p:extLst>
      <p:ext uri="{BB962C8B-B14F-4D97-AF65-F5344CB8AC3E}">
        <p14:creationId xmlns:p14="http://schemas.microsoft.com/office/powerpoint/2010/main" val="28325532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algn="ctr"/>
            <a:r>
              <a:rPr lang="zh-TW" altLang="zh-HK" b="1" dirty="0">
                <a:solidFill>
                  <a:srgbClr val="C00000"/>
                </a:solidFill>
              </a:rPr>
              <a:t>深圳大學</a:t>
            </a:r>
            <a:r>
              <a:rPr lang="zh-TW" altLang="zh-HK" dirty="0">
                <a:solidFill>
                  <a:srgbClr val="C00000"/>
                </a:solidFill>
              </a:rPr>
              <a:t/>
            </a:r>
            <a:br>
              <a:rPr lang="zh-TW" altLang="zh-HK" dirty="0">
                <a:solidFill>
                  <a:srgbClr val="C00000"/>
                </a:solidFill>
              </a:rPr>
            </a:br>
            <a:endParaRPr lang="zh-HK" altLang="en-US" dirty="0">
              <a:solidFill>
                <a:srgbClr val="C00000"/>
              </a:solidFill>
            </a:endParaRPr>
          </a:p>
        </p:txBody>
      </p:sp>
      <p:sp>
        <p:nvSpPr>
          <p:cNvPr id="3" name="內容版面配置區 2"/>
          <p:cNvSpPr>
            <a:spLocks noGrp="1"/>
          </p:cNvSpPr>
          <p:nvPr>
            <p:ph idx="1"/>
          </p:nvPr>
        </p:nvSpPr>
        <p:spPr>
          <a:xfrm>
            <a:off x="1414463" y="1900238"/>
            <a:ext cx="9013283" cy="3932391"/>
          </a:xfrm>
        </p:spPr>
        <p:txBody>
          <a:bodyPr>
            <a:normAutofit lnSpcReduction="10000"/>
          </a:bodyPr>
          <a:lstStyle/>
          <a:p>
            <a:r>
              <a:rPr lang="zh-TW" altLang="zh-HK" b="1" dirty="0"/>
              <a:t>深圳大學是唯一一所伴隨深圳經濟特區成長起來的綜合性大學。學校於</a:t>
            </a:r>
            <a:r>
              <a:rPr lang="en-US" altLang="zh-HK" b="1" dirty="0"/>
              <a:t>1983</a:t>
            </a:r>
            <a:r>
              <a:rPr lang="zh-TW" altLang="zh-HK" b="1" dirty="0"/>
              <a:t>年經國務院批准創辦，當年籌建、當年招生、當年開學，創造了中國高等教育史上的</a:t>
            </a:r>
            <a:r>
              <a:rPr lang="en-US" altLang="zh-HK" b="1" dirty="0"/>
              <a:t>“</a:t>
            </a:r>
            <a:r>
              <a:rPr lang="zh-TW" altLang="zh-HK" b="1" dirty="0"/>
              <a:t>深圳速度</a:t>
            </a:r>
            <a:r>
              <a:rPr lang="en-US" altLang="zh-HK" b="1" dirty="0"/>
              <a:t>”</a:t>
            </a:r>
            <a:r>
              <a:rPr lang="zh-TW" altLang="zh-HK" b="1" dirty="0"/>
              <a:t>。 建校</a:t>
            </a:r>
            <a:r>
              <a:rPr lang="en-US" altLang="zh-HK" b="1" dirty="0"/>
              <a:t>34</a:t>
            </a:r>
            <a:r>
              <a:rPr lang="zh-TW" altLang="zh-HK" b="1" dirty="0"/>
              <a:t>年，深圳大學秉承</a:t>
            </a:r>
            <a:r>
              <a:rPr lang="en-US" altLang="zh-HK" b="1" dirty="0"/>
              <a:t>“</a:t>
            </a:r>
            <a:r>
              <a:rPr lang="zh-TW" altLang="zh-HK" b="1" dirty="0"/>
              <a:t>自立、自律、自強</a:t>
            </a:r>
            <a:r>
              <a:rPr lang="en-US" altLang="zh-HK" b="1" dirty="0"/>
              <a:t>”</a:t>
            </a:r>
            <a:r>
              <a:rPr lang="zh-TW" altLang="zh-HK" b="1" dirty="0"/>
              <a:t>的校訓，形成了</a:t>
            </a:r>
            <a:r>
              <a:rPr lang="en-US" altLang="zh-HK" b="1" dirty="0"/>
              <a:t>“</a:t>
            </a:r>
            <a:r>
              <a:rPr lang="zh-TW" altLang="zh-HK" b="1" dirty="0"/>
              <a:t>特區大學、視窗大學、實驗大學</a:t>
            </a:r>
            <a:r>
              <a:rPr lang="en-US" altLang="zh-HK" b="1" dirty="0"/>
              <a:t>”</a:t>
            </a:r>
            <a:r>
              <a:rPr lang="zh-TW" altLang="zh-HK" b="1" dirty="0"/>
              <a:t>的辦學特色，成為了一所具有一定社會影響力和辦學聲譽的教學科研並重型大學。取得了兩年</a:t>
            </a:r>
            <a:r>
              <a:rPr lang="en-US" altLang="zh-HK" b="1" dirty="0"/>
              <a:t>4</a:t>
            </a:r>
            <a:r>
              <a:rPr lang="zh-TW" altLang="zh-HK" b="1" dirty="0"/>
              <a:t>個學科進入</a:t>
            </a:r>
            <a:r>
              <a:rPr lang="en-US" altLang="zh-HK" b="1" dirty="0"/>
              <a:t>ESI</a:t>
            </a:r>
            <a:r>
              <a:rPr lang="zh-TW" altLang="zh-HK" b="1" dirty="0"/>
              <a:t>世界排名前</a:t>
            </a:r>
            <a:r>
              <a:rPr lang="en-US" altLang="zh-HK" b="1" dirty="0"/>
              <a:t>1%</a:t>
            </a:r>
            <a:r>
              <a:rPr lang="zh-TW" altLang="zh-HK" b="1" dirty="0"/>
              <a:t>行列，</a:t>
            </a:r>
            <a:r>
              <a:rPr lang="en-US" altLang="zh-HK" b="1" dirty="0"/>
              <a:t>URAP</a:t>
            </a:r>
            <a:r>
              <a:rPr lang="zh-TW" altLang="zh-HK" b="1" dirty="0"/>
              <a:t>世界大學排行兩年提升約</a:t>
            </a:r>
            <a:r>
              <a:rPr lang="en-US" altLang="zh-HK" b="1" dirty="0"/>
              <a:t>300</a:t>
            </a:r>
            <a:r>
              <a:rPr lang="zh-TW" altLang="zh-HK" b="1" dirty="0"/>
              <a:t>位等成績，成功躋身于全球進步速度最快的大學行列。有</a:t>
            </a:r>
            <a:r>
              <a:rPr lang="en-US" altLang="zh-HK" b="1" dirty="0"/>
              <a:t>57</a:t>
            </a:r>
            <a:r>
              <a:rPr lang="zh-TW" altLang="zh-HK" b="1" dirty="0"/>
              <a:t>專業</a:t>
            </a:r>
            <a:endParaRPr lang="zh-TW" altLang="zh-HK" dirty="0"/>
          </a:p>
          <a:p>
            <a:r>
              <a:rPr lang="zh-TW" altLang="zh-HK" b="1" dirty="0"/>
              <a:t>在讀澳門生（本科、碩士、博士）</a:t>
            </a:r>
            <a:r>
              <a:rPr lang="en-US" altLang="zh-HK" b="1" dirty="0"/>
              <a:t>: 30</a:t>
            </a:r>
            <a:endParaRPr lang="zh-TW" altLang="zh-HK" dirty="0"/>
          </a:p>
          <a:p>
            <a:r>
              <a:rPr lang="zh-TW" altLang="zh-HK" b="1" dirty="0"/>
              <a:t>是否提供澳門學生入住</a:t>
            </a:r>
            <a:r>
              <a:rPr lang="en-US" altLang="zh-HK" b="1" dirty="0"/>
              <a:t>:               </a:t>
            </a:r>
            <a:r>
              <a:rPr lang="zh-TW" altLang="zh-HK" b="1" dirty="0"/>
              <a:t>是</a:t>
            </a:r>
            <a:endParaRPr lang="zh-TW" altLang="zh-HK" dirty="0"/>
          </a:p>
          <a:p>
            <a:r>
              <a:rPr lang="zh-TW" altLang="zh-HK" b="1" dirty="0"/>
              <a:t>澳門學生住宿費用</a:t>
            </a:r>
            <a:r>
              <a:rPr lang="en-US" altLang="zh-HK" b="1" dirty="0"/>
              <a:t>(</a:t>
            </a:r>
            <a:r>
              <a:rPr lang="zh-TW" altLang="zh-HK" b="1" dirty="0"/>
              <a:t>人民幣</a:t>
            </a:r>
            <a:r>
              <a:rPr lang="en-US" altLang="zh-HK" b="1" dirty="0"/>
              <a:t>) :           800-1500</a:t>
            </a:r>
            <a:r>
              <a:rPr lang="zh-TW" altLang="zh-HK" b="1" dirty="0"/>
              <a:t>元（年）</a:t>
            </a:r>
            <a:endParaRPr lang="zh-TW" altLang="zh-HK" dirty="0"/>
          </a:p>
          <a:p>
            <a:endParaRPr lang="zh-HK" altLang="en-US" dirty="0"/>
          </a:p>
        </p:txBody>
      </p:sp>
    </p:spTree>
    <p:extLst>
      <p:ext uri="{BB962C8B-B14F-4D97-AF65-F5344CB8AC3E}">
        <p14:creationId xmlns:p14="http://schemas.microsoft.com/office/powerpoint/2010/main" val="42139041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14450" y="1100137"/>
            <a:ext cx="9443195" cy="1042987"/>
          </a:xfrm>
        </p:spPr>
        <p:txBody>
          <a:bodyPr>
            <a:normAutofit fontScale="90000"/>
          </a:bodyPr>
          <a:lstStyle/>
          <a:p>
            <a:pPr algn="ctr"/>
            <a:r>
              <a:rPr lang="zh-TW" altLang="zh-HK" b="1" dirty="0">
                <a:solidFill>
                  <a:srgbClr val="C00000"/>
                </a:solidFill>
              </a:rPr>
              <a:t>廣東外語外貿大學</a:t>
            </a:r>
            <a:r>
              <a:rPr lang="zh-TW" altLang="zh-HK" dirty="0"/>
              <a:t/>
            </a:r>
            <a:br>
              <a:rPr lang="zh-TW" altLang="zh-HK" dirty="0"/>
            </a:br>
            <a:endParaRPr lang="zh-HK" altLang="en-US" dirty="0"/>
          </a:p>
        </p:txBody>
      </p:sp>
      <p:sp>
        <p:nvSpPr>
          <p:cNvPr id="3" name="內容版面配置區 2"/>
          <p:cNvSpPr>
            <a:spLocks noGrp="1"/>
          </p:cNvSpPr>
          <p:nvPr>
            <p:ph idx="1"/>
          </p:nvPr>
        </p:nvSpPr>
        <p:spPr>
          <a:xfrm>
            <a:off x="1314451" y="1700214"/>
            <a:ext cx="9113296" cy="4132416"/>
          </a:xfrm>
        </p:spPr>
        <p:txBody>
          <a:bodyPr>
            <a:normAutofit fontScale="92500" lnSpcReduction="20000"/>
          </a:bodyPr>
          <a:lstStyle/>
          <a:p>
            <a:r>
              <a:rPr lang="zh-TW" altLang="zh-HK" b="1" dirty="0"/>
              <a:t>具有鮮明國際化特色的廣東省屬重點大學，是華南地區國際化人才培養和外國語言文化、對外經濟貿易、國際戰略研究的重要基地。學校的前身是廣州外國語學院（原國家教委</a:t>
            </a:r>
            <a:r>
              <a:rPr lang="en-US" altLang="zh-HK" b="1" dirty="0"/>
              <a:t>(</a:t>
            </a:r>
            <a:r>
              <a:rPr lang="zh-TW" altLang="zh-HK" b="1" dirty="0"/>
              <a:t>現教育部</a:t>
            </a:r>
            <a:r>
              <a:rPr lang="en-US" altLang="zh-HK" b="1" dirty="0"/>
              <a:t>)</a:t>
            </a:r>
            <a:r>
              <a:rPr lang="zh-TW" altLang="zh-HK" b="1" dirty="0"/>
              <a:t>直屬的三所著名外國語大學之一）和廣州對外貿易學院（原國家外經貿部（現商務部）直屬院校，為全國國際經濟與貿易學科的創始單位之一）。</a:t>
            </a:r>
            <a:endParaRPr lang="zh-TW" altLang="zh-HK" dirty="0"/>
          </a:p>
          <a:p>
            <a:r>
              <a:rPr lang="zh-TW" altLang="zh-HK" b="1" dirty="0"/>
              <a:t>英語、葡萄牙語、工商管理類、新聞傳播學類</a:t>
            </a:r>
            <a:endParaRPr lang="zh-TW" altLang="zh-HK" dirty="0"/>
          </a:p>
          <a:p>
            <a:r>
              <a:rPr lang="zh-TW" altLang="zh-HK" b="1" dirty="0"/>
              <a:t>在讀澳門生（本科、碩士、博士）</a:t>
            </a:r>
            <a:r>
              <a:rPr lang="en-US" altLang="zh-HK" b="1" dirty="0"/>
              <a:t>:  13</a:t>
            </a:r>
            <a:endParaRPr lang="zh-TW" altLang="zh-HK" dirty="0"/>
          </a:p>
          <a:p>
            <a:r>
              <a:rPr lang="zh-TW" altLang="zh-HK" b="1" dirty="0"/>
              <a:t>是否提供澳門學生入住</a:t>
            </a:r>
            <a:r>
              <a:rPr lang="en-US" altLang="zh-HK" b="1" dirty="0"/>
              <a:t>:   </a:t>
            </a:r>
            <a:r>
              <a:rPr lang="zh-TW" altLang="zh-HK" b="1" dirty="0"/>
              <a:t>是</a:t>
            </a:r>
            <a:endParaRPr lang="zh-TW" altLang="zh-HK" dirty="0"/>
          </a:p>
          <a:p>
            <a:r>
              <a:rPr lang="zh-TW" altLang="zh-HK" b="1" dirty="0"/>
              <a:t>澳門學生住宿費用</a:t>
            </a:r>
            <a:r>
              <a:rPr lang="en-US" altLang="zh-HK" b="1" dirty="0"/>
              <a:t>(</a:t>
            </a:r>
            <a:r>
              <a:rPr lang="zh-TW" altLang="zh-HK" b="1" dirty="0"/>
              <a:t>人民幣</a:t>
            </a:r>
            <a:r>
              <a:rPr lang="en-US" altLang="zh-HK" b="1" dirty="0"/>
              <a:t>) :</a:t>
            </a:r>
            <a:endParaRPr lang="zh-TW" altLang="zh-HK" dirty="0"/>
          </a:p>
          <a:p>
            <a:r>
              <a:rPr lang="zh-TW" altLang="zh-HK" b="1" dirty="0"/>
              <a:t>北校區一般為六人間：</a:t>
            </a:r>
            <a:r>
              <a:rPr lang="en-US" altLang="zh-HK" b="1" dirty="0"/>
              <a:t>1500</a:t>
            </a:r>
            <a:r>
              <a:rPr lang="zh-TW" altLang="zh-HK" b="1" dirty="0"/>
              <a:t>元（年） 南校區一般為四人間：</a:t>
            </a:r>
            <a:r>
              <a:rPr lang="en-US" altLang="zh-HK" b="1" dirty="0"/>
              <a:t>1500</a:t>
            </a:r>
            <a:r>
              <a:rPr lang="zh-TW" altLang="zh-HK" b="1" dirty="0"/>
              <a:t>元（年） （不同房型略有不同）</a:t>
            </a:r>
            <a:endParaRPr lang="zh-TW" altLang="zh-HK" dirty="0"/>
          </a:p>
          <a:p>
            <a:r>
              <a:rPr lang="zh-TW" altLang="zh-HK" b="1" dirty="0"/>
              <a:t>英語、葡萄牙語、工商管理類、新聞傳播學類</a:t>
            </a:r>
            <a:endParaRPr lang="zh-TW" altLang="zh-HK" dirty="0"/>
          </a:p>
          <a:p>
            <a:r>
              <a:rPr lang="zh-TW" altLang="zh-HK" b="1" dirty="0"/>
              <a:t>在讀澳門生（本科、碩士、博士）</a:t>
            </a:r>
            <a:r>
              <a:rPr lang="en-US" altLang="zh-HK" b="1" dirty="0"/>
              <a:t>:  13</a:t>
            </a:r>
            <a:endParaRPr lang="zh-TW" altLang="zh-HK" dirty="0"/>
          </a:p>
          <a:p>
            <a:endParaRPr lang="zh-HK" altLang="en-US" dirty="0"/>
          </a:p>
        </p:txBody>
      </p:sp>
    </p:spTree>
    <p:extLst>
      <p:ext uri="{BB962C8B-B14F-4D97-AF65-F5344CB8AC3E}">
        <p14:creationId xmlns:p14="http://schemas.microsoft.com/office/powerpoint/2010/main" val="29274402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71600" y="1027664"/>
            <a:ext cx="9386045" cy="358224"/>
          </a:xfrm>
        </p:spPr>
        <p:txBody>
          <a:bodyPr>
            <a:normAutofit fontScale="90000"/>
          </a:bodyPr>
          <a:lstStyle/>
          <a:p>
            <a:endParaRPr lang="zh-HK" altLang="en-US"/>
          </a:p>
        </p:txBody>
      </p:sp>
      <p:sp>
        <p:nvSpPr>
          <p:cNvPr id="3" name="內容版面配置區 2"/>
          <p:cNvSpPr>
            <a:spLocks noGrp="1"/>
          </p:cNvSpPr>
          <p:nvPr>
            <p:ph idx="1"/>
          </p:nvPr>
        </p:nvSpPr>
        <p:spPr>
          <a:xfrm>
            <a:off x="1400175" y="1728788"/>
            <a:ext cx="9027571" cy="4103841"/>
          </a:xfrm>
        </p:spPr>
        <p:txBody>
          <a:bodyPr>
            <a:normAutofit lnSpcReduction="10000"/>
          </a:bodyPr>
          <a:lstStyle/>
          <a:p>
            <a:r>
              <a:rPr lang="zh-TW" altLang="zh-HK" b="1" dirty="0"/>
              <a:t>是否提供澳門學生入住</a:t>
            </a:r>
            <a:r>
              <a:rPr lang="en-US" altLang="zh-HK" b="1" dirty="0"/>
              <a:t>:   </a:t>
            </a:r>
            <a:r>
              <a:rPr lang="zh-TW" altLang="zh-HK" b="1" dirty="0"/>
              <a:t>是</a:t>
            </a:r>
            <a:endParaRPr lang="zh-TW" altLang="zh-HK" dirty="0"/>
          </a:p>
          <a:p>
            <a:r>
              <a:rPr lang="zh-TW" altLang="zh-HK" b="1" dirty="0"/>
              <a:t>澳門學生住宿費用</a:t>
            </a:r>
            <a:r>
              <a:rPr lang="en-US" altLang="zh-HK" b="1" dirty="0"/>
              <a:t>(</a:t>
            </a:r>
            <a:r>
              <a:rPr lang="zh-TW" altLang="zh-HK" b="1" dirty="0"/>
              <a:t>人民幣</a:t>
            </a:r>
            <a:r>
              <a:rPr lang="en-US" altLang="zh-HK" b="1" dirty="0"/>
              <a:t>) :</a:t>
            </a:r>
            <a:endParaRPr lang="zh-TW" altLang="zh-HK" dirty="0"/>
          </a:p>
          <a:p>
            <a:r>
              <a:rPr lang="zh-TW" altLang="zh-HK" b="1" dirty="0"/>
              <a:t>北校區一般為六人間：</a:t>
            </a:r>
            <a:r>
              <a:rPr lang="en-US" altLang="zh-HK" b="1" dirty="0"/>
              <a:t>1500</a:t>
            </a:r>
            <a:r>
              <a:rPr lang="zh-TW" altLang="zh-HK" b="1" dirty="0"/>
              <a:t>元（年） 南校區一般為四人間：</a:t>
            </a:r>
            <a:r>
              <a:rPr lang="en-US" altLang="zh-HK" b="1" dirty="0"/>
              <a:t>1500</a:t>
            </a:r>
            <a:r>
              <a:rPr lang="zh-TW" altLang="zh-HK" b="1" dirty="0"/>
              <a:t>元（年） （不同房型略有不同）</a:t>
            </a:r>
            <a:endParaRPr lang="zh-TW" altLang="zh-HK" dirty="0"/>
          </a:p>
          <a:p>
            <a:r>
              <a:rPr lang="zh-TW" altLang="zh-HK" b="1" dirty="0" smtClean="0"/>
              <a:t>電梯</a:t>
            </a:r>
            <a:r>
              <a:rPr lang="en-US" altLang="zh-HK" b="1" dirty="0"/>
              <a:t>:  </a:t>
            </a:r>
            <a:r>
              <a:rPr lang="zh-TW" altLang="zh-HK" b="1" dirty="0"/>
              <a:t>無</a:t>
            </a:r>
            <a:endParaRPr lang="zh-TW" altLang="zh-HK" dirty="0"/>
          </a:p>
          <a:p>
            <a:r>
              <a:rPr lang="zh-TW" altLang="zh-HK" b="1" dirty="0"/>
              <a:t>空調</a:t>
            </a:r>
            <a:r>
              <a:rPr lang="en-US" altLang="zh-HK" b="1" dirty="0"/>
              <a:t>:  </a:t>
            </a:r>
            <a:r>
              <a:rPr lang="zh-TW" altLang="zh-HK" b="1" dirty="0"/>
              <a:t>有</a:t>
            </a:r>
            <a:endParaRPr lang="zh-TW" altLang="zh-HK" dirty="0"/>
          </a:p>
          <a:p>
            <a:r>
              <a:rPr lang="zh-TW" altLang="zh-HK" b="1" dirty="0"/>
              <a:t>床位</a:t>
            </a:r>
            <a:r>
              <a:rPr lang="en-US" altLang="zh-HK" b="1" dirty="0"/>
              <a:t>:   </a:t>
            </a:r>
            <a:r>
              <a:rPr lang="zh-TW" altLang="zh-HK" b="1" dirty="0"/>
              <a:t>部份宿舍上床下桌 部份宿舍床桌分開</a:t>
            </a:r>
            <a:endParaRPr lang="zh-TW" altLang="zh-HK" dirty="0"/>
          </a:p>
          <a:p>
            <a:r>
              <a:rPr lang="zh-TW" altLang="zh-HK" b="1" dirty="0"/>
              <a:t>入住人數</a:t>
            </a:r>
            <a:r>
              <a:rPr lang="en-US" altLang="zh-HK" b="1" dirty="0"/>
              <a:t>:  6</a:t>
            </a:r>
            <a:endParaRPr lang="zh-TW" altLang="zh-HK" dirty="0"/>
          </a:p>
          <a:p>
            <a:r>
              <a:rPr lang="zh-TW" altLang="zh-HK" b="1" dirty="0"/>
              <a:t>衞生間及浴室情況</a:t>
            </a:r>
            <a:r>
              <a:rPr lang="en-US" altLang="zh-HK" b="1" dirty="0"/>
              <a:t>:  </a:t>
            </a:r>
            <a:r>
              <a:rPr lang="zh-TW" altLang="zh-HK" b="1" dirty="0"/>
              <a:t>公共獨立衛生間及浴室</a:t>
            </a:r>
            <a:endParaRPr lang="zh-TW" altLang="zh-HK" dirty="0"/>
          </a:p>
          <a:p>
            <a:r>
              <a:rPr lang="zh-TW" altLang="zh-HK" b="1" dirty="0"/>
              <a:t>浴室提供熱水時段</a:t>
            </a:r>
            <a:r>
              <a:rPr lang="en-US" altLang="zh-HK" b="1" dirty="0"/>
              <a:t>:  7:00~8:00 18:00~21:30</a:t>
            </a:r>
            <a:endParaRPr lang="zh-TW" altLang="zh-HK" dirty="0"/>
          </a:p>
          <a:p>
            <a:endParaRPr lang="zh-HK" altLang="en-US" dirty="0"/>
          </a:p>
        </p:txBody>
      </p:sp>
    </p:spTree>
    <p:extLst>
      <p:ext uri="{BB962C8B-B14F-4D97-AF65-F5344CB8AC3E}">
        <p14:creationId xmlns:p14="http://schemas.microsoft.com/office/powerpoint/2010/main" val="34250222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71600" y="1027664"/>
            <a:ext cx="9386045" cy="915436"/>
          </a:xfrm>
        </p:spPr>
        <p:txBody>
          <a:bodyPr>
            <a:normAutofit fontScale="90000"/>
          </a:bodyPr>
          <a:lstStyle/>
          <a:p>
            <a:pPr algn="ctr"/>
            <a:r>
              <a:rPr lang="zh-TW" altLang="zh-HK" b="1" dirty="0">
                <a:solidFill>
                  <a:srgbClr val="FF0000"/>
                </a:solidFill>
              </a:rPr>
              <a:t>南方醫科大學</a:t>
            </a:r>
            <a:r>
              <a:rPr lang="zh-TW" altLang="zh-HK" dirty="0">
                <a:solidFill>
                  <a:srgbClr val="FF0000"/>
                </a:solidFill>
              </a:rPr>
              <a:t/>
            </a:r>
            <a:br>
              <a:rPr lang="zh-TW" altLang="zh-HK" dirty="0">
                <a:solidFill>
                  <a:srgbClr val="FF0000"/>
                </a:solidFill>
              </a:rPr>
            </a:br>
            <a:endParaRPr lang="zh-HK" altLang="en-US" dirty="0">
              <a:solidFill>
                <a:srgbClr val="FF0000"/>
              </a:solidFill>
            </a:endParaRPr>
          </a:p>
        </p:txBody>
      </p:sp>
      <p:sp>
        <p:nvSpPr>
          <p:cNvPr id="3" name="內容版面配置區 2"/>
          <p:cNvSpPr>
            <a:spLocks noGrp="1"/>
          </p:cNvSpPr>
          <p:nvPr>
            <p:ph idx="1"/>
          </p:nvPr>
        </p:nvSpPr>
        <p:spPr>
          <a:xfrm>
            <a:off x="1348460" y="1652139"/>
            <a:ext cx="9036423" cy="3508977"/>
          </a:xfrm>
        </p:spPr>
        <p:txBody>
          <a:bodyPr>
            <a:normAutofit lnSpcReduction="10000"/>
          </a:bodyPr>
          <a:lstStyle/>
          <a:p>
            <a:r>
              <a:rPr lang="zh-TW" altLang="zh-HK" b="1" dirty="0"/>
              <a:t>南方醫科大學前身為中國人民解放軍第一軍醫大學，創建於</a:t>
            </a:r>
            <a:r>
              <a:rPr lang="en-US" altLang="zh-HK" b="1" dirty="0"/>
              <a:t>1951</a:t>
            </a:r>
            <a:r>
              <a:rPr lang="zh-TW" altLang="zh-HK" b="1" dirty="0"/>
              <a:t>年，</a:t>
            </a:r>
            <a:r>
              <a:rPr lang="en-US" altLang="zh-HK" b="1" dirty="0"/>
              <a:t>1979</a:t>
            </a:r>
            <a:r>
              <a:rPr lang="zh-TW" altLang="zh-HK" b="1" dirty="0"/>
              <a:t>年被確定為全國重點大學，</a:t>
            </a:r>
            <a:r>
              <a:rPr lang="en-US" altLang="zh-HK" b="1" dirty="0"/>
              <a:t>2004</a:t>
            </a:r>
            <a:r>
              <a:rPr lang="zh-TW" altLang="zh-HK" b="1" dirty="0"/>
              <a:t>年</a:t>
            </a:r>
            <a:r>
              <a:rPr lang="en-US" altLang="zh-HK" b="1" dirty="0"/>
              <a:t>8</a:t>
            </a:r>
            <a:r>
              <a:rPr lang="zh-TW" altLang="zh-HK" b="1" dirty="0"/>
              <a:t>月整體移交廣東省，更名為南方醫科大學。學校是全國首批、廣東省唯一一所</a:t>
            </a:r>
            <a:r>
              <a:rPr lang="en-US" altLang="zh-HK" b="1" dirty="0"/>
              <a:t>“</a:t>
            </a:r>
            <a:r>
              <a:rPr lang="zh-TW" altLang="zh-HK" b="1" dirty="0"/>
              <a:t>部委省</a:t>
            </a:r>
            <a:r>
              <a:rPr lang="en-US" altLang="zh-HK" b="1" dirty="0"/>
              <a:t>”</a:t>
            </a:r>
            <a:r>
              <a:rPr lang="zh-TW" altLang="zh-HK" b="1" dirty="0"/>
              <a:t>共建高校，也是廣東省高水準大學</a:t>
            </a:r>
            <a:r>
              <a:rPr lang="en-US" altLang="zh-HK" b="1" dirty="0"/>
              <a:t>“</a:t>
            </a:r>
            <a:r>
              <a:rPr lang="zh-TW" altLang="zh-HK" b="1" dirty="0"/>
              <a:t>重點建設高校</a:t>
            </a:r>
            <a:r>
              <a:rPr lang="en-US" altLang="zh-HK" b="1" dirty="0"/>
              <a:t>”</a:t>
            </a:r>
            <a:r>
              <a:rPr lang="zh-TW" altLang="zh-HK" b="1" dirty="0"/>
              <a:t>。</a:t>
            </a:r>
            <a:endParaRPr lang="zh-TW" altLang="zh-HK" dirty="0"/>
          </a:p>
          <a:p>
            <a:r>
              <a:rPr lang="zh-TW" altLang="zh-HK" b="1" dirty="0"/>
              <a:t>專業</a:t>
            </a:r>
            <a:r>
              <a:rPr lang="en-US" altLang="zh-HK" b="1" dirty="0"/>
              <a:t>25</a:t>
            </a:r>
            <a:r>
              <a:rPr lang="zh-TW" altLang="zh-HK" b="1" dirty="0"/>
              <a:t>個，包括臨床醫學、麻醉學、精神醫學、應用心理學、法醫學、口腔醫學、中醫學、康復治療學、護理學等</a:t>
            </a:r>
            <a:endParaRPr lang="zh-TW" altLang="zh-HK" dirty="0"/>
          </a:p>
          <a:p>
            <a:r>
              <a:rPr lang="zh-TW" altLang="zh-HK" b="1" dirty="0"/>
              <a:t>在讀澳門生（本科、碩士、博士）</a:t>
            </a:r>
            <a:r>
              <a:rPr lang="en-US" altLang="zh-HK" b="1" dirty="0"/>
              <a:t>: 1000</a:t>
            </a:r>
            <a:endParaRPr lang="zh-TW" altLang="zh-HK" dirty="0"/>
          </a:p>
          <a:p>
            <a:r>
              <a:rPr lang="zh-TW" altLang="zh-HK" b="1" dirty="0"/>
              <a:t>是否提供澳門學生入住</a:t>
            </a:r>
            <a:r>
              <a:rPr lang="en-US" altLang="zh-HK" b="1" dirty="0"/>
              <a:t>:  </a:t>
            </a:r>
            <a:r>
              <a:rPr lang="zh-TW" altLang="zh-HK" b="1" dirty="0"/>
              <a:t>是</a:t>
            </a:r>
            <a:endParaRPr lang="zh-TW" altLang="zh-HK" dirty="0"/>
          </a:p>
          <a:p>
            <a:r>
              <a:rPr lang="zh-TW" altLang="zh-HK" b="1" dirty="0"/>
              <a:t>澳門學生住宿費用</a:t>
            </a:r>
            <a:r>
              <a:rPr lang="en-US" altLang="zh-HK" b="1" dirty="0"/>
              <a:t>(</a:t>
            </a:r>
            <a:r>
              <a:rPr lang="zh-TW" altLang="zh-HK" b="1" dirty="0"/>
              <a:t>人民幣</a:t>
            </a:r>
            <a:r>
              <a:rPr lang="en-US" altLang="zh-HK" b="1" dirty="0"/>
              <a:t>) :  </a:t>
            </a:r>
            <a:r>
              <a:rPr lang="zh-TW" altLang="zh-HK" b="1" dirty="0"/>
              <a:t>四人間：</a:t>
            </a:r>
            <a:r>
              <a:rPr lang="en-US" altLang="zh-HK" b="1" dirty="0"/>
              <a:t>1700</a:t>
            </a:r>
            <a:r>
              <a:rPr lang="zh-TW" altLang="zh-HK" b="1" dirty="0"/>
              <a:t>元（年）</a:t>
            </a:r>
            <a:endParaRPr lang="zh-TW" altLang="zh-HK" dirty="0"/>
          </a:p>
          <a:p>
            <a:endParaRPr lang="zh-HK" altLang="en-US" dirty="0"/>
          </a:p>
        </p:txBody>
      </p:sp>
    </p:spTree>
    <p:extLst>
      <p:ext uri="{BB962C8B-B14F-4D97-AF65-F5344CB8AC3E}">
        <p14:creationId xmlns:p14="http://schemas.microsoft.com/office/powerpoint/2010/main" val="31556083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HK" altLang="en-US"/>
          </a:p>
        </p:txBody>
      </p:sp>
      <p:sp>
        <p:nvSpPr>
          <p:cNvPr id="3" name="內容版面配置區 2"/>
          <p:cNvSpPr>
            <a:spLocks noGrp="1"/>
          </p:cNvSpPr>
          <p:nvPr>
            <p:ph idx="1"/>
          </p:nvPr>
        </p:nvSpPr>
        <p:spPr>
          <a:xfrm>
            <a:off x="1343025" y="1414464"/>
            <a:ext cx="9084721" cy="4418166"/>
          </a:xfrm>
        </p:spPr>
        <p:txBody>
          <a:bodyPr>
            <a:normAutofit fontScale="92500" lnSpcReduction="20000"/>
          </a:bodyPr>
          <a:lstStyle/>
          <a:p>
            <a:r>
              <a:rPr lang="zh-TW" altLang="zh-HK" b="1" dirty="0"/>
              <a:t>電梯</a:t>
            </a:r>
            <a:r>
              <a:rPr lang="en-US" altLang="zh-HK" b="1" dirty="0"/>
              <a:t>:   </a:t>
            </a:r>
            <a:r>
              <a:rPr lang="zh-TW" altLang="zh-HK" b="1" dirty="0"/>
              <a:t>部分</a:t>
            </a:r>
            <a:endParaRPr lang="zh-TW" altLang="zh-HK" dirty="0"/>
          </a:p>
          <a:p>
            <a:r>
              <a:rPr lang="zh-TW" altLang="zh-HK" b="1" dirty="0"/>
              <a:t>空調</a:t>
            </a:r>
            <a:r>
              <a:rPr lang="en-US" altLang="zh-HK" b="1" dirty="0"/>
              <a:t>:  </a:t>
            </a:r>
            <a:r>
              <a:rPr lang="zh-TW" altLang="zh-HK" b="1" dirty="0"/>
              <a:t>有</a:t>
            </a:r>
            <a:endParaRPr lang="zh-TW" altLang="zh-HK" dirty="0"/>
          </a:p>
          <a:p>
            <a:r>
              <a:rPr lang="zh-TW" altLang="zh-HK" b="1" dirty="0"/>
              <a:t>床位</a:t>
            </a:r>
            <a:r>
              <a:rPr lang="en-US" altLang="zh-HK" b="1" dirty="0"/>
              <a:t>:    </a:t>
            </a:r>
            <a:r>
              <a:rPr lang="zh-TW" altLang="zh-HK" b="1" dirty="0"/>
              <a:t>上床下桌</a:t>
            </a:r>
            <a:endParaRPr lang="zh-TW" altLang="zh-HK" dirty="0"/>
          </a:p>
          <a:p>
            <a:r>
              <a:rPr lang="zh-TW" altLang="zh-HK" b="1" dirty="0"/>
              <a:t>入住人數</a:t>
            </a:r>
            <a:r>
              <a:rPr lang="en-US" altLang="zh-HK" b="1" dirty="0"/>
              <a:t>:  4,6</a:t>
            </a:r>
            <a:endParaRPr lang="zh-TW" altLang="zh-HK" dirty="0"/>
          </a:p>
          <a:p>
            <a:r>
              <a:rPr lang="zh-TW" altLang="zh-HK" b="1" dirty="0"/>
              <a:t>衞生間及浴室情況</a:t>
            </a:r>
            <a:r>
              <a:rPr lang="en-US" altLang="zh-HK" b="1" dirty="0"/>
              <a:t>:  </a:t>
            </a:r>
            <a:r>
              <a:rPr lang="zh-TW" altLang="zh-HK" b="1" dirty="0"/>
              <a:t>新宿舍有獨立衛浴 舊宿舍是公共浴室</a:t>
            </a:r>
            <a:endParaRPr lang="zh-TW" altLang="zh-HK" dirty="0"/>
          </a:p>
          <a:p>
            <a:r>
              <a:rPr lang="zh-TW" altLang="zh-HK" b="1" dirty="0"/>
              <a:t>浴室提供熱水時段</a:t>
            </a:r>
            <a:r>
              <a:rPr lang="en-US" altLang="zh-HK" b="1" dirty="0"/>
              <a:t>:  15</a:t>
            </a:r>
            <a:r>
              <a:rPr lang="zh-TW" altLang="zh-HK" b="1" dirty="0"/>
              <a:t>：</a:t>
            </a:r>
            <a:r>
              <a:rPr lang="en-US" altLang="zh-HK" b="1" dirty="0"/>
              <a:t>30</a:t>
            </a:r>
            <a:r>
              <a:rPr lang="zh-TW" altLang="zh-HK" b="1" dirty="0"/>
              <a:t>～</a:t>
            </a:r>
            <a:r>
              <a:rPr lang="en-US" altLang="zh-HK" b="1" dirty="0"/>
              <a:t>24</a:t>
            </a:r>
            <a:r>
              <a:rPr lang="zh-TW" altLang="zh-HK" b="1" dirty="0"/>
              <a:t>：</a:t>
            </a:r>
            <a:r>
              <a:rPr lang="en-US" altLang="zh-HK" b="1" dirty="0"/>
              <a:t>00</a:t>
            </a:r>
            <a:endParaRPr lang="zh-TW" altLang="zh-HK" dirty="0"/>
          </a:p>
          <a:p>
            <a:r>
              <a:rPr lang="zh-TW" altLang="zh-HK" b="1" dirty="0"/>
              <a:t>宿舍提供網路時段</a:t>
            </a:r>
            <a:r>
              <a:rPr lang="en-US" altLang="zh-HK" b="1" dirty="0"/>
              <a:t>:     8:00~00:00</a:t>
            </a:r>
            <a:endParaRPr lang="zh-TW" altLang="zh-HK" dirty="0"/>
          </a:p>
          <a:p>
            <a:r>
              <a:rPr lang="zh-TW" altLang="zh-HK" b="1" dirty="0"/>
              <a:t>無線網絡覆蓋範圍（例如宿舍範圍、校園範圍等）</a:t>
            </a:r>
            <a:r>
              <a:rPr lang="en-US" altLang="zh-HK" b="1" dirty="0"/>
              <a:t>:   </a:t>
            </a:r>
            <a:r>
              <a:rPr lang="zh-TW" altLang="zh-HK" b="1" dirty="0"/>
              <a:t>宿舍 教學樓 圖書館</a:t>
            </a:r>
            <a:endParaRPr lang="zh-TW" altLang="zh-HK" dirty="0"/>
          </a:p>
          <a:p>
            <a:r>
              <a:rPr lang="zh-TW" altLang="zh-HK" b="1" dirty="0"/>
              <a:t>膳食費</a:t>
            </a:r>
            <a:r>
              <a:rPr lang="en-US" altLang="zh-HK" b="1" dirty="0"/>
              <a:t>(</a:t>
            </a:r>
            <a:r>
              <a:rPr lang="zh-TW" altLang="zh-HK" b="1" dirty="0"/>
              <a:t>月</a:t>
            </a:r>
            <a:r>
              <a:rPr lang="en-US" altLang="zh-HK" b="1" dirty="0"/>
              <a:t>)        RMB900</a:t>
            </a:r>
            <a:endParaRPr lang="zh-TW" altLang="zh-HK" dirty="0"/>
          </a:p>
          <a:p>
            <a:r>
              <a:rPr lang="zh-TW" altLang="zh-HK" b="1" dirty="0"/>
              <a:t>電費</a:t>
            </a:r>
            <a:r>
              <a:rPr lang="en-US" altLang="zh-HK" b="1" dirty="0"/>
              <a:t>(</a:t>
            </a:r>
            <a:r>
              <a:rPr lang="zh-TW" altLang="zh-HK" b="1" dirty="0"/>
              <a:t>月</a:t>
            </a:r>
            <a:r>
              <a:rPr lang="en-US" altLang="zh-HK" b="1" dirty="0"/>
              <a:t>)          RMB100</a:t>
            </a:r>
            <a:endParaRPr lang="zh-TW" altLang="zh-HK" dirty="0"/>
          </a:p>
          <a:p>
            <a:r>
              <a:rPr lang="zh-TW" altLang="zh-HK" b="1" dirty="0"/>
              <a:t>網費</a:t>
            </a:r>
            <a:r>
              <a:rPr lang="en-US" altLang="zh-HK" b="1" dirty="0"/>
              <a:t>(</a:t>
            </a:r>
            <a:r>
              <a:rPr lang="zh-TW" altLang="zh-HK" b="1" dirty="0"/>
              <a:t>月</a:t>
            </a:r>
            <a:r>
              <a:rPr lang="en-US" altLang="zh-HK" b="1" dirty="0"/>
              <a:t>)          RMB20</a:t>
            </a:r>
            <a:endParaRPr lang="zh-TW" altLang="zh-HK" dirty="0"/>
          </a:p>
          <a:p>
            <a:r>
              <a:rPr lang="zh-TW" altLang="zh-HK" b="1" dirty="0"/>
              <a:t>一學年費用總計</a:t>
            </a:r>
            <a:r>
              <a:rPr lang="en-US" altLang="zh-HK" b="1" dirty="0"/>
              <a:t>   RMB 16,450 - 17,950</a:t>
            </a:r>
            <a:endParaRPr lang="zh-TW" altLang="zh-HK" dirty="0"/>
          </a:p>
          <a:p>
            <a:endParaRPr lang="zh-HK" altLang="en-US" dirty="0"/>
          </a:p>
        </p:txBody>
      </p:sp>
    </p:spTree>
    <p:extLst>
      <p:ext uri="{BB962C8B-B14F-4D97-AF65-F5344CB8AC3E}">
        <p14:creationId xmlns:p14="http://schemas.microsoft.com/office/powerpoint/2010/main" val="38980100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algn="ctr"/>
            <a:r>
              <a:rPr lang="zh-TW" altLang="zh-HK" b="1" dirty="0">
                <a:solidFill>
                  <a:srgbClr val="FF0000"/>
                </a:solidFill>
              </a:rPr>
              <a:t>廣州中醫藥大學</a:t>
            </a:r>
            <a:r>
              <a:rPr lang="zh-TW" altLang="zh-HK" dirty="0">
                <a:solidFill>
                  <a:srgbClr val="FF0000"/>
                </a:solidFill>
              </a:rPr>
              <a:t/>
            </a:r>
            <a:br>
              <a:rPr lang="zh-TW" altLang="zh-HK" dirty="0">
                <a:solidFill>
                  <a:srgbClr val="FF0000"/>
                </a:solidFill>
              </a:rPr>
            </a:br>
            <a:endParaRPr lang="zh-HK" altLang="en-US" dirty="0">
              <a:solidFill>
                <a:srgbClr val="FF0000"/>
              </a:solidFill>
            </a:endParaRPr>
          </a:p>
        </p:txBody>
      </p:sp>
      <p:sp>
        <p:nvSpPr>
          <p:cNvPr id="3" name="內容版面配置區 2"/>
          <p:cNvSpPr>
            <a:spLocks noGrp="1"/>
          </p:cNvSpPr>
          <p:nvPr>
            <p:ph idx="1"/>
          </p:nvPr>
        </p:nvSpPr>
        <p:spPr>
          <a:xfrm>
            <a:off x="1400175" y="1943100"/>
            <a:ext cx="9027571" cy="3889529"/>
          </a:xfrm>
        </p:spPr>
        <p:txBody>
          <a:bodyPr/>
          <a:lstStyle/>
          <a:p>
            <a:r>
              <a:rPr lang="zh-TW" altLang="zh-HK" b="1" dirty="0"/>
              <a:t>廣州中醫藥大學（</a:t>
            </a:r>
            <a:r>
              <a:rPr lang="en-US" altLang="zh-HK" b="1" dirty="0"/>
              <a:t>Guangzhou University of Chinese Medicine</a:t>
            </a:r>
            <a:r>
              <a:rPr lang="zh-TW" altLang="zh-HK" b="1" dirty="0"/>
              <a:t>）位於中國廣州，成立於</a:t>
            </a:r>
            <a:r>
              <a:rPr lang="en-US" altLang="zh-HK" b="1" dirty="0"/>
              <a:t>1956</a:t>
            </a:r>
            <a:r>
              <a:rPr lang="zh-TW" altLang="zh-HK" b="1" dirty="0"/>
              <a:t>年。學校現有</a:t>
            </a:r>
            <a:r>
              <a:rPr lang="en-US" altLang="zh-HK" b="1" dirty="0"/>
              <a:t>2</a:t>
            </a:r>
            <a:r>
              <a:rPr lang="zh-TW" altLang="zh-HK" b="1" dirty="0"/>
              <a:t>萬多名學生，其中港澳臺學生及外國留學生</a:t>
            </a:r>
            <a:r>
              <a:rPr lang="en-US" altLang="zh-HK" b="1" dirty="0"/>
              <a:t>2351</a:t>
            </a:r>
            <a:r>
              <a:rPr lang="zh-TW" altLang="zh-HK" b="1" dirty="0"/>
              <a:t>人，分別來自英國、美國、澳大利亞等</a:t>
            </a:r>
            <a:r>
              <a:rPr lang="en-US" altLang="zh-HK" b="1" dirty="0"/>
              <a:t>38</a:t>
            </a:r>
            <a:r>
              <a:rPr lang="zh-TW" altLang="zh-HK" b="1" dirty="0"/>
              <a:t>個國家和地區。在過去</a:t>
            </a:r>
            <a:r>
              <a:rPr lang="en-US" altLang="zh-HK" b="1" dirty="0"/>
              <a:t>50</a:t>
            </a:r>
            <a:r>
              <a:rPr lang="zh-TW" altLang="zh-HK" b="1" dirty="0"/>
              <a:t>多年間，共接收了來自</a:t>
            </a:r>
            <a:r>
              <a:rPr lang="en-US" altLang="zh-HK" b="1" dirty="0"/>
              <a:t>100</a:t>
            </a:r>
            <a:r>
              <a:rPr lang="zh-TW" altLang="zh-HK" b="1" dirty="0"/>
              <a:t>多個國家和地區的學生來校學習，培養了</a:t>
            </a:r>
            <a:r>
              <a:rPr lang="en-US" altLang="zh-HK" b="1" dirty="0"/>
              <a:t>6</a:t>
            </a:r>
            <a:r>
              <a:rPr lang="zh-TW" altLang="zh-HK" b="1" dirty="0"/>
              <a:t>萬餘名海外中醫高級人才。經過六十年的建設和發展，學校整體辦學水準、醫療服務能力、國際影響力均位居全國中醫藥院校前列，正朝著國內一流、國際知名高水準中醫藥大學的目標邁進。</a:t>
            </a:r>
            <a:endParaRPr lang="zh-TW" altLang="zh-HK" dirty="0"/>
          </a:p>
          <a:p>
            <a:endParaRPr lang="zh-HK" altLang="en-US" dirty="0"/>
          </a:p>
        </p:txBody>
      </p:sp>
    </p:spTree>
    <p:extLst>
      <p:ext uri="{BB962C8B-B14F-4D97-AF65-F5344CB8AC3E}">
        <p14:creationId xmlns:p14="http://schemas.microsoft.com/office/powerpoint/2010/main" val="39382355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05607" y="1113389"/>
            <a:ext cx="9366325" cy="1143000"/>
          </a:xfrm>
        </p:spPr>
        <p:txBody>
          <a:bodyPr/>
          <a:lstStyle/>
          <a:p>
            <a:endParaRPr lang="zh-HK" altLang="en-US"/>
          </a:p>
        </p:txBody>
      </p:sp>
      <p:sp>
        <p:nvSpPr>
          <p:cNvPr id="3" name="內容版面配置區 2"/>
          <p:cNvSpPr>
            <a:spLocks noGrp="1"/>
          </p:cNvSpPr>
          <p:nvPr>
            <p:ph idx="1"/>
          </p:nvPr>
        </p:nvSpPr>
        <p:spPr>
          <a:xfrm>
            <a:off x="1371600" y="828675"/>
            <a:ext cx="9056147" cy="5003955"/>
          </a:xfrm>
        </p:spPr>
        <p:txBody>
          <a:bodyPr>
            <a:normAutofit fontScale="92500" lnSpcReduction="10000"/>
          </a:bodyPr>
          <a:lstStyle/>
          <a:p>
            <a:r>
              <a:rPr lang="zh-TW" altLang="zh-HK" b="1" dirty="0"/>
              <a:t>專業有：中醫學、針灸推拿學、中藥學及護理學四專業</a:t>
            </a:r>
            <a:endParaRPr lang="zh-TW" altLang="zh-HK" dirty="0"/>
          </a:p>
          <a:p>
            <a:r>
              <a:rPr lang="zh-TW" altLang="zh-HK" b="1" dirty="0"/>
              <a:t>在讀澳門生（本科、碩士、博士）</a:t>
            </a:r>
            <a:r>
              <a:rPr lang="en-US" altLang="zh-HK" b="1" dirty="0"/>
              <a:t>:   </a:t>
            </a:r>
            <a:r>
              <a:rPr lang="en-US" altLang="zh-HK" dirty="0"/>
              <a:t>31</a:t>
            </a:r>
            <a:endParaRPr lang="zh-TW" altLang="zh-HK" dirty="0"/>
          </a:p>
          <a:p>
            <a:r>
              <a:rPr lang="zh-TW" altLang="zh-HK" b="1" dirty="0"/>
              <a:t>對中醫藥學科及中國傳統文化有濃厚興趣者，在文學、藝術等有特殊才能者優先錄取</a:t>
            </a:r>
            <a:r>
              <a:rPr lang="en-US" altLang="zh-HK" b="1" dirty="0"/>
              <a:t> 2.</a:t>
            </a:r>
            <a:r>
              <a:rPr lang="zh-TW" altLang="zh-HK" b="1" dirty="0"/>
              <a:t>高中全科合格。</a:t>
            </a:r>
            <a:endParaRPr lang="zh-TW" altLang="zh-HK" dirty="0"/>
          </a:p>
          <a:p>
            <a:r>
              <a:rPr lang="en-US" altLang="zh-HK" b="1" dirty="0"/>
              <a:t> </a:t>
            </a:r>
            <a:endParaRPr lang="zh-TW" altLang="zh-HK" dirty="0"/>
          </a:p>
          <a:p>
            <a:r>
              <a:rPr lang="zh-TW" altLang="zh-HK" b="1" dirty="0"/>
              <a:t>是否提供澳門學生入住</a:t>
            </a:r>
            <a:r>
              <a:rPr lang="en-US" altLang="zh-HK" b="1" dirty="0"/>
              <a:t>:   </a:t>
            </a:r>
            <a:r>
              <a:rPr lang="zh-TW" altLang="zh-HK" b="1" dirty="0"/>
              <a:t>是</a:t>
            </a:r>
            <a:endParaRPr lang="zh-TW" altLang="zh-HK" dirty="0"/>
          </a:p>
          <a:p>
            <a:r>
              <a:rPr lang="zh-TW" altLang="zh-HK" b="1" dirty="0"/>
              <a:t>澳門學生住宿費用</a:t>
            </a:r>
            <a:r>
              <a:rPr lang="en-US" altLang="zh-HK" b="1" dirty="0"/>
              <a:t>(</a:t>
            </a:r>
            <a:r>
              <a:rPr lang="zh-TW" altLang="zh-HK" b="1" dirty="0"/>
              <a:t>人民幣</a:t>
            </a:r>
            <a:r>
              <a:rPr lang="en-US" altLang="zh-HK" b="1" dirty="0"/>
              <a:t>) :</a:t>
            </a:r>
            <a:endParaRPr lang="zh-TW" altLang="zh-HK" dirty="0"/>
          </a:p>
          <a:p>
            <a:r>
              <a:rPr lang="zh-TW" altLang="zh-HK" b="1" dirty="0"/>
              <a:t>大學城： 單人間：</a:t>
            </a:r>
            <a:r>
              <a:rPr lang="en-US" altLang="zh-HK" b="1" dirty="0"/>
              <a:t>16000</a:t>
            </a:r>
            <a:r>
              <a:rPr lang="zh-TW" altLang="zh-HK" b="1" dirty="0"/>
              <a:t>元（年） 二人間：</a:t>
            </a:r>
            <a:r>
              <a:rPr lang="en-US" altLang="zh-HK" b="1" dirty="0"/>
              <a:t>9600</a:t>
            </a:r>
            <a:r>
              <a:rPr lang="zh-TW" altLang="zh-HK" b="1" dirty="0"/>
              <a:t>元（年） 四人間：</a:t>
            </a:r>
            <a:r>
              <a:rPr lang="en-US" altLang="zh-HK" b="1" dirty="0"/>
              <a:t>1800</a:t>
            </a:r>
            <a:r>
              <a:rPr lang="zh-TW" altLang="zh-HK" b="1" dirty="0"/>
              <a:t>元（年）</a:t>
            </a:r>
            <a:endParaRPr lang="zh-TW" altLang="zh-HK" dirty="0"/>
          </a:p>
          <a:p>
            <a:r>
              <a:rPr lang="zh-TW" altLang="zh-HK" b="1" dirty="0"/>
              <a:t>電梯</a:t>
            </a:r>
            <a:r>
              <a:rPr lang="en-US" altLang="zh-HK" b="1" dirty="0"/>
              <a:t>:               </a:t>
            </a:r>
            <a:r>
              <a:rPr lang="zh-TW" altLang="zh-HK" b="1" dirty="0"/>
              <a:t>部份</a:t>
            </a:r>
            <a:endParaRPr lang="zh-TW" altLang="zh-HK" dirty="0"/>
          </a:p>
          <a:p>
            <a:r>
              <a:rPr lang="zh-TW" altLang="zh-HK" b="1" dirty="0"/>
              <a:t>空調</a:t>
            </a:r>
            <a:r>
              <a:rPr lang="en-US" altLang="zh-HK" b="1" dirty="0"/>
              <a:t>:               </a:t>
            </a:r>
            <a:r>
              <a:rPr lang="zh-TW" altLang="zh-HK" b="1" dirty="0"/>
              <a:t>部分</a:t>
            </a:r>
            <a:endParaRPr lang="zh-TW" altLang="zh-HK" dirty="0"/>
          </a:p>
          <a:p>
            <a:r>
              <a:rPr lang="zh-TW" altLang="zh-HK" b="1" dirty="0"/>
              <a:t>床位</a:t>
            </a:r>
            <a:r>
              <a:rPr lang="en-US" altLang="zh-HK" b="1" dirty="0"/>
              <a:t>:               </a:t>
            </a:r>
            <a:r>
              <a:rPr lang="zh-TW" altLang="zh-HK" b="1" dirty="0"/>
              <a:t>上床下桌</a:t>
            </a:r>
            <a:endParaRPr lang="zh-TW" altLang="zh-HK" dirty="0"/>
          </a:p>
          <a:p>
            <a:r>
              <a:rPr lang="zh-TW" altLang="zh-HK" b="1" dirty="0"/>
              <a:t>入住人數</a:t>
            </a:r>
            <a:r>
              <a:rPr lang="en-US" altLang="zh-HK" b="1" dirty="0"/>
              <a:t>:            </a:t>
            </a:r>
            <a:r>
              <a:rPr lang="en-US" altLang="zh-HK" b="1" dirty="0" smtClean="0"/>
              <a:t>1,2,4</a:t>
            </a:r>
            <a:endParaRPr lang="zh-TW" altLang="zh-HK" dirty="0"/>
          </a:p>
        </p:txBody>
      </p:sp>
    </p:spTree>
    <p:extLst>
      <p:ext uri="{BB962C8B-B14F-4D97-AF65-F5344CB8AC3E}">
        <p14:creationId xmlns:p14="http://schemas.microsoft.com/office/powerpoint/2010/main" val="41696377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HK" altLang="en-US"/>
          </a:p>
        </p:txBody>
      </p:sp>
      <p:sp>
        <p:nvSpPr>
          <p:cNvPr id="3" name="內容版面配置區 2"/>
          <p:cNvSpPr>
            <a:spLocks noGrp="1"/>
          </p:cNvSpPr>
          <p:nvPr>
            <p:ph idx="1"/>
          </p:nvPr>
        </p:nvSpPr>
        <p:spPr/>
        <p:txBody>
          <a:bodyPr>
            <a:normAutofit fontScale="92500" lnSpcReduction="10000"/>
          </a:bodyPr>
          <a:lstStyle/>
          <a:p>
            <a:r>
              <a:rPr lang="zh-TW" altLang="zh-HK" b="1" dirty="0"/>
              <a:t>衞生間及浴室情況</a:t>
            </a:r>
            <a:r>
              <a:rPr lang="en-US" altLang="zh-HK" b="1" dirty="0"/>
              <a:t>:    </a:t>
            </a:r>
            <a:r>
              <a:rPr lang="zh-TW" altLang="zh-HK" b="1" dirty="0"/>
              <a:t>大學城有獨立衛浴 三元里部分是公共浴室</a:t>
            </a:r>
            <a:endParaRPr lang="zh-TW" altLang="zh-HK" dirty="0"/>
          </a:p>
          <a:p>
            <a:r>
              <a:rPr lang="zh-TW" altLang="zh-HK" b="1" dirty="0"/>
              <a:t>浴室提供熱水時段</a:t>
            </a:r>
            <a:r>
              <a:rPr lang="en-US" altLang="zh-HK" b="1" dirty="0"/>
              <a:t>:    24</a:t>
            </a:r>
            <a:r>
              <a:rPr lang="zh-TW" altLang="zh-HK" b="1" dirty="0"/>
              <a:t>小時</a:t>
            </a:r>
            <a:endParaRPr lang="zh-TW" altLang="zh-HK" dirty="0"/>
          </a:p>
          <a:p>
            <a:r>
              <a:rPr lang="zh-TW" altLang="zh-HK" b="1" dirty="0"/>
              <a:t>宿舍提供網路時段</a:t>
            </a:r>
            <a:r>
              <a:rPr lang="en-US" altLang="zh-HK" b="1" dirty="0"/>
              <a:t>:       24</a:t>
            </a:r>
            <a:r>
              <a:rPr lang="zh-TW" altLang="zh-HK" b="1" dirty="0"/>
              <a:t>小時</a:t>
            </a:r>
            <a:endParaRPr lang="zh-TW" altLang="zh-HK" dirty="0"/>
          </a:p>
          <a:p>
            <a:r>
              <a:rPr lang="zh-TW" altLang="zh-HK" b="1" dirty="0"/>
              <a:t>無線網絡覆蓋範圍（例如宿舍範圍、校園範圍等）</a:t>
            </a:r>
            <a:r>
              <a:rPr lang="en-US" altLang="zh-HK" b="1" dirty="0"/>
              <a:t>:  </a:t>
            </a:r>
            <a:r>
              <a:rPr lang="zh-TW" altLang="zh-HK" b="1" dirty="0"/>
              <a:t>校園區域</a:t>
            </a:r>
            <a:r>
              <a:rPr lang="en-US" altLang="zh-HK" b="1" dirty="0"/>
              <a:t> (</a:t>
            </a:r>
            <a:r>
              <a:rPr lang="zh-TW" altLang="zh-HK" b="1" dirty="0"/>
              <a:t>宿舍要用網線</a:t>
            </a:r>
            <a:r>
              <a:rPr lang="en-US" altLang="zh-HK" b="1" dirty="0"/>
              <a:t>)</a:t>
            </a:r>
            <a:endParaRPr lang="zh-TW" altLang="zh-HK" dirty="0"/>
          </a:p>
          <a:p>
            <a:r>
              <a:rPr lang="zh-TW" altLang="zh-HK" b="1" dirty="0"/>
              <a:t>膳食費</a:t>
            </a:r>
            <a:r>
              <a:rPr lang="en-US" altLang="zh-HK" b="1" dirty="0"/>
              <a:t>(</a:t>
            </a:r>
            <a:r>
              <a:rPr lang="zh-TW" altLang="zh-HK" b="1" dirty="0"/>
              <a:t>月</a:t>
            </a:r>
            <a:r>
              <a:rPr lang="en-US" altLang="zh-HK" b="1" dirty="0"/>
              <a:t>)               RMB700-1,000</a:t>
            </a:r>
            <a:endParaRPr lang="zh-TW" altLang="zh-HK" dirty="0"/>
          </a:p>
          <a:p>
            <a:r>
              <a:rPr lang="zh-TW" altLang="zh-HK" b="1" dirty="0"/>
              <a:t>電費</a:t>
            </a:r>
            <a:r>
              <a:rPr lang="en-US" altLang="zh-HK" b="1" dirty="0"/>
              <a:t>(</a:t>
            </a:r>
            <a:r>
              <a:rPr lang="zh-TW" altLang="zh-HK" b="1" dirty="0"/>
              <a:t>月</a:t>
            </a:r>
            <a:r>
              <a:rPr lang="en-US" altLang="zh-HK" b="1" dirty="0"/>
              <a:t>)                 RMB30-100</a:t>
            </a:r>
            <a:endParaRPr lang="zh-TW" altLang="zh-HK" dirty="0"/>
          </a:p>
          <a:p>
            <a:r>
              <a:rPr lang="zh-TW" altLang="zh-HK" b="1" dirty="0"/>
              <a:t>網費</a:t>
            </a:r>
            <a:r>
              <a:rPr lang="en-US" altLang="zh-HK" b="1" dirty="0"/>
              <a:t>(</a:t>
            </a:r>
            <a:r>
              <a:rPr lang="zh-TW" altLang="zh-HK" b="1" dirty="0"/>
              <a:t>月</a:t>
            </a:r>
            <a:r>
              <a:rPr lang="en-US" altLang="zh-HK" b="1" dirty="0"/>
              <a:t>)                 RMB35</a:t>
            </a:r>
            <a:endParaRPr lang="zh-TW" altLang="zh-HK" dirty="0"/>
          </a:p>
          <a:p>
            <a:r>
              <a:rPr lang="zh-TW" altLang="zh-HK" b="1" dirty="0"/>
              <a:t>一學年費用總計</a:t>
            </a:r>
            <a:r>
              <a:rPr lang="en-US" altLang="zh-HK" b="1" dirty="0"/>
              <a:t>          RMB14,405</a:t>
            </a:r>
            <a:endParaRPr lang="zh-TW" altLang="zh-HK" dirty="0"/>
          </a:p>
          <a:p>
            <a:endParaRPr lang="zh-HK" altLang="en-US" dirty="0"/>
          </a:p>
        </p:txBody>
      </p:sp>
    </p:spTree>
    <p:extLst>
      <p:ext uri="{BB962C8B-B14F-4D97-AF65-F5344CB8AC3E}">
        <p14:creationId xmlns:p14="http://schemas.microsoft.com/office/powerpoint/2010/main" val="20805670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algn="ctr"/>
            <a:r>
              <a:rPr lang="zh-TW" altLang="zh-HK" b="1" dirty="0">
                <a:solidFill>
                  <a:srgbClr val="FF0000"/>
                </a:solidFill>
              </a:rPr>
              <a:t>廣州大學</a:t>
            </a:r>
            <a:r>
              <a:rPr lang="zh-TW" altLang="zh-HK" dirty="0">
                <a:solidFill>
                  <a:srgbClr val="FF0000"/>
                </a:solidFill>
              </a:rPr>
              <a:t/>
            </a:r>
            <a:br>
              <a:rPr lang="zh-TW" altLang="zh-HK" dirty="0">
                <a:solidFill>
                  <a:srgbClr val="FF0000"/>
                </a:solidFill>
              </a:rPr>
            </a:br>
            <a:endParaRPr lang="zh-HK" altLang="en-US" dirty="0">
              <a:solidFill>
                <a:srgbClr val="FF0000"/>
              </a:solidFill>
            </a:endParaRPr>
          </a:p>
        </p:txBody>
      </p:sp>
      <p:sp>
        <p:nvSpPr>
          <p:cNvPr id="3" name="內容版面配置區 2"/>
          <p:cNvSpPr>
            <a:spLocks noGrp="1"/>
          </p:cNvSpPr>
          <p:nvPr>
            <p:ph idx="1"/>
          </p:nvPr>
        </p:nvSpPr>
        <p:spPr>
          <a:xfrm>
            <a:off x="1285875" y="1871664"/>
            <a:ext cx="9141871" cy="3960966"/>
          </a:xfrm>
        </p:spPr>
        <p:txBody>
          <a:bodyPr/>
          <a:lstStyle/>
          <a:p>
            <a:r>
              <a:rPr lang="zh-TW" altLang="zh-HK" b="1" dirty="0"/>
              <a:t>廣州大學位於國內一流大學園區</a:t>
            </a:r>
            <a:r>
              <a:rPr lang="en-US" altLang="zh-HK" b="1" dirty="0"/>
              <a:t>--</a:t>
            </a:r>
            <a:r>
              <a:rPr lang="zh-TW" altLang="zh-HK" b="1" dirty="0"/>
              <a:t>廣州大學城的西南端。是廣東省、廣州市高水準大學建設高校，現已發展成為一所擁有哲學、經濟學、法學、教育學、文學、歷史學、理學、工學、管理學、藝術學等十大學科門類，在國內外具有一定知名度的綜合性研究教學型大學。具有從本科</a:t>
            </a:r>
            <a:r>
              <a:rPr lang="en-US" altLang="zh-HK" b="1" dirty="0"/>
              <a:t>-</a:t>
            </a:r>
            <a:r>
              <a:rPr lang="zh-TW" altLang="zh-HK" b="1" dirty="0"/>
              <a:t>碩士</a:t>
            </a:r>
            <a:r>
              <a:rPr lang="en-US" altLang="zh-HK" b="1" dirty="0"/>
              <a:t>-</a:t>
            </a:r>
            <a:r>
              <a:rPr lang="zh-TW" altLang="zh-HK" b="1" dirty="0"/>
              <a:t>博士</a:t>
            </a:r>
            <a:r>
              <a:rPr lang="en-US" altLang="zh-HK" b="1" dirty="0"/>
              <a:t>-</a:t>
            </a:r>
            <a:r>
              <a:rPr lang="zh-TW" altLang="zh-HK" b="1" dirty="0"/>
              <a:t>博士後的完整學科培養體系。面向全國，包括港澳臺在內招生。</a:t>
            </a:r>
            <a:endParaRPr lang="zh-TW" altLang="zh-HK" dirty="0"/>
          </a:p>
          <a:p>
            <a:r>
              <a:rPr lang="zh-TW" altLang="zh-HK" b="1" dirty="0"/>
              <a:t>有專業</a:t>
            </a:r>
            <a:r>
              <a:rPr lang="en-US" altLang="zh-HK" b="1" dirty="0"/>
              <a:t>39</a:t>
            </a:r>
            <a:r>
              <a:rPr lang="zh-TW" altLang="zh-HK" b="1" dirty="0"/>
              <a:t>個，包括國際經濟與貿易、金融學、會計、統計、工商管理、社會工作、小學教育、學前教育、英語、法語等。</a:t>
            </a:r>
            <a:endParaRPr lang="zh-TW" altLang="zh-HK" dirty="0"/>
          </a:p>
          <a:p>
            <a:endParaRPr lang="zh-HK" altLang="en-US" dirty="0"/>
          </a:p>
        </p:txBody>
      </p:sp>
    </p:spTree>
    <p:extLst>
      <p:ext uri="{BB962C8B-B14F-4D97-AF65-F5344CB8AC3E}">
        <p14:creationId xmlns:p14="http://schemas.microsoft.com/office/powerpoint/2010/main" val="3738131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19131" y="823128"/>
            <a:ext cx="9366325" cy="1143000"/>
          </a:xfrm>
        </p:spPr>
        <p:txBody>
          <a:bodyPr>
            <a:normAutofit fontScale="90000"/>
          </a:bodyPr>
          <a:lstStyle/>
          <a:p>
            <a:pPr algn="ctr"/>
            <a:r>
              <a:rPr lang="zh-HK" altLang="en-US" sz="5300" b="1" dirty="0">
                <a:solidFill>
                  <a:srgbClr val="0070C0"/>
                </a:solidFill>
                <a:latin typeface="標楷體" panose="03000509000000000000" pitchFamily="65" charset="-120"/>
                <a:ea typeface="標楷體" panose="03000509000000000000" pitchFamily="65" charset="-120"/>
              </a:rPr>
              <a:t>步驟：</a:t>
            </a:r>
            <a:r>
              <a:rPr lang="zh-TW" altLang="en-US" sz="5300" b="1" dirty="0" smtClean="0">
                <a:solidFill>
                  <a:srgbClr val="0070C0"/>
                </a:solidFill>
                <a:latin typeface="標楷體" panose="03000509000000000000" pitchFamily="65" charset="-120"/>
                <a:ea typeface="標楷體" panose="03000509000000000000" pitchFamily="65" charset="-120"/>
              </a:rPr>
              <a:t>一般</a:t>
            </a:r>
            <a:r>
              <a:rPr lang="zh-TW" altLang="en-US" sz="5300" b="1" dirty="0">
                <a:solidFill>
                  <a:srgbClr val="0070C0"/>
                </a:solidFill>
                <a:latin typeface="標楷體" panose="03000509000000000000" pitchFamily="65" charset="-120"/>
                <a:ea typeface="標楷體" panose="03000509000000000000" pitchFamily="65" charset="-120"/>
              </a:rPr>
              <a:t>建議</a:t>
            </a:r>
            <a:r>
              <a:rPr lang="zh-TW" altLang="en-US" b="1" dirty="0">
                <a:latin typeface="標楷體" panose="03000509000000000000" pitchFamily="65" charset="-120"/>
                <a:ea typeface="標楷體" panose="03000509000000000000" pitchFamily="65" charset="-120"/>
              </a:rPr>
              <a:t/>
            </a:r>
            <a:br>
              <a:rPr lang="zh-TW" altLang="en-US" b="1" dirty="0">
                <a:latin typeface="標楷體" panose="03000509000000000000" pitchFamily="65" charset="-120"/>
                <a:ea typeface="標楷體" panose="03000509000000000000" pitchFamily="65" charset="-120"/>
              </a:rPr>
            </a:br>
            <a:endParaRPr lang="zh-HK"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986588" y="1493475"/>
            <a:ext cx="10262938" cy="4919358"/>
          </a:xfrm>
        </p:spPr>
        <p:txBody>
          <a:bodyPr>
            <a:noAutofit/>
          </a:bodyPr>
          <a:lstStyle/>
          <a:p>
            <a:pPr marL="444500" indent="-444500"/>
            <a:r>
              <a:rPr lang="zh-TW" altLang="en-US" sz="2900" dirty="0" smtClean="0">
                <a:solidFill>
                  <a:schemeClr val="tx1"/>
                </a:solidFill>
                <a:latin typeface="標楷體" panose="03000509000000000000" pitchFamily="65" charset="-120"/>
                <a:ea typeface="標楷體" panose="03000509000000000000" pitchFamily="65" charset="-120"/>
              </a:rPr>
              <a:t>做好</a:t>
            </a:r>
            <a:r>
              <a:rPr lang="zh-TW" altLang="en-US" sz="2900" dirty="0">
                <a:solidFill>
                  <a:schemeClr val="tx1"/>
                </a:solidFill>
                <a:latin typeface="標楷體" panose="03000509000000000000" pitchFamily="65" charset="-120"/>
                <a:ea typeface="標楷體" panose="03000509000000000000" pitchFamily="65" charset="-120"/>
              </a:rPr>
              <a:t>研究。大致調查下每一所你的子女想要申請的學校。首先</a:t>
            </a:r>
            <a:r>
              <a:rPr lang="zh-TW" altLang="en-US" sz="2900" dirty="0" smtClean="0">
                <a:solidFill>
                  <a:schemeClr val="tx1"/>
                </a:solidFill>
                <a:latin typeface="標楷體" panose="03000509000000000000" pitchFamily="65" charset="-120"/>
                <a:ea typeface="標楷體" panose="03000509000000000000" pitchFamily="65" charset="-120"/>
              </a:rPr>
              <a:t>要做</a:t>
            </a:r>
            <a:r>
              <a:rPr lang="zh-TW" altLang="en-US" sz="2900" dirty="0">
                <a:solidFill>
                  <a:schemeClr val="tx1"/>
                </a:solidFill>
                <a:latin typeface="標楷體" panose="03000509000000000000" pitchFamily="65" charset="-120"/>
                <a:ea typeface="標楷體" panose="03000509000000000000" pitchFamily="65" charset="-120"/>
              </a:rPr>
              <a:t>一些一般性的研究，找出有哪些學校可以申請。你可以上網搜索或者使用由一些基金會出版的手冊，這些手冊會介紹不同學校的相對優勢。但是要記住不能輕信。因為一些所謂的學校排名表，都是學校砸了錢才排進名單的</a:t>
            </a:r>
            <a:r>
              <a:rPr lang="zh-TW" altLang="en-US" sz="2900" dirty="0" smtClean="0">
                <a:solidFill>
                  <a:schemeClr val="tx1"/>
                </a:solidFill>
                <a:latin typeface="標楷體" panose="03000509000000000000" pitchFamily="65" charset="-120"/>
                <a:ea typeface="標楷體" panose="03000509000000000000" pitchFamily="65" charset="-120"/>
              </a:rPr>
              <a:t>。</a:t>
            </a:r>
            <a:endParaRPr lang="en-US" altLang="zh-TW" sz="2900" dirty="0" smtClean="0">
              <a:solidFill>
                <a:schemeClr val="tx1"/>
              </a:solidFill>
              <a:latin typeface="標楷體" panose="03000509000000000000" pitchFamily="65" charset="-120"/>
              <a:ea typeface="標楷體" panose="03000509000000000000" pitchFamily="65" charset="-120"/>
            </a:endParaRPr>
          </a:p>
          <a:p>
            <a:pPr marL="444500" indent="-444500"/>
            <a:endParaRPr lang="en-US" altLang="zh-TW" sz="1600" dirty="0" smtClean="0">
              <a:solidFill>
                <a:schemeClr val="tx1"/>
              </a:solidFill>
              <a:latin typeface="標楷體" panose="03000509000000000000" pitchFamily="65" charset="-120"/>
              <a:ea typeface="標楷體" panose="03000509000000000000" pitchFamily="65" charset="-120"/>
            </a:endParaRPr>
          </a:p>
          <a:p>
            <a:pPr marL="444500" indent="-444500"/>
            <a:r>
              <a:rPr lang="zh-TW" altLang="en-US" sz="2900" dirty="0">
                <a:solidFill>
                  <a:schemeClr val="tx1"/>
                </a:solidFill>
                <a:latin typeface="標楷體" panose="03000509000000000000" pitchFamily="65" charset="-120"/>
                <a:ea typeface="標楷體" panose="03000509000000000000" pitchFamily="65" charset="-120"/>
              </a:rPr>
              <a:t>多找些學校比較。不要只盯著一兩個，你可以看些較大</a:t>
            </a:r>
            <a:r>
              <a:rPr lang="zh-TW" altLang="en-US" sz="2900" dirty="0" smtClean="0">
                <a:solidFill>
                  <a:schemeClr val="tx1"/>
                </a:solidFill>
                <a:latin typeface="標楷體" panose="03000509000000000000" pitchFamily="65" charset="-120"/>
                <a:ea typeface="標楷體" panose="03000509000000000000" pitchFamily="65" charset="-120"/>
              </a:rPr>
              <a:t>的、</a:t>
            </a:r>
            <a:r>
              <a:rPr lang="zh-TW" altLang="en-US" sz="2900" dirty="0">
                <a:solidFill>
                  <a:schemeClr val="tx1"/>
                </a:solidFill>
                <a:latin typeface="標楷體" panose="03000509000000000000" pitchFamily="65" charset="-120"/>
                <a:ea typeface="標楷體" panose="03000509000000000000" pitchFamily="65" charset="-120"/>
              </a:rPr>
              <a:t>其他有實力的，甚至一些實用性學校。選擇越多你就更清楚哪些適合你。只申請一兩所並不是好主意，因為你很有可能不被錄取。</a:t>
            </a:r>
            <a:r>
              <a:rPr lang="zh-TW" altLang="en-US" sz="2800" dirty="0">
                <a:latin typeface="標楷體" panose="03000509000000000000" pitchFamily="65" charset="-120"/>
                <a:ea typeface="標楷體" panose="03000509000000000000" pitchFamily="65" charset="-120"/>
              </a:rPr>
              <a:t/>
            </a:r>
            <a:br>
              <a:rPr lang="zh-TW" altLang="en-US" sz="2800" dirty="0">
                <a:latin typeface="標楷體" panose="03000509000000000000" pitchFamily="65" charset="-120"/>
                <a:ea typeface="標楷體" panose="03000509000000000000" pitchFamily="65" charset="-120"/>
              </a:rPr>
            </a:br>
            <a:endParaRPr lang="zh-TW" altLang="en-US" sz="2800" dirty="0">
              <a:latin typeface="標楷體" panose="03000509000000000000" pitchFamily="65" charset="-120"/>
              <a:ea typeface="標楷體" panose="03000509000000000000" pitchFamily="65" charset="-120"/>
            </a:endParaRPr>
          </a:p>
        </p:txBody>
      </p:sp>
      <p:pic>
        <p:nvPicPr>
          <p:cNvPr id="5123" name="Picture 3" descr="d:\Users\usesr\Desktop\SEP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8350" y="5448300"/>
            <a:ext cx="5715000" cy="1100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5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HK" altLang="en-US"/>
          </a:p>
        </p:txBody>
      </p:sp>
      <p:sp>
        <p:nvSpPr>
          <p:cNvPr id="3" name="內容版面配置區 2"/>
          <p:cNvSpPr>
            <a:spLocks noGrp="1"/>
          </p:cNvSpPr>
          <p:nvPr>
            <p:ph idx="1"/>
          </p:nvPr>
        </p:nvSpPr>
        <p:spPr>
          <a:xfrm>
            <a:off x="1385889" y="1171576"/>
            <a:ext cx="9041858" cy="4661054"/>
          </a:xfrm>
        </p:spPr>
        <p:txBody>
          <a:bodyPr>
            <a:normAutofit fontScale="92500" lnSpcReduction="10000"/>
          </a:bodyPr>
          <a:lstStyle/>
          <a:p>
            <a:r>
              <a:rPr lang="zh-TW" altLang="zh-HK" b="1" dirty="0"/>
              <a:t>在讀澳門生（本科、碩士、博士）</a:t>
            </a:r>
            <a:r>
              <a:rPr lang="en-US" altLang="zh-HK" b="1" dirty="0"/>
              <a:t>:     21</a:t>
            </a:r>
            <a:endParaRPr lang="zh-TW" altLang="zh-HK" dirty="0"/>
          </a:p>
          <a:p>
            <a:r>
              <a:rPr lang="zh-TW" altLang="zh-HK" b="1" dirty="0"/>
              <a:t>學生三年高中平均成績居年級前</a:t>
            </a:r>
            <a:r>
              <a:rPr lang="en-US" altLang="zh-HK" b="1" dirty="0"/>
              <a:t>25%</a:t>
            </a:r>
            <a:r>
              <a:rPr lang="zh-TW" altLang="zh-HK" b="1" dirty="0"/>
              <a:t>；學生身體健康狀況檢查合格。</a:t>
            </a:r>
            <a:endParaRPr lang="zh-TW" altLang="zh-HK" dirty="0"/>
          </a:p>
          <a:p>
            <a:r>
              <a:rPr lang="zh-TW" altLang="zh-HK" b="1" dirty="0"/>
              <a:t>是否提供澳門學生入住</a:t>
            </a:r>
            <a:r>
              <a:rPr lang="en-US" altLang="zh-HK" b="1" dirty="0"/>
              <a:t>:        </a:t>
            </a:r>
            <a:r>
              <a:rPr lang="zh-TW" altLang="zh-HK" b="1" dirty="0"/>
              <a:t>是</a:t>
            </a:r>
            <a:endParaRPr lang="zh-TW" altLang="zh-HK" dirty="0"/>
          </a:p>
          <a:p>
            <a:r>
              <a:rPr lang="zh-TW" altLang="zh-HK" b="1" dirty="0"/>
              <a:t>澳門學生住宿費用</a:t>
            </a:r>
            <a:r>
              <a:rPr lang="en-US" altLang="zh-HK" b="1" dirty="0"/>
              <a:t>(</a:t>
            </a:r>
            <a:r>
              <a:rPr lang="zh-TW" altLang="zh-HK" b="1" dirty="0"/>
              <a:t>人民幣</a:t>
            </a:r>
            <a:r>
              <a:rPr lang="en-US" altLang="zh-HK" b="1" dirty="0"/>
              <a:t>) :    </a:t>
            </a:r>
            <a:r>
              <a:rPr lang="zh-TW" altLang="zh-HK" b="1" dirty="0"/>
              <a:t>六人間：</a:t>
            </a:r>
            <a:r>
              <a:rPr lang="en-US" altLang="zh-HK" b="1" dirty="0"/>
              <a:t>1000</a:t>
            </a:r>
            <a:r>
              <a:rPr lang="zh-TW" altLang="zh-HK" b="1" dirty="0"/>
              <a:t>（年）</a:t>
            </a:r>
            <a:endParaRPr lang="zh-TW" altLang="zh-HK" dirty="0"/>
          </a:p>
          <a:p>
            <a:r>
              <a:rPr lang="zh-TW" altLang="zh-HK" b="1" dirty="0"/>
              <a:t>電梯</a:t>
            </a:r>
            <a:r>
              <a:rPr lang="en-US" altLang="zh-HK" b="1" dirty="0"/>
              <a:t>:                        </a:t>
            </a:r>
            <a:r>
              <a:rPr lang="zh-TW" altLang="zh-HK" b="1" dirty="0"/>
              <a:t>無</a:t>
            </a:r>
            <a:r>
              <a:rPr lang="en-US" altLang="zh-HK" b="1" dirty="0"/>
              <a:t>    </a:t>
            </a:r>
            <a:r>
              <a:rPr lang="zh-TW" altLang="zh-HK" b="1" dirty="0"/>
              <a:t>空調</a:t>
            </a:r>
            <a:r>
              <a:rPr lang="en-US" altLang="zh-HK" b="1" dirty="0"/>
              <a:t>:                        </a:t>
            </a:r>
            <a:r>
              <a:rPr lang="zh-TW" altLang="zh-HK" b="1" dirty="0"/>
              <a:t>有</a:t>
            </a:r>
            <a:endParaRPr lang="zh-TW" altLang="zh-HK" dirty="0"/>
          </a:p>
          <a:p>
            <a:r>
              <a:rPr lang="zh-TW" altLang="zh-HK" b="1" dirty="0"/>
              <a:t>床位</a:t>
            </a:r>
            <a:r>
              <a:rPr lang="en-US" altLang="zh-HK" b="1" dirty="0"/>
              <a:t>:                     </a:t>
            </a:r>
            <a:r>
              <a:rPr lang="zh-TW" altLang="zh-HK" b="1" dirty="0"/>
              <a:t>部份宿舍上床下桌 部份宿舍床桌分開</a:t>
            </a:r>
            <a:endParaRPr lang="zh-TW" altLang="zh-HK" dirty="0"/>
          </a:p>
          <a:p>
            <a:r>
              <a:rPr lang="zh-TW" altLang="zh-HK" b="1" dirty="0"/>
              <a:t>入住人數</a:t>
            </a:r>
            <a:r>
              <a:rPr lang="en-US" altLang="zh-HK" b="1" dirty="0"/>
              <a:t>:                 6,8</a:t>
            </a:r>
            <a:endParaRPr lang="zh-TW" altLang="zh-HK" dirty="0"/>
          </a:p>
          <a:p>
            <a:r>
              <a:rPr lang="zh-TW" altLang="zh-HK" b="1" dirty="0"/>
              <a:t>衞生間及浴室情況</a:t>
            </a:r>
            <a:r>
              <a:rPr lang="en-US" altLang="zh-HK" b="1" dirty="0"/>
              <a:t>:         </a:t>
            </a:r>
            <a:r>
              <a:rPr lang="zh-TW" altLang="zh-HK" b="1" dirty="0"/>
              <a:t>每宿獨立配備 部分兩為一體 部分浴衛分開</a:t>
            </a:r>
            <a:endParaRPr lang="zh-TW" altLang="zh-HK" dirty="0"/>
          </a:p>
          <a:p>
            <a:r>
              <a:rPr lang="zh-TW" altLang="zh-HK" b="1" dirty="0"/>
              <a:t>浴室提供熱水時段</a:t>
            </a:r>
            <a:r>
              <a:rPr lang="en-US" altLang="zh-HK" b="1" dirty="0"/>
              <a:t>:         17:30</a:t>
            </a:r>
            <a:r>
              <a:rPr lang="zh-TW" altLang="zh-HK" b="1" dirty="0"/>
              <a:t>～</a:t>
            </a:r>
            <a:r>
              <a:rPr lang="en-US" altLang="zh-HK" b="1" dirty="0"/>
              <a:t>23:30</a:t>
            </a:r>
            <a:endParaRPr lang="zh-TW" altLang="zh-HK" dirty="0"/>
          </a:p>
          <a:p>
            <a:r>
              <a:rPr lang="zh-TW" altLang="zh-HK" b="1" dirty="0"/>
              <a:t>膳食費</a:t>
            </a:r>
            <a:r>
              <a:rPr lang="en-US" altLang="zh-HK" b="1" dirty="0"/>
              <a:t>(</a:t>
            </a:r>
            <a:r>
              <a:rPr lang="zh-TW" altLang="zh-HK" b="1" dirty="0"/>
              <a:t>月</a:t>
            </a:r>
            <a:r>
              <a:rPr lang="en-US" altLang="zh-HK" b="1" dirty="0"/>
              <a:t>)                RMB750</a:t>
            </a:r>
            <a:endParaRPr lang="zh-TW" altLang="zh-HK" dirty="0"/>
          </a:p>
          <a:p>
            <a:r>
              <a:rPr lang="zh-TW" altLang="zh-HK" b="1" dirty="0"/>
              <a:t>電費</a:t>
            </a:r>
            <a:r>
              <a:rPr lang="en-US" altLang="zh-HK" b="1" dirty="0"/>
              <a:t>(</a:t>
            </a:r>
            <a:r>
              <a:rPr lang="zh-TW" altLang="zh-HK" b="1" dirty="0"/>
              <a:t>月</a:t>
            </a:r>
            <a:r>
              <a:rPr lang="en-US" altLang="zh-HK" b="1" dirty="0"/>
              <a:t>)                  RMB10       </a:t>
            </a:r>
            <a:r>
              <a:rPr lang="zh-TW" altLang="zh-HK" b="1" dirty="0"/>
              <a:t>網費</a:t>
            </a:r>
            <a:r>
              <a:rPr lang="en-US" altLang="zh-HK" b="1" dirty="0"/>
              <a:t>(</a:t>
            </a:r>
            <a:r>
              <a:rPr lang="zh-TW" altLang="zh-HK" b="1" dirty="0"/>
              <a:t>月</a:t>
            </a:r>
            <a:r>
              <a:rPr lang="en-US" altLang="zh-HK" b="1" dirty="0"/>
              <a:t>)        RMB30</a:t>
            </a:r>
            <a:endParaRPr lang="zh-TW" altLang="zh-HK" dirty="0"/>
          </a:p>
          <a:p>
            <a:r>
              <a:rPr lang="zh-TW" altLang="zh-HK" b="1" dirty="0"/>
              <a:t>一學年費用總計</a:t>
            </a:r>
            <a:r>
              <a:rPr lang="en-US" altLang="zh-HK" b="1" dirty="0"/>
              <a:t>           RMB 11,110 - 17,110</a:t>
            </a:r>
            <a:endParaRPr lang="zh-TW" altLang="zh-HK" b="1" dirty="0"/>
          </a:p>
          <a:p>
            <a:endParaRPr lang="zh-HK" altLang="en-US" dirty="0"/>
          </a:p>
        </p:txBody>
      </p:sp>
    </p:spTree>
    <p:extLst>
      <p:ext uri="{BB962C8B-B14F-4D97-AF65-F5344CB8AC3E}">
        <p14:creationId xmlns:p14="http://schemas.microsoft.com/office/powerpoint/2010/main" val="1528384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91323" y="620486"/>
            <a:ext cx="9366325" cy="2274666"/>
          </a:xfrm>
        </p:spPr>
        <p:txBody>
          <a:bodyPr>
            <a:noAutofit/>
          </a:bodyPr>
          <a:lstStyle/>
          <a:p>
            <a:pPr algn="ctr"/>
            <a:r>
              <a:rPr lang="zh-HK" altLang="en-US" sz="6000" dirty="0">
                <a:solidFill>
                  <a:srgbClr val="FF0000"/>
                </a:solidFill>
                <a:latin typeface="Adobe 繁黑體 Std B" pitchFamily="34" charset="-120"/>
                <a:ea typeface="Adobe 繁黑體 Std B" pitchFamily="34" charset="-120"/>
              </a:rPr>
              <a:t>內地各高等大學</a:t>
            </a:r>
            <a:r>
              <a:rPr lang="zh-HK" altLang="en-US" sz="6000" dirty="0" smtClean="0">
                <a:solidFill>
                  <a:srgbClr val="FF0000"/>
                </a:solidFill>
                <a:latin typeface="Adobe 繁黑體 Std B" pitchFamily="34" charset="-120"/>
                <a:ea typeface="Adobe 繁黑體 Std B" pitchFamily="34" charset="-120"/>
              </a:rPr>
              <a:t>院校</a:t>
            </a:r>
            <a:r>
              <a:rPr lang="en-US" altLang="zh-HK" sz="6000" dirty="0" smtClean="0">
                <a:solidFill>
                  <a:srgbClr val="FF0000"/>
                </a:solidFill>
                <a:latin typeface="Adobe 繁黑體 Std B" pitchFamily="34" charset="-120"/>
                <a:ea typeface="Adobe 繁黑體 Std B" pitchFamily="34" charset="-120"/>
              </a:rPr>
              <a:t/>
            </a:r>
            <a:br>
              <a:rPr lang="en-US" altLang="zh-HK" sz="6000" dirty="0" smtClean="0">
                <a:solidFill>
                  <a:srgbClr val="FF0000"/>
                </a:solidFill>
                <a:latin typeface="Adobe 繁黑體 Std B" pitchFamily="34" charset="-120"/>
                <a:ea typeface="Adobe 繁黑體 Std B" pitchFamily="34" charset="-120"/>
              </a:rPr>
            </a:br>
            <a:r>
              <a:rPr lang="zh-HK" altLang="en-US" sz="6000" dirty="0" smtClean="0">
                <a:solidFill>
                  <a:srgbClr val="FF0000"/>
                </a:solidFill>
                <a:latin typeface="Adobe 繁黑體 Std B" pitchFamily="34" charset="-120"/>
                <a:ea typeface="Adobe 繁黑體 Std B" pitchFamily="34" charset="-120"/>
              </a:rPr>
              <a:t>查詢</a:t>
            </a:r>
            <a:r>
              <a:rPr lang="zh-HK" altLang="en-US" sz="6000" dirty="0">
                <a:solidFill>
                  <a:srgbClr val="FF0000"/>
                </a:solidFill>
                <a:latin typeface="Adobe 繁黑體 Std B" pitchFamily="34" charset="-120"/>
                <a:ea typeface="Adobe 繁黑體 Std B" pitchFamily="34" charset="-120"/>
              </a:rPr>
              <a:t>網址</a:t>
            </a:r>
          </a:p>
        </p:txBody>
      </p:sp>
      <p:sp>
        <p:nvSpPr>
          <p:cNvPr id="3" name="內容版面配置區 2"/>
          <p:cNvSpPr>
            <a:spLocks noGrp="1"/>
          </p:cNvSpPr>
          <p:nvPr>
            <p:ph idx="1"/>
          </p:nvPr>
        </p:nvSpPr>
        <p:spPr/>
        <p:txBody>
          <a:bodyPr/>
          <a:lstStyle/>
          <a:p>
            <a:endParaRPr lang="en-US" altLang="zh-HK" dirty="0" smtClean="0"/>
          </a:p>
          <a:p>
            <a:endParaRPr lang="en-US" altLang="zh-HK" dirty="0"/>
          </a:p>
          <a:p>
            <a:r>
              <a:rPr lang="en-US" altLang="zh-HK" sz="4800" dirty="0" smtClean="0"/>
              <a:t>http://www.careersgo.org</a:t>
            </a:r>
            <a:endParaRPr lang="zh-HK" altLang="en-US" sz="4800" dirty="0"/>
          </a:p>
        </p:txBody>
      </p:sp>
    </p:spTree>
    <p:extLst>
      <p:ext uri="{BB962C8B-B14F-4D97-AF65-F5344CB8AC3E}">
        <p14:creationId xmlns:p14="http://schemas.microsoft.com/office/powerpoint/2010/main" val="19064931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endParaRPr lang="zh-HK" altLang="en-US" dirty="0"/>
          </a:p>
        </p:txBody>
      </p:sp>
      <p:sp>
        <p:nvSpPr>
          <p:cNvPr id="3" name="內容版面配置區 2"/>
          <p:cNvSpPr>
            <a:spLocks noGrp="1"/>
          </p:cNvSpPr>
          <p:nvPr>
            <p:ph idx="1"/>
          </p:nvPr>
        </p:nvSpPr>
        <p:spPr>
          <a:xfrm>
            <a:off x="1391321" y="859972"/>
            <a:ext cx="9036426" cy="4972658"/>
          </a:xfrm>
        </p:spPr>
        <p:txBody>
          <a:bodyPr/>
          <a:lstStyle/>
          <a:p>
            <a:endParaRPr lang="en-US" altLang="zh-HK" dirty="0" smtClean="0"/>
          </a:p>
          <a:p>
            <a:endParaRPr lang="en-US" altLang="zh-HK" dirty="0"/>
          </a:p>
          <a:p>
            <a:r>
              <a:rPr lang="zh-CN" altLang="zh-HK" sz="8800" dirty="0">
                <a:solidFill>
                  <a:srgbClr val="0070C0"/>
                </a:solidFill>
                <a:latin typeface="標楷體" pitchFamily="65" charset="-120"/>
                <a:ea typeface="標楷體" pitchFamily="65" charset="-120"/>
              </a:rPr>
              <a:t>台灣升學面面觀</a:t>
            </a:r>
            <a:r>
              <a:rPr lang="zh-HK" altLang="en-US" sz="8800" dirty="0">
                <a:solidFill>
                  <a:srgbClr val="FF0000"/>
                </a:solidFill>
                <a:latin typeface="標楷體" pitchFamily="65" charset="-120"/>
                <a:ea typeface="標楷體" pitchFamily="65" charset="-120"/>
              </a:rPr>
              <a:t/>
            </a:r>
            <a:br>
              <a:rPr lang="zh-HK" altLang="en-US" sz="8800" dirty="0">
                <a:solidFill>
                  <a:srgbClr val="FF0000"/>
                </a:solidFill>
                <a:latin typeface="標楷體" pitchFamily="65" charset="-120"/>
                <a:ea typeface="標楷體" pitchFamily="65" charset="-120"/>
              </a:rPr>
            </a:br>
            <a:endParaRPr lang="zh-HK" altLang="en-US" sz="8800" dirty="0"/>
          </a:p>
        </p:txBody>
      </p:sp>
    </p:spTree>
    <p:extLst>
      <p:ext uri="{BB962C8B-B14F-4D97-AF65-F5344CB8AC3E}">
        <p14:creationId xmlns:p14="http://schemas.microsoft.com/office/powerpoint/2010/main" val="30751425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9890" name="圖片 11" descr="http://www.overseas.ncnu.edu.tw/images/TaiwanMap2.png"/>
          <p:cNvPicPr>
            <a:picLocks noChangeAspect="1" noChangeArrowheads="1"/>
          </p:cNvPicPr>
          <p:nvPr/>
        </p:nvPicPr>
        <p:blipFill>
          <a:blip r:embed="rId2" cstate="print"/>
          <a:srcRect/>
          <a:stretch>
            <a:fillRect/>
          </a:stretch>
        </p:blipFill>
        <p:spPr bwMode="auto">
          <a:xfrm>
            <a:off x="4711900" y="-1613"/>
            <a:ext cx="3508772" cy="6850062"/>
          </a:xfrm>
          <a:prstGeom prst="rect">
            <a:avLst/>
          </a:prstGeom>
          <a:noFill/>
          <a:ln w="9525">
            <a:noFill/>
            <a:miter lim="800000"/>
            <a:headEnd/>
            <a:tailEnd/>
          </a:ln>
        </p:spPr>
      </p:pic>
      <p:sp>
        <p:nvSpPr>
          <p:cNvPr id="549891" name="標題 1"/>
          <p:cNvSpPr>
            <a:spLocks noGrp="1" noChangeArrowheads="1"/>
          </p:cNvSpPr>
          <p:nvPr>
            <p:ph type="title" idx="4294967295"/>
          </p:nvPr>
        </p:nvSpPr>
        <p:spPr>
          <a:xfrm>
            <a:off x="-320278" y="46038"/>
            <a:ext cx="7886700" cy="1325563"/>
          </a:xfrm>
        </p:spPr>
        <p:txBody>
          <a:bodyPr/>
          <a:lstStyle/>
          <a:p>
            <a:pPr eaLnBrk="1" hangingPunct="1"/>
            <a:r>
              <a:rPr lang="en-US" altLang="zh-CN" dirty="0" smtClean="0">
                <a:latin typeface="標楷體" pitchFamily="65" charset="-120"/>
                <a:ea typeface="標楷體" pitchFamily="65" charset="-120"/>
              </a:rPr>
              <a:t>       </a:t>
            </a:r>
            <a:r>
              <a:rPr lang="zh-CN" dirty="0" smtClean="0">
                <a:solidFill>
                  <a:srgbClr val="FF0000"/>
                </a:solidFill>
                <a:latin typeface="標楷體" pitchFamily="65" charset="-120"/>
                <a:ea typeface="標楷體" pitchFamily="65" charset="-120"/>
              </a:rPr>
              <a:t>台灣</a:t>
            </a:r>
            <a:r>
              <a:rPr lang="zh-CN" dirty="0">
                <a:solidFill>
                  <a:srgbClr val="FF0000"/>
                </a:solidFill>
                <a:latin typeface="標楷體" pitchFamily="65" charset="-120"/>
                <a:ea typeface="標楷體" pitchFamily="65" charset="-120"/>
              </a:rPr>
              <a:t>地區的大學</a:t>
            </a:r>
          </a:p>
        </p:txBody>
      </p:sp>
      <p:pic>
        <p:nvPicPr>
          <p:cNvPr id="549892" name="圖片 13" descr="台北巿.png"/>
          <p:cNvPicPr>
            <a:picLocks noChangeAspect="1" noChangeArrowheads="1"/>
          </p:cNvPicPr>
          <p:nvPr/>
        </p:nvPicPr>
        <p:blipFill>
          <a:blip r:embed="rId3" cstate="print"/>
          <a:srcRect/>
          <a:stretch>
            <a:fillRect/>
          </a:stretch>
        </p:blipFill>
        <p:spPr bwMode="auto">
          <a:xfrm>
            <a:off x="8510588" y="409577"/>
            <a:ext cx="746522" cy="1166813"/>
          </a:xfrm>
          <a:prstGeom prst="rect">
            <a:avLst/>
          </a:prstGeom>
          <a:noFill/>
          <a:ln w="9525">
            <a:noFill/>
            <a:miter lim="800000"/>
            <a:headEnd/>
            <a:tailEnd/>
          </a:ln>
        </p:spPr>
      </p:pic>
      <p:sp>
        <p:nvSpPr>
          <p:cNvPr id="549893" name="AutoShape 9"/>
          <p:cNvSpPr>
            <a:spLocks noChangeArrowheads="1"/>
          </p:cNvSpPr>
          <p:nvPr/>
        </p:nvSpPr>
        <p:spPr bwMode="auto">
          <a:xfrm>
            <a:off x="8703469" y="390527"/>
            <a:ext cx="1345406" cy="1611313"/>
          </a:xfrm>
          <a:prstGeom prst="roundRect">
            <a:avLst>
              <a:gd name="adj" fmla="val 16667"/>
            </a:avLst>
          </a:prstGeom>
          <a:noFill/>
          <a:ln w="9525">
            <a:noFill/>
            <a:round/>
          </a:ln>
        </p:spPr>
        <p:txBody>
          <a:bodyPr/>
          <a:lstStyle/>
          <a:p>
            <a:r>
              <a:rPr lang="zh-TW" altLang="en-US" b="1">
                <a:solidFill>
                  <a:schemeClr val="bg1"/>
                </a:solidFill>
                <a:latin typeface="DFKai-SB" pitchFamily="65" charset="-120"/>
                <a:ea typeface="DFKai-SB" pitchFamily="65" charset="-120"/>
              </a:rPr>
              <a:t>台</a:t>
            </a:r>
          </a:p>
          <a:p>
            <a:r>
              <a:rPr lang="zh-TW" altLang="en-US" b="1">
                <a:solidFill>
                  <a:schemeClr val="bg1"/>
                </a:solidFill>
                <a:latin typeface="DFKai-SB" pitchFamily="65" charset="-120"/>
                <a:ea typeface="DFKai-SB" pitchFamily="65" charset="-120"/>
              </a:rPr>
              <a:t>北</a:t>
            </a:r>
            <a:endParaRPr lang="en-US" b="1">
              <a:solidFill>
                <a:schemeClr val="bg1"/>
              </a:solidFill>
              <a:latin typeface="DFKai-SB" pitchFamily="65" charset="-120"/>
              <a:ea typeface="DFKai-SB" pitchFamily="65" charset="-120"/>
            </a:endParaRPr>
          </a:p>
          <a:p>
            <a:r>
              <a:rPr lang="zh-TW" altLang="en-US" b="1">
                <a:solidFill>
                  <a:schemeClr val="bg1"/>
                </a:solidFill>
                <a:latin typeface="DFKai-SB" pitchFamily="65" charset="-120"/>
                <a:ea typeface="DFKai-SB" pitchFamily="65" charset="-120"/>
              </a:rPr>
              <a:t>巿</a:t>
            </a:r>
            <a:endParaRPr lang="zh-TW" altLang="en-US" sz="2800">
              <a:solidFill>
                <a:schemeClr val="bg1"/>
              </a:solidFill>
              <a:latin typeface="DFKai-SB" pitchFamily="65" charset="-120"/>
              <a:ea typeface="DFKai-SB" pitchFamily="65" charset="-120"/>
            </a:endParaRPr>
          </a:p>
        </p:txBody>
      </p:sp>
      <p:cxnSp>
        <p:nvCxnSpPr>
          <p:cNvPr id="549894" name="直線單箭頭接點 15"/>
          <p:cNvCxnSpPr>
            <a:cxnSpLocks noChangeShapeType="1"/>
          </p:cNvCxnSpPr>
          <p:nvPr/>
        </p:nvCxnSpPr>
        <p:spPr bwMode="auto">
          <a:xfrm flipH="1" flipV="1">
            <a:off x="7566422" y="630240"/>
            <a:ext cx="1170384" cy="300037"/>
          </a:xfrm>
          <a:prstGeom prst="straightConnector1">
            <a:avLst/>
          </a:prstGeom>
          <a:noFill/>
          <a:ln w="9525" cmpd="sng">
            <a:solidFill>
              <a:srgbClr val="FF0000"/>
            </a:solidFill>
            <a:round/>
            <a:tailEnd type="arrow" w="med" len="med"/>
          </a:ln>
        </p:spPr>
      </p:cxnSp>
      <p:sp>
        <p:nvSpPr>
          <p:cNvPr id="549895" name="AutoShape 10"/>
          <p:cNvSpPr>
            <a:spLocks noChangeArrowheads="1"/>
          </p:cNvSpPr>
          <p:nvPr/>
        </p:nvSpPr>
        <p:spPr bwMode="auto">
          <a:xfrm>
            <a:off x="5745957" y="787400"/>
            <a:ext cx="720329" cy="584200"/>
          </a:xfrm>
          <a:prstGeom prst="roundRect">
            <a:avLst>
              <a:gd name="adj" fmla="val 16667"/>
            </a:avLst>
          </a:prstGeom>
          <a:solidFill>
            <a:srgbClr val="FFFFFF"/>
          </a:solidFill>
          <a:ln w="9525">
            <a:noFill/>
            <a:round/>
          </a:ln>
        </p:spPr>
        <p:txBody>
          <a:bodyPr/>
          <a:lstStyle/>
          <a:p>
            <a:pPr>
              <a:lnSpc>
                <a:spcPts val="1800"/>
              </a:lnSpc>
            </a:pPr>
            <a:r>
              <a:rPr lang="zh-TW" altLang="en-US" b="1">
                <a:latin typeface="DFKai-SB" pitchFamily="65" charset="-120"/>
                <a:ea typeface="DFKai-SB" pitchFamily="65" charset="-120"/>
              </a:rPr>
              <a:t>新竹巿</a:t>
            </a:r>
            <a:endParaRPr lang="zh-TW" altLang="en-US" sz="2800">
              <a:latin typeface="DFKai-SB" pitchFamily="65" charset="-120"/>
              <a:ea typeface="DFKai-SB" pitchFamily="65" charset="-120"/>
            </a:endParaRPr>
          </a:p>
        </p:txBody>
      </p:sp>
      <p:cxnSp>
        <p:nvCxnSpPr>
          <p:cNvPr id="549896" name="直線單箭頭接點 17"/>
          <p:cNvCxnSpPr>
            <a:cxnSpLocks noChangeShapeType="1"/>
          </p:cNvCxnSpPr>
          <p:nvPr/>
        </p:nvCxnSpPr>
        <p:spPr bwMode="auto">
          <a:xfrm flipV="1">
            <a:off x="6194822" y="1103313"/>
            <a:ext cx="342900" cy="31750"/>
          </a:xfrm>
          <a:prstGeom prst="straightConnector1">
            <a:avLst/>
          </a:prstGeom>
          <a:noFill/>
          <a:ln w="9525" cmpd="sng">
            <a:solidFill>
              <a:srgbClr val="FF0000"/>
            </a:solidFill>
            <a:round/>
            <a:tailEnd type="arrow" w="med" len="med"/>
          </a:ln>
        </p:spPr>
      </p:cxnSp>
      <p:sp>
        <p:nvSpPr>
          <p:cNvPr id="549897" name="AutoShape 10"/>
          <p:cNvSpPr>
            <a:spLocks noChangeArrowheads="1"/>
          </p:cNvSpPr>
          <p:nvPr/>
        </p:nvSpPr>
        <p:spPr bwMode="auto">
          <a:xfrm>
            <a:off x="5068491" y="1570040"/>
            <a:ext cx="720328" cy="447675"/>
          </a:xfrm>
          <a:prstGeom prst="roundRect">
            <a:avLst>
              <a:gd name="adj" fmla="val 16667"/>
            </a:avLst>
          </a:prstGeom>
          <a:solidFill>
            <a:srgbClr val="FFFFFF"/>
          </a:solidFill>
          <a:ln w="9525">
            <a:noFill/>
            <a:round/>
          </a:ln>
        </p:spPr>
        <p:txBody>
          <a:bodyPr/>
          <a:lstStyle/>
          <a:p>
            <a:pPr>
              <a:lnSpc>
                <a:spcPts val="1800"/>
              </a:lnSpc>
            </a:pPr>
            <a:r>
              <a:rPr lang="zh-TW" altLang="en-US" b="1">
                <a:latin typeface="DFKai-SB" pitchFamily="65" charset="-120"/>
                <a:ea typeface="DFKai-SB" pitchFamily="65" charset="-120"/>
              </a:rPr>
              <a:t>台中巿</a:t>
            </a:r>
            <a:endParaRPr lang="zh-TW" altLang="en-US" sz="2800">
              <a:latin typeface="DFKai-SB" pitchFamily="65" charset="-120"/>
              <a:ea typeface="DFKai-SB" pitchFamily="65" charset="-120"/>
            </a:endParaRPr>
          </a:p>
        </p:txBody>
      </p:sp>
      <p:cxnSp>
        <p:nvCxnSpPr>
          <p:cNvPr id="549898" name="直線單箭頭接點 22"/>
          <p:cNvCxnSpPr>
            <a:cxnSpLocks noChangeShapeType="1"/>
          </p:cNvCxnSpPr>
          <p:nvPr/>
        </p:nvCxnSpPr>
        <p:spPr bwMode="auto">
          <a:xfrm>
            <a:off x="5705476" y="1744665"/>
            <a:ext cx="382191" cy="352425"/>
          </a:xfrm>
          <a:prstGeom prst="straightConnector1">
            <a:avLst/>
          </a:prstGeom>
          <a:noFill/>
          <a:ln w="9525" cmpd="sng">
            <a:solidFill>
              <a:srgbClr val="FF0000"/>
            </a:solidFill>
            <a:round/>
            <a:tailEnd type="arrow" w="med" len="med"/>
          </a:ln>
        </p:spPr>
      </p:cxnSp>
      <p:sp>
        <p:nvSpPr>
          <p:cNvPr id="549899" name="AutoShape 10"/>
          <p:cNvSpPr>
            <a:spLocks noChangeArrowheads="1"/>
          </p:cNvSpPr>
          <p:nvPr/>
        </p:nvSpPr>
        <p:spPr bwMode="auto">
          <a:xfrm>
            <a:off x="4532710" y="4859340"/>
            <a:ext cx="720328" cy="447675"/>
          </a:xfrm>
          <a:prstGeom prst="roundRect">
            <a:avLst>
              <a:gd name="adj" fmla="val 16667"/>
            </a:avLst>
          </a:prstGeom>
          <a:solidFill>
            <a:srgbClr val="FFFFFF"/>
          </a:solidFill>
          <a:ln w="9525">
            <a:noFill/>
            <a:round/>
          </a:ln>
        </p:spPr>
        <p:txBody>
          <a:bodyPr/>
          <a:lstStyle/>
          <a:p>
            <a:pPr>
              <a:lnSpc>
                <a:spcPts val="1800"/>
              </a:lnSpc>
            </a:pPr>
            <a:r>
              <a:rPr lang="zh-TW" altLang="en-US" b="1">
                <a:latin typeface="DFKai-SB" pitchFamily="65" charset="-120"/>
                <a:ea typeface="DFKai-SB" pitchFamily="65" charset="-120"/>
              </a:rPr>
              <a:t>台南巿</a:t>
            </a:r>
            <a:endParaRPr lang="zh-TW" altLang="en-US" sz="2800">
              <a:latin typeface="DFKai-SB" pitchFamily="65" charset="-120"/>
              <a:ea typeface="DFKai-SB" pitchFamily="65" charset="-120"/>
            </a:endParaRPr>
          </a:p>
        </p:txBody>
      </p:sp>
      <p:cxnSp>
        <p:nvCxnSpPr>
          <p:cNvPr id="549900" name="直線單箭頭接點 25"/>
          <p:cNvCxnSpPr>
            <a:cxnSpLocks noChangeShapeType="1"/>
          </p:cNvCxnSpPr>
          <p:nvPr/>
        </p:nvCxnSpPr>
        <p:spPr bwMode="auto">
          <a:xfrm flipV="1">
            <a:off x="5224464" y="4651375"/>
            <a:ext cx="390525" cy="298450"/>
          </a:xfrm>
          <a:prstGeom prst="straightConnector1">
            <a:avLst/>
          </a:prstGeom>
          <a:noFill/>
          <a:ln w="9525" cmpd="sng">
            <a:solidFill>
              <a:srgbClr val="FF0000"/>
            </a:solidFill>
            <a:round/>
            <a:tailEnd type="arrow" w="med" len="med"/>
          </a:ln>
        </p:spPr>
      </p:cxnSp>
      <p:sp>
        <p:nvSpPr>
          <p:cNvPr id="549901" name="AutoShape 10"/>
          <p:cNvSpPr>
            <a:spLocks noChangeArrowheads="1"/>
          </p:cNvSpPr>
          <p:nvPr/>
        </p:nvSpPr>
        <p:spPr bwMode="auto">
          <a:xfrm>
            <a:off x="4870848" y="5721352"/>
            <a:ext cx="720328" cy="447675"/>
          </a:xfrm>
          <a:prstGeom prst="roundRect">
            <a:avLst>
              <a:gd name="adj" fmla="val 16667"/>
            </a:avLst>
          </a:prstGeom>
          <a:solidFill>
            <a:srgbClr val="FFFFFF"/>
          </a:solidFill>
          <a:ln w="9525">
            <a:noFill/>
            <a:round/>
          </a:ln>
        </p:spPr>
        <p:txBody>
          <a:bodyPr/>
          <a:lstStyle/>
          <a:p>
            <a:pPr>
              <a:lnSpc>
                <a:spcPts val="1800"/>
              </a:lnSpc>
            </a:pPr>
            <a:r>
              <a:rPr lang="zh-TW" altLang="en-US" b="1">
                <a:latin typeface="DFKai-SB" pitchFamily="65" charset="-120"/>
                <a:ea typeface="DFKai-SB" pitchFamily="65" charset="-120"/>
              </a:rPr>
              <a:t>高雄巿</a:t>
            </a:r>
            <a:endParaRPr lang="zh-TW" altLang="en-US" sz="2800">
              <a:latin typeface="DFKai-SB" pitchFamily="65" charset="-120"/>
              <a:ea typeface="DFKai-SB" pitchFamily="65" charset="-120"/>
            </a:endParaRPr>
          </a:p>
        </p:txBody>
      </p:sp>
      <p:cxnSp>
        <p:nvCxnSpPr>
          <p:cNvPr id="549902" name="直線單箭頭接點 29"/>
          <p:cNvCxnSpPr>
            <a:cxnSpLocks noChangeShapeType="1"/>
          </p:cNvCxnSpPr>
          <p:nvPr/>
        </p:nvCxnSpPr>
        <p:spPr bwMode="auto">
          <a:xfrm flipV="1">
            <a:off x="5563793" y="5265740"/>
            <a:ext cx="334565" cy="530225"/>
          </a:xfrm>
          <a:prstGeom prst="straightConnector1">
            <a:avLst/>
          </a:prstGeom>
          <a:noFill/>
          <a:ln w="9525" cmpd="sng">
            <a:solidFill>
              <a:srgbClr val="FF0000"/>
            </a:solidFill>
            <a:round/>
            <a:tailEnd type="arrow" w="med" len="med"/>
          </a:ln>
        </p:spPr>
      </p:cxnSp>
      <p:sp>
        <p:nvSpPr>
          <p:cNvPr id="15" name="投影片編號版面配置區 14"/>
          <p:cNvSpPr>
            <a:spLocks noGrp="1"/>
          </p:cNvSpPr>
          <p:nvPr>
            <p:ph type="sldNum" sz="quarter" idx="12"/>
          </p:nvPr>
        </p:nvSpPr>
        <p:spPr/>
        <p:txBody>
          <a:bodyPr/>
          <a:lstStyle/>
          <a:p>
            <a:fld id="{FD4F2FB1-2F0B-4BD9-823D-0D9F98D902C9}" type="slidenum">
              <a:rPr lang="zh-TW" altLang="en-US" smtClean="0"/>
              <a:t>53</a:t>
            </a:fld>
            <a:endParaRPr lang="zh-TW" altLang="en-US" sz="1800">
              <a:solidFill>
                <a:schemeClr val="tx1"/>
              </a:solidFill>
            </a:endParaRPr>
          </a:p>
        </p:txBody>
      </p:sp>
    </p:spTree>
    <p:extLst>
      <p:ext uri="{BB962C8B-B14F-4D97-AF65-F5344CB8AC3E}">
        <p14:creationId xmlns:p14="http://schemas.microsoft.com/office/powerpoint/2010/main" val="114465354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標題 1"/>
          <p:cNvSpPr>
            <a:spLocks noGrp="1" noChangeArrowheads="1"/>
          </p:cNvSpPr>
          <p:nvPr>
            <p:ph type="title" idx="4294967295"/>
          </p:nvPr>
        </p:nvSpPr>
        <p:spPr>
          <a:xfrm>
            <a:off x="1545771" y="-80962"/>
            <a:ext cx="7904220" cy="1100138"/>
          </a:xfrm>
        </p:spPr>
        <p:txBody>
          <a:bodyPr/>
          <a:lstStyle/>
          <a:p>
            <a:pPr eaLnBrk="1" hangingPunct="1"/>
            <a:r>
              <a:rPr lang="zh-TW" altLang="en-US" dirty="0">
                <a:latin typeface="標楷體" pitchFamily="65" charset="-120"/>
                <a:ea typeface="標楷體" pitchFamily="65" charset="-120"/>
              </a:rPr>
              <a:t>依學校類型</a:t>
            </a:r>
            <a:r>
              <a:rPr lang="zh-CN" altLang="en-US" dirty="0">
                <a:latin typeface="標楷體" pitchFamily="65" charset="-120"/>
                <a:ea typeface="標楷體" pitchFamily="65" charset="-120"/>
              </a:rPr>
              <a:t>（</a:t>
            </a:r>
            <a:r>
              <a:rPr lang="zh-TW" altLang="en-US" dirty="0">
                <a:latin typeface="標楷體" pitchFamily="65" charset="-120"/>
                <a:ea typeface="標楷體" pitchFamily="65" charset="-120"/>
              </a:rPr>
              <a:t>公立大學）</a:t>
            </a:r>
            <a:r>
              <a:rPr lang="zh-TW" altLang="en-US" dirty="0"/>
              <a:t>：</a:t>
            </a:r>
          </a:p>
        </p:txBody>
      </p:sp>
      <p:pic>
        <p:nvPicPr>
          <p:cNvPr id="550915" name="圖片 1"/>
          <p:cNvPicPr>
            <a:picLocks noChangeAspect="1" noChangeArrowheads="1"/>
          </p:cNvPicPr>
          <p:nvPr/>
        </p:nvPicPr>
        <p:blipFill>
          <a:blip r:embed="rId2" cstate="print"/>
          <a:srcRect l="21320" t="8739" r="27480" b="14563"/>
          <a:stretch>
            <a:fillRect/>
          </a:stretch>
        </p:blipFill>
        <p:spPr bwMode="auto">
          <a:xfrm>
            <a:off x="1635920" y="962027"/>
            <a:ext cx="3750469" cy="4208463"/>
          </a:xfrm>
          <a:prstGeom prst="rect">
            <a:avLst/>
          </a:prstGeom>
          <a:noFill/>
          <a:ln w="9525">
            <a:noFill/>
            <a:miter lim="800000"/>
            <a:headEnd/>
            <a:tailEnd/>
          </a:ln>
        </p:spPr>
      </p:pic>
      <p:pic>
        <p:nvPicPr>
          <p:cNvPr id="550916" name="圖片 4"/>
          <p:cNvPicPr>
            <a:picLocks noChangeAspect="1" noChangeArrowheads="1"/>
          </p:cNvPicPr>
          <p:nvPr/>
        </p:nvPicPr>
        <p:blipFill>
          <a:blip r:embed="rId3" cstate="print"/>
          <a:srcRect l="21457" t="39360" r="27328" b="29613"/>
          <a:stretch>
            <a:fillRect/>
          </a:stretch>
        </p:blipFill>
        <p:spPr bwMode="auto">
          <a:xfrm>
            <a:off x="5969795" y="1019175"/>
            <a:ext cx="3749279" cy="1701800"/>
          </a:xfrm>
          <a:prstGeom prst="rect">
            <a:avLst/>
          </a:prstGeom>
          <a:noFill/>
          <a:ln w="9525">
            <a:noFill/>
            <a:miter lim="800000"/>
            <a:headEnd/>
            <a:tailEnd/>
          </a:ln>
        </p:spPr>
      </p:pic>
      <p:pic>
        <p:nvPicPr>
          <p:cNvPr id="550917" name="圖片 7"/>
          <p:cNvPicPr>
            <a:picLocks noChangeAspect="1" noChangeArrowheads="1"/>
          </p:cNvPicPr>
          <p:nvPr/>
        </p:nvPicPr>
        <p:blipFill>
          <a:blip r:embed="rId4" cstate="print"/>
          <a:srcRect l="21184" t="18204" r="27615" b="34222"/>
          <a:stretch>
            <a:fillRect/>
          </a:stretch>
        </p:blipFill>
        <p:spPr bwMode="auto">
          <a:xfrm>
            <a:off x="5966223" y="2736850"/>
            <a:ext cx="3749278" cy="2609850"/>
          </a:xfrm>
          <a:prstGeom prst="rect">
            <a:avLst/>
          </a:prstGeom>
          <a:noFill/>
          <a:ln w="9525">
            <a:noFill/>
            <a:miter lim="800000"/>
            <a:headEnd/>
            <a:tailEnd/>
          </a:ln>
        </p:spPr>
      </p:pic>
      <p:pic>
        <p:nvPicPr>
          <p:cNvPr id="550918" name="圖片 4"/>
          <p:cNvPicPr>
            <a:picLocks noChangeAspect="1" noChangeArrowheads="1"/>
          </p:cNvPicPr>
          <p:nvPr/>
        </p:nvPicPr>
        <p:blipFill>
          <a:blip r:embed="rId3" cstate="print"/>
          <a:srcRect l="21457" t="8739" r="27328" b="60466"/>
          <a:stretch>
            <a:fillRect/>
          </a:stretch>
        </p:blipFill>
        <p:spPr bwMode="auto">
          <a:xfrm>
            <a:off x="1652589" y="5157790"/>
            <a:ext cx="3750469" cy="1690687"/>
          </a:xfrm>
          <a:prstGeom prst="rect">
            <a:avLst/>
          </a:prstGeom>
          <a:noFill/>
          <a:ln w="9525">
            <a:noFill/>
            <a:miter lim="800000"/>
            <a:headEnd/>
            <a:tailEnd/>
          </a:ln>
        </p:spPr>
      </p:pic>
      <p:sp>
        <p:nvSpPr>
          <p:cNvPr id="7" name="投影片編號版面配置區 6"/>
          <p:cNvSpPr>
            <a:spLocks noGrp="1"/>
          </p:cNvSpPr>
          <p:nvPr>
            <p:ph type="sldNum" sz="quarter" idx="12"/>
          </p:nvPr>
        </p:nvSpPr>
        <p:spPr/>
        <p:txBody>
          <a:bodyPr/>
          <a:lstStyle/>
          <a:p>
            <a:fld id="{FD4F2FB1-2F0B-4BD9-823D-0D9F98D902C9}" type="slidenum">
              <a:rPr lang="zh-TW" altLang="en-US" smtClean="0"/>
              <a:t>54</a:t>
            </a:fld>
            <a:endParaRPr lang="zh-TW" altLang="en-US" sz="1800">
              <a:solidFill>
                <a:schemeClr val="tx1"/>
              </a:solidFill>
            </a:endParaRPr>
          </a:p>
        </p:txBody>
      </p:sp>
    </p:spTree>
    <p:extLst>
      <p:ext uri="{BB962C8B-B14F-4D97-AF65-F5344CB8AC3E}">
        <p14:creationId xmlns:p14="http://schemas.microsoft.com/office/powerpoint/2010/main" val="40188739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標題 1"/>
          <p:cNvSpPr>
            <a:spLocks noGrp="1" noChangeArrowheads="1"/>
          </p:cNvSpPr>
          <p:nvPr>
            <p:ph type="title" idx="4294967295"/>
          </p:nvPr>
        </p:nvSpPr>
        <p:spPr>
          <a:xfrm>
            <a:off x="1603772" y="66677"/>
            <a:ext cx="7886700" cy="1325563"/>
          </a:xfrm>
        </p:spPr>
        <p:txBody>
          <a:bodyPr/>
          <a:lstStyle/>
          <a:p>
            <a:pPr eaLnBrk="1" hangingPunct="1"/>
            <a:r>
              <a:rPr lang="zh-TW" altLang="en-US" dirty="0">
                <a:solidFill>
                  <a:srgbClr val="FF0000"/>
                </a:solidFill>
                <a:latin typeface="標楷體" pitchFamily="65" charset="-120"/>
                <a:ea typeface="標楷體" pitchFamily="65" charset="-120"/>
              </a:rPr>
              <a:t>依學校類型</a:t>
            </a:r>
            <a:r>
              <a:rPr lang="zh-CN" altLang="en-US" dirty="0">
                <a:solidFill>
                  <a:srgbClr val="FF0000"/>
                </a:solidFill>
                <a:latin typeface="標楷體" pitchFamily="65" charset="-120"/>
                <a:ea typeface="標楷體" pitchFamily="65" charset="-120"/>
              </a:rPr>
              <a:t>（</a:t>
            </a:r>
            <a:r>
              <a:rPr lang="zh-TW" altLang="en-US" dirty="0">
                <a:solidFill>
                  <a:srgbClr val="FF0000"/>
                </a:solidFill>
                <a:latin typeface="標楷體" pitchFamily="65" charset="-120"/>
                <a:ea typeface="標楷體" pitchFamily="65" charset="-120"/>
              </a:rPr>
              <a:t>私立大學</a:t>
            </a:r>
            <a:r>
              <a:rPr lang="zh-TW" altLang="en-US"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pic>
        <p:nvPicPr>
          <p:cNvPr id="551939" name="圖片 10"/>
          <p:cNvPicPr>
            <a:picLocks noChangeAspect="1" noChangeArrowheads="1"/>
          </p:cNvPicPr>
          <p:nvPr/>
        </p:nvPicPr>
        <p:blipFill>
          <a:blip r:embed="rId2" cstate="print"/>
          <a:srcRect l="21141" t="8835" r="27686" b="14937"/>
          <a:stretch>
            <a:fillRect/>
          </a:stretch>
        </p:blipFill>
        <p:spPr bwMode="auto">
          <a:xfrm>
            <a:off x="2408635" y="1654175"/>
            <a:ext cx="3742134" cy="4179888"/>
          </a:xfrm>
          <a:prstGeom prst="rect">
            <a:avLst/>
          </a:prstGeom>
          <a:noFill/>
          <a:ln w="9525">
            <a:noFill/>
            <a:miter lim="800000"/>
            <a:headEnd/>
            <a:tailEnd/>
          </a:ln>
        </p:spPr>
      </p:pic>
      <p:pic>
        <p:nvPicPr>
          <p:cNvPr id="551940" name="圖片 13"/>
          <p:cNvPicPr>
            <a:picLocks noChangeAspect="1" noChangeArrowheads="1"/>
          </p:cNvPicPr>
          <p:nvPr/>
        </p:nvPicPr>
        <p:blipFill>
          <a:blip r:embed="rId3" cstate="print"/>
          <a:srcRect l="21230" t="8936" r="27608" b="15253"/>
          <a:stretch>
            <a:fillRect/>
          </a:stretch>
        </p:blipFill>
        <p:spPr bwMode="auto">
          <a:xfrm>
            <a:off x="6684752" y="53977"/>
            <a:ext cx="3740944" cy="4157663"/>
          </a:xfrm>
          <a:prstGeom prst="rect">
            <a:avLst/>
          </a:prstGeom>
          <a:noFill/>
          <a:ln w="9525">
            <a:noFill/>
            <a:miter lim="800000"/>
            <a:headEnd/>
            <a:tailEnd/>
          </a:ln>
        </p:spPr>
      </p:pic>
      <p:pic>
        <p:nvPicPr>
          <p:cNvPr id="551941" name="圖片 16"/>
          <p:cNvPicPr>
            <a:picLocks noChangeAspect="1" noChangeArrowheads="1"/>
          </p:cNvPicPr>
          <p:nvPr/>
        </p:nvPicPr>
        <p:blipFill>
          <a:blip r:embed="rId4" cstate="print"/>
          <a:srcRect l="21454" t="18504" r="27475" b="34950"/>
          <a:stretch>
            <a:fillRect/>
          </a:stretch>
        </p:blipFill>
        <p:spPr bwMode="auto">
          <a:xfrm>
            <a:off x="6706103" y="4256090"/>
            <a:ext cx="3736181" cy="2555875"/>
          </a:xfrm>
          <a:prstGeom prst="rect">
            <a:avLst/>
          </a:prstGeom>
          <a:noFill/>
          <a:ln w="9525">
            <a:noFill/>
            <a:miter lim="800000"/>
            <a:headEnd/>
            <a:tailEnd/>
          </a:ln>
        </p:spPr>
      </p:pic>
      <p:sp>
        <p:nvSpPr>
          <p:cNvPr id="6" name="投影片編號版面配置區 5"/>
          <p:cNvSpPr>
            <a:spLocks noGrp="1"/>
          </p:cNvSpPr>
          <p:nvPr>
            <p:ph type="sldNum" sz="quarter" idx="12"/>
          </p:nvPr>
        </p:nvSpPr>
        <p:spPr/>
        <p:txBody>
          <a:bodyPr/>
          <a:lstStyle/>
          <a:p>
            <a:fld id="{FD4F2FB1-2F0B-4BD9-823D-0D9F98D902C9}" type="slidenum">
              <a:rPr lang="zh-TW" altLang="en-US" smtClean="0"/>
              <a:t>55</a:t>
            </a:fld>
            <a:endParaRPr lang="zh-TW" altLang="en-US" sz="1800">
              <a:solidFill>
                <a:schemeClr val="tx1"/>
              </a:solidFill>
            </a:endParaRPr>
          </a:p>
        </p:txBody>
      </p:sp>
    </p:spTree>
    <p:extLst>
      <p:ext uri="{BB962C8B-B14F-4D97-AF65-F5344CB8AC3E}">
        <p14:creationId xmlns:p14="http://schemas.microsoft.com/office/powerpoint/2010/main" val="334531998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日期版面配置區 3"/>
          <p:cNvSpPr txBox="1">
            <a:spLocks noGrp="1" noChangeArrowheads="1"/>
          </p:cNvSpPr>
          <p:nvPr/>
        </p:nvSpPr>
        <p:spPr bwMode="auto">
          <a:xfrm>
            <a:off x="2152650" y="6356352"/>
            <a:ext cx="2057400" cy="365125"/>
          </a:xfrm>
          <a:prstGeom prst="rect">
            <a:avLst/>
          </a:prstGeom>
          <a:noFill/>
          <a:ln w="9525">
            <a:noFill/>
            <a:miter lim="800000"/>
          </a:ln>
        </p:spPr>
        <p:txBody>
          <a:bodyPr anchor="ctr"/>
          <a:lstStyle/>
          <a:p>
            <a:fld id="{EA5D3E28-B680-4E89-BDC5-C7A389F08E6B}" type="datetime1">
              <a:rPr lang="en-US" sz="1200">
                <a:solidFill>
                  <a:srgbClr val="898989"/>
                </a:solidFill>
              </a:rPr>
              <a:t>11/16/2018</a:t>
            </a:fld>
            <a:endParaRPr lang="zh-TW" altLang="en-US"/>
          </a:p>
        </p:txBody>
      </p:sp>
      <p:sp>
        <p:nvSpPr>
          <p:cNvPr id="552963" name="Rectangle 2"/>
          <p:cNvSpPr>
            <a:spLocks noGrp="1" noChangeArrowheads="1"/>
          </p:cNvSpPr>
          <p:nvPr>
            <p:ph type="title" idx="4294967295"/>
          </p:nvPr>
        </p:nvSpPr>
        <p:spPr>
          <a:xfrm>
            <a:off x="1572816" y="79375"/>
            <a:ext cx="7886700" cy="1327150"/>
          </a:xfrm>
        </p:spPr>
        <p:txBody>
          <a:bodyPr/>
          <a:lstStyle/>
          <a:p>
            <a:pPr eaLnBrk="1" hangingPunct="1"/>
            <a:r>
              <a:rPr lang="zh-TW" altLang="en-US" dirty="0">
                <a:solidFill>
                  <a:srgbClr val="FF0000"/>
                </a:solidFill>
                <a:latin typeface="標楷體" pitchFamily="65" charset="-120"/>
                <a:ea typeface="標楷體" pitchFamily="65" charset="-120"/>
              </a:rPr>
              <a:t>依學校類型</a:t>
            </a:r>
            <a:r>
              <a:rPr lang="zh-CN" altLang="en-US" dirty="0">
                <a:solidFill>
                  <a:srgbClr val="FF0000"/>
                </a:solidFill>
                <a:latin typeface="標楷體" pitchFamily="65" charset="-120"/>
                <a:ea typeface="標楷體" pitchFamily="65" charset="-120"/>
              </a:rPr>
              <a:t>（</a:t>
            </a:r>
            <a:r>
              <a:rPr lang="zh-TW" altLang="en-US" dirty="0">
                <a:solidFill>
                  <a:srgbClr val="FF0000"/>
                </a:solidFill>
                <a:latin typeface="標楷體" pitchFamily="65" charset="-120"/>
                <a:ea typeface="標楷體" pitchFamily="65" charset="-120"/>
              </a:rPr>
              <a:t>公立技職</a:t>
            </a:r>
            <a:r>
              <a:rPr lang="zh-TW" altLang="en-US" dirty="0" smtClean="0">
                <a:solidFill>
                  <a:srgbClr val="FF0000"/>
                </a:solidFill>
                <a:latin typeface="標楷體" pitchFamily="65" charset="-120"/>
                <a:ea typeface="標楷體" pitchFamily="65" charset="-120"/>
              </a:rPr>
              <a:t>）：</a:t>
            </a:r>
            <a:endParaRPr lang="zh-TW" altLang="en-US" dirty="0">
              <a:solidFill>
                <a:srgbClr val="FF0000"/>
              </a:solidFill>
              <a:latin typeface="標楷體" pitchFamily="65" charset="-120"/>
              <a:ea typeface="標楷體" pitchFamily="65" charset="-120"/>
            </a:endParaRPr>
          </a:p>
        </p:txBody>
      </p:sp>
      <p:pic>
        <p:nvPicPr>
          <p:cNvPr id="552964" name="圖片 1"/>
          <p:cNvPicPr>
            <a:picLocks noChangeAspect="1" noChangeArrowheads="1"/>
          </p:cNvPicPr>
          <p:nvPr/>
        </p:nvPicPr>
        <p:blipFill>
          <a:blip r:embed="rId2" cstate="print"/>
          <a:srcRect l="22023" t="11006" r="28078" b="11320"/>
          <a:stretch>
            <a:fillRect/>
          </a:stretch>
        </p:blipFill>
        <p:spPr bwMode="auto">
          <a:xfrm>
            <a:off x="4156473" y="1654175"/>
            <a:ext cx="3650456" cy="4260850"/>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5434F7CD-27EC-4ACE-9EAA-B457D7F7EBB6}" type="slidenum">
              <a:rPr lang="zh-TW" altLang="en-US" smtClean="0"/>
              <a:t>56</a:t>
            </a:fld>
            <a:endParaRPr lang="zh-TW" altLang="en-US" sz="1800">
              <a:solidFill>
                <a:schemeClr val="tx1"/>
              </a:solidFill>
            </a:endParaRPr>
          </a:p>
        </p:txBody>
      </p:sp>
    </p:spTree>
    <p:extLst>
      <p:ext uri="{BB962C8B-B14F-4D97-AF65-F5344CB8AC3E}">
        <p14:creationId xmlns:p14="http://schemas.microsoft.com/office/powerpoint/2010/main" val="197148252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日期版面配置區 3"/>
          <p:cNvSpPr txBox="1">
            <a:spLocks noGrp="1" noChangeArrowheads="1"/>
          </p:cNvSpPr>
          <p:nvPr/>
        </p:nvSpPr>
        <p:spPr bwMode="auto">
          <a:xfrm>
            <a:off x="2152650" y="6356352"/>
            <a:ext cx="2057400" cy="365125"/>
          </a:xfrm>
          <a:prstGeom prst="rect">
            <a:avLst/>
          </a:prstGeom>
          <a:noFill/>
          <a:ln w="9525">
            <a:noFill/>
            <a:miter lim="800000"/>
          </a:ln>
        </p:spPr>
        <p:txBody>
          <a:bodyPr anchor="ctr"/>
          <a:lstStyle/>
          <a:p>
            <a:fld id="{59DD312C-2B0F-4D01-90F1-EC35129350DF}" type="datetime1">
              <a:rPr lang="en-US" sz="1200">
                <a:solidFill>
                  <a:srgbClr val="898989"/>
                </a:solidFill>
              </a:rPr>
              <a:t>11/16/2018</a:t>
            </a:fld>
            <a:endParaRPr lang="zh-TW" altLang="en-US"/>
          </a:p>
        </p:txBody>
      </p:sp>
      <p:sp>
        <p:nvSpPr>
          <p:cNvPr id="553987" name="Rectangle 2"/>
          <p:cNvSpPr>
            <a:spLocks noGrp="1" noChangeArrowheads="1"/>
          </p:cNvSpPr>
          <p:nvPr>
            <p:ph type="title" idx="4294967295"/>
          </p:nvPr>
        </p:nvSpPr>
        <p:spPr>
          <a:xfrm>
            <a:off x="1552575" y="26988"/>
            <a:ext cx="7886700" cy="1325562"/>
          </a:xfrm>
        </p:spPr>
        <p:txBody>
          <a:bodyPr/>
          <a:lstStyle/>
          <a:p>
            <a:pPr eaLnBrk="1" hangingPunct="1"/>
            <a:r>
              <a:rPr lang="zh-TW" altLang="en-US" dirty="0">
                <a:solidFill>
                  <a:srgbClr val="FF0000"/>
                </a:solidFill>
                <a:latin typeface="標楷體" pitchFamily="65" charset="-120"/>
                <a:ea typeface="標楷體" pitchFamily="65" charset="-120"/>
              </a:rPr>
              <a:t>依學校類型</a:t>
            </a:r>
            <a:r>
              <a:rPr lang="zh-CN" altLang="en-US" dirty="0">
                <a:solidFill>
                  <a:srgbClr val="FF0000"/>
                </a:solidFill>
                <a:latin typeface="標楷體" pitchFamily="65" charset="-120"/>
                <a:ea typeface="標楷體" pitchFamily="65" charset="-120"/>
              </a:rPr>
              <a:t>（</a:t>
            </a:r>
            <a:r>
              <a:rPr lang="zh-TW" altLang="en-US" dirty="0">
                <a:solidFill>
                  <a:srgbClr val="FF0000"/>
                </a:solidFill>
                <a:latin typeface="標楷體" pitchFamily="65" charset="-120"/>
                <a:ea typeface="標楷體" pitchFamily="65" charset="-120"/>
              </a:rPr>
              <a:t>私立技職</a:t>
            </a:r>
            <a:r>
              <a:rPr lang="zh-TW" altLang="en-US" dirty="0" smtClean="0">
                <a:solidFill>
                  <a:srgbClr val="FF0000"/>
                </a:solidFill>
                <a:latin typeface="標楷體" pitchFamily="65" charset="-120"/>
                <a:ea typeface="標楷體" pitchFamily="65" charset="-120"/>
              </a:rPr>
              <a:t>）：</a:t>
            </a:r>
            <a:endParaRPr lang="zh-TW" altLang="en-US" dirty="0">
              <a:solidFill>
                <a:srgbClr val="FF0000"/>
              </a:solidFill>
              <a:latin typeface="標楷體" pitchFamily="65" charset="-120"/>
              <a:ea typeface="標楷體" pitchFamily="65" charset="-120"/>
            </a:endParaRPr>
          </a:p>
        </p:txBody>
      </p:sp>
      <p:pic>
        <p:nvPicPr>
          <p:cNvPr id="553988" name="圖片 4"/>
          <p:cNvPicPr>
            <a:picLocks noChangeAspect="1" noChangeArrowheads="1"/>
          </p:cNvPicPr>
          <p:nvPr/>
        </p:nvPicPr>
        <p:blipFill>
          <a:blip r:embed="rId2" cstate="print"/>
          <a:srcRect l="21288" t="12315" r="28069" b="26884"/>
          <a:stretch>
            <a:fillRect/>
          </a:stretch>
        </p:blipFill>
        <p:spPr bwMode="auto">
          <a:xfrm>
            <a:off x="2124076" y="1897063"/>
            <a:ext cx="3704035" cy="3333750"/>
          </a:xfrm>
          <a:prstGeom prst="rect">
            <a:avLst/>
          </a:prstGeom>
          <a:noFill/>
          <a:ln w="9525">
            <a:noFill/>
            <a:miter lim="800000"/>
            <a:headEnd/>
            <a:tailEnd/>
          </a:ln>
        </p:spPr>
      </p:pic>
      <p:pic>
        <p:nvPicPr>
          <p:cNvPr id="553989" name="圖片 7"/>
          <p:cNvPicPr>
            <a:picLocks noChangeAspect="1" noChangeArrowheads="1"/>
          </p:cNvPicPr>
          <p:nvPr/>
        </p:nvPicPr>
        <p:blipFill>
          <a:blip r:embed="rId3" cstate="print"/>
          <a:srcRect l="21284" t="8647" r="28069" b="15343"/>
          <a:stretch>
            <a:fillRect/>
          </a:stretch>
        </p:blipFill>
        <p:spPr bwMode="auto">
          <a:xfrm>
            <a:off x="6250783" y="1654176"/>
            <a:ext cx="3704035" cy="4168775"/>
          </a:xfrm>
          <a:prstGeom prst="rect">
            <a:avLst/>
          </a:prstGeom>
          <a:noFill/>
          <a:ln w="9525">
            <a:noFill/>
            <a:miter lim="800000"/>
            <a:headEnd/>
            <a:tailEnd/>
          </a:ln>
        </p:spPr>
      </p:pic>
      <p:sp>
        <p:nvSpPr>
          <p:cNvPr id="6" name="投影片編號版面配置區 5"/>
          <p:cNvSpPr>
            <a:spLocks noGrp="1"/>
          </p:cNvSpPr>
          <p:nvPr>
            <p:ph type="sldNum" sz="quarter" idx="12"/>
          </p:nvPr>
        </p:nvSpPr>
        <p:spPr/>
        <p:txBody>
          <a:bodyPr/>
          <a:lstStyle/>
          <a:p>
            <a:fld id="{5434F7CD-27EC-4ACE-9EAA-B457D7F7EBB6}" type="slidenum">
              <a:rPr lang="zh-TW" altLang="en-US" smtClean="0"/>
              <a:t>57</a:t>
            </a:fld>
            <a:endParaRPr lang="zh-TW" altLang="en-US" sz="1800">
              <a:solidFill>
                <a:schemeClr val="tx1"/>
              </a:solidFill>
            </a:endParaRPr>
          </a:p>
        </p:txBody>
      </p:sp>
    </p:spTree>
    <p:extLst>
      <p:ext uri="{BB962C8B-B14F-4D97-AF65-F5344CB8AC3E}">
        <p14:creationId xmlns:p14="http://schemas.microsoft.com/office/powerpoint/2010/main" val="15168332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標題 1"/>
          <p:cNvSpPr>
            <a:spLocks noGrp="1" noChangeArrowheads="1"/>
          </p:cNvSpPr>
          <p:nvPr>
            <p:ph type="title" idx="4294967295"/>
          </p:nvPr>
        </p:nvSpPr>
        <p:spPr>
          <a:xfrm>
            <a:off x="1515632" y="167187"/>
            <a:ext cx="9366325" cy="1143000"/>
          </a:xfrm>
        </p:spPr>
        <p:txBody>
          <a:bodyPr/>
          <a:lstStyle/>
          <a:p>
            <a:pPr eaLnBrk="1" hangingPunct="1"/>
            <a:r>
              <a:rPr lang="zh-CN" dirty="0">
                <a:solidFill>
                  <a:srgbClr val="FF0000"/>
                </a:solidFill>
                <a:latin typeface="標楷體" pitchFamily="65" charset="-120"/>
                <a:ea typeface="標楷體" pitchFamily="65" charset="-120"/>
              </a:rPr>
              <a:t>台灣</a:t>
            </a:r>
            <a:r>
              <a:rPr lang="zh-CN" dirty="0" smtClean="0">
                <a:solidFill>
                  <a:srgbClr val="FF0000"/>
                </a:solidFill>
                <a:latin typeface="標楷體" pitchFamily="65" charset="-120"/>
                <a:ea typeface="標楷體" pitchFamily="65" charset="-120"/>
              </a:rPr>
              <a:t>大專院校</a:t>
            </a:r>
            <a:r>
              <a:rPr lang="zh-TW" altLang="en-US" dirty="0" smtClean="0">
                <a:solidFill>
                  <a:srgbClr val="FF0000"/>
                </a:solidFill>
                <a:latin typeface="標楷體" pitchFamily="65" charset="-120"/>
                <a:ea typeface="標楷體" pitchFamily="65" charset="-120"/>
              </a:rPr>
              <a:t>台北</a:t>
            </a:r>
            <a:r>
              <a:rPr lang="zh-CN" dirty="0" smtClean="0">
                <a:solidFill>
                  <a:srgbClr val="FF0000"/>
                </a:solidFill>
                <a:latin typeface="標楷體" pitchFamily="65" charset="-120"/>
                <a:ea typeface="標楷體" pitchFamily="65" charset="-120"/>
              </a:rPr>
              <a:t>區</a:t>
            </a:r>
            <a:endParaRPr lang="zh-CN" dirty="0">
              <a:solidFill>
                <a:srgbClr val="FF0000"/>
              </a:solidFill>
              <a:latin typeface="標楷體" pitchFamily="65" charset="-120"/>
              <a:ea typeface="標楷體" pitchFamily="65" charset="-120"/>
            </a:endParaRPr>
          </a:p>
        </p:txBody>
      </p:sp>
      <p:sp>
        <p:nvSpPr>
          <p:cNvPr id="556035" name="內容版面配置區 2"/>
          <p:cNvSpPr>
            <a:spLocks noGrp="1" noChangeArrowheads="1"/>
          </p:cNvSpPr>
          <p:nvPr>
            <p:ph idx="4294967295"/>
          </p:nvPr>
        </p:nvSpPr>
        <p:spPr/>
        <p:txBody>
          <a:bodyPr/>
          <a:lstStyle/>
          <a:p>
            <a:pPr eaLnBrk="1" hangingPunct="1">
              <a:buFont typeface="Arial" pitchFamily="34" charset="0"/>
              <a:buNone/>
            </a:pPr>
            <a:endParaRPr lang="en-US" altLang="zh-TW" dirty="0" smtClean="0">
              <a:latin typeface="標楷體" pitchFamily="65" charset="-120"/>
              <a:ea typeface="標楷體" pitchFamily="65" charset="-120"/>
            </a:endParaRPr>
          </a:p>
          <a:p>
            <a:pPr eaLnBrk="1" hangingPunct="1">
              <a:buFont typeface="Arial" pitchFamily="34" charset="0"/>
              <a:buNone/>
            </a:pPr>
            <a:endParaRPr lang="zh-TW" altLang="en-US" dirty="0">
              <a:latin typeface="標楷體" pitchFamily="65" charset="-120"/>
              <a:ea typeface="標楷體" pitchFamily="65" charset="-120"/>
            </a:endParaRPr>
          </a:p>
          <a:p>
            <a:pPr eaLnBrk="1" hangingPunct="1">
              <a:buFont typeface="Arial" pitchFamily="34" charset="0"/>
              <a:buNone/>
            </a:pPr>
            <a:endParaRPr lang="zh-TW" altLang="en-US" dirty="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FD4F2FB1-2F0B-4BD9-823D-0D9F98D902C9}" type="slidenum">
              <a:rPr lang="zh-TW" altLang="en-US" smtClean="0"/>
              <a:t>58</a:t>
            </a:fld>
            <a:endParaRPr lang="zh-TW" altLang="en-US" sz="1800">
              <a:solidFill>
                <a:schemeClr val="tx1"/>
              </a:solidFill>
            </a:endParaRPr>
          </a:p>
        </p:txBody>
      </p:sp>
      <p:sp>
        <p:nvSpPr>
          <p:cNvPr id="3" name="文字方塊 2"/>
          <p:cNvSpPr txBox="1"/>
          <p:nvPr/>
        </p:nvSpPr>
        <p:spPr>
          <a:xfrm>
            <a:off x="1933433" y="1310187"/>
            <a:ext cx="7881583" cy="1354217"/>
          </a:xfrm>
          <a:prstGeom prst="rect">
            <a:avLst/>
          </a:prstGeom>
          <a:noFill/>
        </p:spPr>
        <p:txBody>
          <a:bodyPr wrap="square" rtlCol="0">
            <a:spAutoFit/>
          </a:bodyPr>
          <a:lstStyle/>
          <a:p>
            <a:pPr eaLnBrk="1" hangingPunct="1"/>
            <a:r>
              <a:rPr lang="zh-TW" altLang="en-US" sz="3200" b="1" dirty="0">
                <a:latin typeface="標楷體" pitchFamily="65" charset="-120"/>
                <a:ea typeface="標楷體" pitchFamily="65" charset="-120"/>
              </a:rPr>
              <a:t>基隆縣：</a:t>
            </a:r>
            <a:endParaRPr lang="en-US" altLang="zh-HK" sz="3200" b="1" dirty="0">
              <a:latin typeface="標楷體" pitchFamily="65" charset="-120"/>
              <a:ea typeface="標楷體" pitchFamily="65" charset="-120"/>
            </a:endParaRPr>
          </a:p>
          <a:p>
            <a:r>
              <a:rPr lang="zh-TW" altLang="en-US" sz="3200" b="1" dirty="0">
                <a:latin typeface="標楷體" pitchFamily="65" charset="-120"/>
                <a:ea typeface="標楷體" pitchFamily="65" charset="-120"/>
              </a:rPr>
              <a:t>國立臺灣海洋大學、 經國管理暨健康學院</a:t>
            </a:r>
            <a:endParaRPr lang="en-US" altLang="zh-TW" sz="3200" b="1" dirty="0">
              <a:latin typeface="標楷體" pitchFamily="65" charset="-120"/>
              <a:ea typeface="標楷體" pitchFamily="65" charset="-120"/>
            </a:endParaRPr>
          </a:p>
          <a:p>
            <a:endParaRPr lang="zh-HK" altLang="en-US" b="1" dirty="0"/>
          </a:p>
        </p:txBody>
      </p:sp>
      <p:sp>
        <p:nvSpPr>
          <p:cNvPr id="5" name="文字方塊 4"/>
          <p:cNvSpPr txBox="1"/>
          <p:nvPr/>
        </p:nvSpPr>
        <p:spPr>
          <a:xfrm>
            <a:off x="1933433" y="2999139"/>
            <a:ext cx="8659505" cy="3816429"/>
          </a:xfrm>
          <a:prstGeom prst="rect">
            <a:avLst/>
          </a:prstGeom>
          <a:noFill/>
        </p:spPr>
        <p:txBody>
          <a:bodyPr wrap="square" rtlCol="0">
            <a:spAutoFit/>
          </a:bodyPr>
          <a:lstStyle/>
          <a:p>
            <a:pPr eaLnBrk="1" hangingPunct="1"/>
            <a:r>
              <a:rPr lang="zh-TW" altLang="en-US" sz="3200" b="1" dirty="0">
                <a:latin typeface="標楷體" pitchFamily="65" charset="-120"/>
                <a:ea typeface="標楷體" pitchFamily="65" charset="-120"/>
              </a:rPr>
              <a:t>台北縣、台北市：</a:t>
            </a:r>
            <a:endParaRPr lang="en-US" altLang="zh-TW" sz="3200" b="1" dirty="0">
              <a:latin typeface="標楷體" pitchFamily="65" charset="-120"/>
              <a:ea typeface="標楷體" pitchFamily="65" charset="-120"/>
            </a:endParaRPr>
          </a:p>
          <a:p>
            <a:pPr eaLnBrk="1" hangingPunct="1">
              <a:buNone/>
            </a:pPr>
            <a:r>
              <a:rPr lang="zh-TW" altLang="en-US" sz="3200" b="1" dirty="0">
                <a:latin typeface="標楷體" pitchFamily="65" charset="-120"/>
                <a:ea typeface="標楷體" pitchFamily="65" charset="-120"/>
              </a:rPr>
              <a:t>國立臺灣大學、國立臺北大學、國立政治大學、國立陽明大學、</a:t>
            </a:r>
            <a:endParaRPr lang="en-US" altLang="zh-TW" sz="3200" b="1" dirty="0">
              <a:latin typeface="標楷體" pitchFamily="65" charset="-120"/>
              <a:ea typeface="標楷體" pitchFamily="65" charset="-120"/>
            </a:endParaRPr>
          </a:p>
          <a:p>
            <a:pPr eaLnBrk="1" hangingPunct="1">
              <a:buNone/>
            </a:pPr>
            <a:r>
              <a:rPr lang="zh-TW" altLang="en-US" sz="3200" b="1" dirty="0">
                <a:latin typeface="標楷體" pitchFamily="65" charset="-120"/>
                <a:ea typeface="標楷體" pitchFamily="65" charset="-120"/>
              </a:rPr>
              <a:t>國立臺灣師範大學、國立臺灣師範大學僑生先修部、東吳大學、</a:t>
            </a:r>
            <a:endParaRPr lang="en-US" altLang="zh-TW" sz="3200" b="1" dirty="0">
              <a:latin typeface="標楷體" pitchFamily="65" charset="-120"/>
              <a:ea typeface="標楷體" pitchFamily="65" charset="-120"/>
            </a:endParaRPr>
          </a:p>
          <a:p>
            <a:pPr eaLnBrk="1" hangingPunct="1">
              <a:buNone/>
            </a:pPr>
            <a:r>
              <a:rPr lang="zh-TW" altLang="en-US" sz="3200" b="1" dirty="0">
                <a:latin typeface="標楷體" pitchFamily="65" charset="-120"/>
                <a:ea typeface="標楷體" pitchFamily="65" charset="-120"/>
              </a:rPr>
              <a:t>國立臺北藝術大學、國立國防醫學院、輔仁大學、</a:t>
            </a:r>
            <a:endParaRPr lang="en-US" altLang="zh-TW" sz="3200" b="1" dirty="0">
              <a:latin typeface="標楷體" pitchFamily="65" charset="-120"/>
              <a:ea typeface="標楷體" pitchFamily="65" charset="-120"/>
            </a:endParaRPr>
          </a:p>
          <a:p>
            <a:endParaRPr lang="zh-HK" altLang="en-US" dirty="0"/>
          </a:p>
        </p:txBody>
      </p:sp>
    </p:spTree>
    <p:extLst>
      <p:ext uri="{BB962C8B-B14F-4D97-AF65-F5344CB8AC3E}">
        <p14:creationId xmlns:p14="http://schemas.microsoft.com/office/powerpoint/2010/main" val="137716675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標題 1"/>
          <p:cNvSpPr>
            <a:spLocks noGrp="1" noChangeArrowheads="1"/>
          </p:cNvSpPr>
          <p:nvPr>
            <p:ph type="title" idx="4294967295"/>
          </p:nvPr>
        </p:nvSpPr>
        <p:spPr>
          <a:xfrm>
            <a:off x="1419306" y="-449678"/>
            <a:ext cx="9353388" cy="1713464"/>
          </a:xfrm>
        </p:spPr>
        <p:txBody>
          <a:bodyPr/>
          <a:lstStyle/>
          <a:p>
            <a:pPr eaLnBrk="1" hangingPunct="1"/>
            <a:r>
              <a:rPr lang="zh-CN" dirty="0">
                <a:solidFill>
                  <a:srgbClr val="FF0000"/>
                </a:solidFill>
                <a:latin typeface="標楷體" pitchFamily="65" charset="-120"/>
                <a:ea typeface="標楷體" pitchFamily="65" charset="-120"/>
              </a:rPr>
              <a:t>台灣</a:t>
            </a:r>
            <a:r>
              <a:rPr lang="zh-CN" dirty="0" smtClean="0">
                <a:solidFill>
                  <a:srgbClr val="FF0000"/>
                </a:solidFill>
                <a:latin typeface="標楷體" pitchFamily="65" charset="-120"/>
                <a:ea typeface="標楷體" pitchFamily="65" charset="-120"/>
              </a:rPr>
              <a:t>大專院校</a:t>
            </a:r>
            <a:r>
              <a:rPr lang="zh-TW" altLang="en-US" dirty="0" smtClean="0">
                <a:solidFill>
                  <a:srgbClr val="FF0000"/>
                </a:solidFill>
                <a:latin typeface="標楷體" pitchFamily="65" charset="-120"/>
                <a:ea typeface="標楷體" pitchFamily="65" charset="-120"/>
              </a:rPr>
              <a:t>台北</a:t>
            </a:r>
            <a:r>
              <a:rPr lang="zh-CN" dirty="0" smtClean="0">
                <a:solidFill>
                  <a:srgbClr val="FF0000"/>
                </a:solidFill>
                <a:latin typeface="標楷體" pitchFamily="65" charset="-120"/>
                <a:ea typeface="標楷體" pitchFamily="65" charset="-120"/>
              </a:rPr>
              <a:t>區</a:t>
            </a:r>
            <a:endParaRPr lang="zh-CN" dirty="0">
              <a:solidFill>
                <a:srgbClr val="FF0000"/>
              </a:solidFill>
              <a:latin typeface="標楷體" pitchFamily="65" charset="-120"/>
              <a:ea typeface="標楷體" pitchFamily="65" charset="-120"/>
            </a:endParaRPr>
          </a:p>
        </p:txBody>
      </p:sp>
      <p:sp>
        <p:nvSpPr>
          <p:cNvPr id="557059" name="內容版面配置區 2"/>
          <p:cNvSpPr>
            <a:spLocks noGrp="1" noChangeArrowheads="1"/>
          </p:cNvSpPr>
          <p:nvPr>
            <p:ph idx="4294967295"/>
          </p:nvPr>
        </p:nvSpPr>
        <p:spPr>
          <a:xfrm>
            <a:off x="2152650" y="1825627"/>
            <a:ext cx="7886700" cy="5032375"/>
          </a:xfrm>
        </p:spPr>
        <p:txBody>
          <a:bodyPr>
            <a:normAutofit/>
          </a:bodyPr>
          <a:lstStyle/>
          <a:p>
            <a:pPr eaLnBrk="1" hangingPunct="1"/>
            <a:r>
              <a:rPr lang="zh-TW" altLang="en-US" dirty="0">
                <a:latin typeface="標楷體" pitchFamily="65" charset="-120"/>
                <a:ea typeface="標楷體" pitchFamily="65" charset="-120"/>
              </a:rPr>
              <a:t>  </a:t>
            </a:r>
            <a:r>
              <a:rPr lang="zh-TW" altLang="en-US" b="1" dirty="0">
                <a:latin typeface="標楷體" pitchFamily="65" charset="-120"/>
                <a:ea typeface="標楷體" pitchFamily="65" charset="-120"/>
              </a:rPr>
              <a:t>台北縣、</a:t>
            </a:r>
            <a:r>
              <a:rPr lang="zh-TW" altLang="en-US" b="1" dirty="0" smtClean="0">
                <a:latin typeface="標楷體" pitchFamily="65" charset="-120"/>
                <a:ea typeface="標楷體" pitchFamily="65" charset="-120"/>
              </a:rPr>
              <a:t>台北市</a:t>
            </a:r>
            <a:r>
              <a:rPr lang="en-US" altLang="zh-TW" b="1" dirty="0" smtClean="0">
                <a:latin typeface="標楷體" pitchFamily="65" charset="-120"/>
                <a:ea typeface="標楷體" pitchFamily="65" charset="-120"/>
              </a:rPr>
              <a:t>(</a:t>
            </a:r>
            <a:r>
              <a:rPr lang="zh-TW" altLang="en-US" b="1" dirty="0" smtClean="0">
                <a:latin typeface="標楷體" pitchFamily="65" charset="-120"/>
                <a:ea typeface="標楷體" pitchFamily="65" charset="-120"/>
              </a:rPr>
              <a:t>續</a:t>
            </a:r>
            <a:r>
              <a:rPr lang="en-US" altLang="zh-TW" b="1" dirty="0" smtClean="0">
                <a:latin typeface="標楷體" pitchFamily="65" charset="-120"/>
                <a:ea typeface="標楷體" pitchFamily="65" charset="-120"/>
              </a:rPr>
              <a:t>)</a:t>
            </a:r>
            <a:r>
              <a:rPr lang="zh-TW" altLang="en-US" b="1" dirty="0" smtClean="0">
                <a:latin typeface="標楷體" pitchFamily="65" charset="-120"/>
                <a:ea typeface="標楷體" pitchFamily="65" charset="-120"/>
              </a:rPr>
              <a:t>：</a:t>
            </a:r>
            <a:endParaRPr lang="en-US" b="1" dirty="0">
              <a:latin typeface="標楷體" pitchFamily="65" charset="-120"/>
              <a:ea typeface="標楷體" pitchFamily="65" charset="-120"/>
            </a:endParaRPr>
          </a:p>
          <a:p>
            <a:pPr eaLnBrk="1" hangingPunct="1">
              <a:buFont typeface="Arial" pitchFamily="34" charset="0"/>
              <a:buNone/>
            </a:pPr>
            <a:r>
              <a:rPr lang="zh-TW" altLang="en-US" b="1" dirty="0" smtClean="0">
                <a:latin typeface="標楷體" pitchFamily="65" charset="-120"/>
                <a:ea typeface="標楷體" pitchFamily="65" charset="-120"/>
              </a:rPr>
              <a:t>國立</a:t>
            </a:r>
            <a:r>
              <a:rPr lang="zh-TW" altLang="en-US" b="1" dirty="0">
                <a:latin typeface="標楷體" pitchFamily="65" charset="-120"/>
                <a:ea typeface="標楷體" pitchFamily="65" charset="-120"/>
              </a:rPr>
              <a:t>臺灣藝術大學、中國文化大學、臺北醫學大學、淡江大學、</a:t>
            </a:r>
            <a:endParaRPr lang="en-US" b="1" dirty="0">
              <a:latin typeface="標楷體" pitchFamily="65" charset="-120"/>
              <a:ea typeface="標楷體" pitchFamily="65" charset="-120"/>
            </a:endParaRPr>
          </a:p>
          <a:p>
            <a:pPr eaLnBrk="1" hangingPunct="1">
              <a:buFont typeface="Arial" pitchFamily="34" charset="0"/>
              <a:buNone/>
            </a:pPr>
            <a:r>
              <a:rPr lang="zh-TW" altLang="en-US" b="1" dirty="0">
                <a:latin typeface="標楷體" pitchFamily="65" charset="-120"/>
                <a:ea typeface="標楷體" pitchFamily="65" charset="-120"/>
              </a:rPr>
              <a:t>實踐大學、世新大學、銘傳大學、大同大學、真理大學、</a:t>
            </a:r>
            <a:endParaRPr lang="en-US" b="1" dirty="0">
              <a:latin typeface="標楷體" pitchFamily="65" charset="-120"/>
              <a:ea typeface="標楷體" pitchFamily="65" charset="-120"/>
            </a:endParaRPr>
          </a:p>
          <a:p>
            <a:pPr eaLnBrk="1" hangingPunct="1">
              <a:buFont typeface="Arial" pitchFamily="34" charset="0"/>
              <a:buNone/>
            </a:pPr>
            <a:r>
              <a:rPr lang="zh-TW" altLang="en-US" b="1" dirty="0">
                <a:latin typeface="標楷體" pitchFamily="65" charset="-120"/>
                <a:ea typeface="標楷體" pitchFamily="65" charset="-120"/>
              </a:rPr>
              <a:t>國立臺灣科技大學、臺北市立大學、國立臺北科技大學、</a:t>
            </a:r>
            <a:endParaRPr lang="en-US" b="1" dirty="0">
              <a:latin typeface="標楷體" pitchFamily="65" charset="-120"/>
              <a:ea typeface="標楷體" pitchFamily="65" charset="-120"/>
            </a:endParaRPr>
          </a:p>
          <a:p>
            <a:pPr eaLnBrk="1" hangingPunct="1">
              <a:buFont typeface="Arial" pitchFamily="34" charset="0"/>
              <a:buNone/>
            </a:pPr>
            <a:r>
              <a:rPr lang="zh-TW" altLang="en-US" b="1" dirty="0">
                <a:latin typeface="標楷體" pitchFamily="65" charset="-120"/>
                <a:ea typeface="標楷體" pitchFamily="65" charset="-120"/>
              </a:rPr>
              <a:t>景文科技大學、國立臺北教育大學、華梵大學、聖若翰科技大學、</a:t>
            </a:r>
            <a:endParaRPr lang="en-US" b="1" dirty="0">
              <a:latin typeface="標楷體" pitchFamily="65" charset="-120"/>
              <a:ea typeface="標楷體" pitchFamily="65" charset="-120"/>
            </a:endParaRPr>
          </a:p>
          <a:p>
            <a:pPr eaLnBrk="1" hangingPunct="1">
              <a:buNone/>
            </a:pPr>
            <a:r>
              <a:rPr lang="zh-TW" altLang="en-US" b="1" dirty="0">
                <a:latin typeface="標楷體" pitchFamily="65" charset="-120"/>
                <a:ea typeface="標楷體" pitchFamily="65" charset="-120"/>
              </a:rPr>
              <a:t>臺北城市科技大學、致理技術學院、醒吾科技</a:t>
            </a:r>
            <a:r>
              <a:rPr lang="zh-TW" altLang="en-US" b="1" dirty="0" smtClean="0">
                <a:latin typeface="標楷體" pitchFamily="65" charset="-120"/>
                <a:ea typeface="標楷體" pitchFamily="65" charset="-120"/>
              </a:rPr>
              <a:t>大學</a:t>
            </a:r>
            <a:endParaRPr lang="en-US" altLang="zh-TW" b="1" dirty="0" smtClean="0">
              <a:latin typeface="標楷體" pitchFamily="65" charset="-120"/>
              <a:ea typeface="標楷體" pitchFamily="65" charset="-120"/>
            </a:endParaRPr>
          </a:p>
          <a:p>
            <a:pPr eaLnBrk="1" hangingPunct="1">
              <a:buNone/>
            </a:pPr>
            <a:r>
              <a:rPr lang="zh-HK" altLang="en-US" b="1" dirty="0" smtClean="0">
                <a:latin typeface="標楷體" pitchFamily="65" charset="-120"/>
                <a:ea typeface="標楷體" pitchFamily="65" charset="-120"/>
              </a:rPr>
              <a:t>花蓮</a:t>
            </a:r>
            <a:r>
              <a:rPr lang="zh-TW" altLang="en-US" b="1" dirty="0">
                <a:latin typeface="標楷體" pitchFamily="65" charset="-120"/>
                <a:ea typeface="標楷體" pitchFamily="65" charset="-120"/>
              </a:rPr>
              <a:t>縣及宜蘭縣</a:t>
            </a:r>
            <a:r>
              <a:rPr lang="zh-TW" altLang="en-US" b="1" dirty="0" smtClean="0">
                <a:latin typeface="標楷體" pitchFamily="65" charset="-120"/>
                <a:ea typeface="標楷體" pitchFamily="65" charset="-120"/>
              </a:rPr>
              <a:t>：</a:t>
            </a:r>
            <a:endParaRPr lang="en-US" altLang="zh-TW" b="1" dirty="0" smtClean="0">
              <a:latin typeface="標楷體" pitchFamily="65" charset="-120"/>
              <a:ea typeface="標楷體" pitchFamily="65" charset="-120"/>
            </a:endParaRPr>
          </a:p>
          <a:p>
            <a:pPr eaLnBrk="1" hangingPunct="1">
              <a:buNone/>
            </a:pPr>
            <a:r>
              <a:rPr lang="zh-HK" altLang="en-US" b="1" dirty="0">
                <a:latin typeface="標楷體" pitchFamily="65" charset="-120"/>
                <a:ea typeface="標楷體" pitchFamily="65" charset="-120"/>
              </a:rPr>
              <a:t>國立東華大學、慈濟大學、大漢技術學院、國立宜蘭大學</a:t>
            </a:r>
            <a:endParaRPr lang="en-US" altLang="zh-TW" b="1" dirty="0" smtClean="0">
              <a:latin typeface="標楷體" pitchFamily="65" charset="-120"/>
              <a:ea typeface="標楷體" pitchFamily="65" charset="-120"/>
            </a:endParaRPr>
          </a:p>
          <a:p>
            <a:pPr eaLnBrk="1" hangingPunct="1">
              <a:buNone/>
            </a:pPr>
            <a:endParaRPr lang="en-US" altLang="zh-TW" dirty="0" smtClean="0">
              <a:latin typeface="標楷體" pitchFamily="65" charset="-120"/>
              <a:ea typeface="標楷體" pitchFamily="65" charset="-120"/>
            </a:endParaRPr>
          </a:p>
          <a:p>
            <a:pPr eaLnBrk="1" hangingPunct="1">
              <a:buNone/>
            </a:pPr>
            <a:endParaRPr lang="zh-TW" altLang="en-US" dirty="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FD4F2FB1-2F0B-4BD9-823D-0D9F98D902C9}" type="slidenum">
              <a:rPr lang="zh-TW" altLang="en-US" smtClean="0"/>
              <a:t>59</a:t>
            </a:fld>
            <a:endParaRPr lang="zh-TW" altLang="en-US" sz="1800">
              <a:solidFill>
                <a:schemeClr val="tx1"/>
              </a:solidFill>
            </a:endParaRPr>
          </a:p>
        </p:txBody>
      </p:sp>
    </p:spTree>
    <p:extLst>
      <p:ext uri="{BB962C8B-B14F-4D97-AF65-F5344CB8AC3E}">
        <p14:creationId xmlns:p14="http://schemas.microsoft.com/office/powerpoint/2010/main" val="33774228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19131" y="823128"/>
            <a:ext cx="9366325" cy="1143000"/>
          </a:xfrm>
        </p:spPr>
        <p:txBody>
          <a:bodyPr>
            <a:normAutofit fontScale="90000"/>
          </a:bodyPr>
          <a:lstStyle/>
          <a:p>
            <a:pPr algn="ctr"/>
            <a:r>
              <a:rPr lang="zh-HK" altLang="en-US" sz="5300" b="1" dirty="0">
                <a:solidFill>
                  <a:srgbClr val="0070C0"/>
                </a:solidFill>
                <a:latin typeface="標楷體" panose="03000509000000000000" pitchFamily="65" charset="-120"/>
                <a:ea typeface="標楷體" panose="03000509000000000000" pitchFamily="65" charset="-120"/>
              </a:rPr>
              <a:t>步驟：</a:t>
            </a:r>
            <a:r>
              <a:rPr lang="zh-TW" altLang="en-US" sz="5300" b="1" dirty="0" smtClean="0">
                <a:solidFill>
                  <a:srgbClr val="0070C0"/>
                </a:solidFill>
                <a:latin typeface="標楷體" panose="03000509000000000000" pitchFamily="65" charset="-120"/>
                <a:ea typeface="標楷體" panose="03000509000000000000" pitchFamily="65" charset="-120"/>
              </a:rPr>
              <a:t>一般</a:t>
            </a:r>
            <a:r>
              <a:rPr lang="zh-TW" altLang="en-US" sz="5300" b="1" dirty="0">
                <a:solidFill>
                  <a:srgbClr val="0070C0"/>
                </a:solidFill>
                <a:latin typeface="標楷體" panose="03000509000000000000" pitchFamily="65" charset="-120"/>
                <a:ea typeface="標楷體" panose="03000509000000000000" pitchFamily="65" charset="-120"/>
              </a:rPr>
              <a:t>建議</a:t>
            </a:r>
            <a:r>
              <a:rPr lang="zh-TW" altLang="en-US" b="1" dirty="0">
                <a:latin typeface="標楷體" panose="03000509000000000000" pitchFamily="65" charset="-120"/>
                <a:ea typeface="標楷體" panose="03000509000000000000" pitchFamily="65" charset="-120"/>
              </a:rPr>
              <a:t/>
            </a:r>
            <a:br>
              <a:rPr lang="zh-TW" altLang="en-US" b="1" dirty="0">
                <a:latin typeface="標楷體" panose="03000509000000000000" pitchFamily="65" charset="-120"/>
                <a:ea typeface="標楷體" panose="03000509000000000000" pitchFamily="65" charset="-120"/>
              </a:rPr>
            </a:br>
            <a:endParaRPr lang="zh-HK"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986588" y="1493475"/>
            <a:ext cx="10262938" cy="4919358"/>
          </a:xfrm>
        </p:spPr>
        <p:txBody>
          <a:bodyPr>
            <a:noAutofit/>
          </a:bodyPr>
          <a:lstStyle/>
          <a:p>
            <a:pPr marL="444500" indent="-444500"/>
            <a:r>
              <a:rPr lang="zh-TW" altLang="en-US" sz="2900" dirty="0">
                <a:solidFill>
                  <a:schemeClr val="tx1"/>
                </a:solidFill>
                <a:latin typeface="標楷體" panose="03000509000000000000" pitchFamily="65" charset="-120"/>
                <a:ea typeface="標楷體" panose="03000509000000000000" pitchFamily="65" charset="-120"/>
              </a:rPr>
              <a:t>考慮下地點。考慮下你的子女想去哪兒上大學，你要知道，這</a:t>
            </a:r>
            <a:r>
              <a:rPr lang="zh-TW" altLang="en-US" sz="2900" dirty="0" smtClean="0">
                <a:solidFill>
                  <a:schemeClr val="tx1"/>
                </a:solidFill>
                <a:latin typeface="標楷體" panose="03000509000000000000" pitchFamily="65" charset="-120"/>
                <a:ea typeface="標楷體" panose="03000509000000000000" pitchFamily="65" charset="-120"/>
              </a:rPr>
              <a:t>地方一</a:t>
            </a:r>
            <a:r>
              <a:rPr lang="zh-TW" altLang="en-US" sz="2900" dirty="0">
                <a:solidFill>
                  <a:schemeClr val="tx1"/>
                </a:solidFill>
                <a:latin typeface="標楷體" panose="03000509000000000000" pitchFamily="65" charset="-120"/>
                <a:ea typeface="標楷體" panose="03000509000000000000" pitchFamily="65" charset="-120"/>
              </a:rPr>
              <a:t>呆就是兩年甚至十年！所以一定要選一個自己喜歡的</a:t>
            </a:r>
            <a:r>
              <a:rPr lang="zh-TW" altLang="en-US" sz="2900" dirty="0" smtClean="0">
                <a:solidFill>
                  <a:schemeClr val="tx1"/>
                </a:solidFill>
                <a:latin typeface="標楷體" panose="03000509000000000000" pitchFamily="65" charset="-120"/>
                <a:ea typeface="標楷體" panose="03000509000000000000" pitchFamily="65" charset="-120"/>
              </a:rPr>
              <a:t>地方。</a:t>
            </a:r>
            <a:r>
              <a:rPr lang="zh-TW" altLang="en-US" sz="2900" dirty="0">
                <a:solidFill>
                  <a:schemeClr val="tx1"/>
                </a:solidFill>
                <a:latin typeface="標楷體" panose="03000509000000000000" pitchFamily="65" charset="-120"/>
                <a:ea typeface="標楷體" panose="03000509000000000000" pitchFamily="65" charset="-120"/>
              </a:rPr>
              <a:t>它可以是大城市，也可以是一座大學城，它可以在你長大的地方或者在另一個地區或國家。</a:t>
            </a:r>
          </a:p>
          <a:p>
            <a:pPr marL="444500" indent="-444500"/>
            <a:endParaRPr lang="en-US" altLang="zh-TW" sz="1600" dirty="0" smtClean="0">
              <a:solidFill>
                <a:schemeClr val="tx1"/>
              </a:solidFill>
              <a:latin typeface="標楷體" panose="03000509000000000000" pitchFamily="65" charset="-120"/>
              <a:ea typeface="標楷體" panose="03000509000000000000" pitchFamily="65" charset="-120"/>
            </a:endParaRPr>
          </a:p>
          <a:p>
            <a:pPr marL="444500" indent="-444500"/>
            <a:r>
              <a:rPr lang="zh-TW" altLang="en-US" sz="2900" dirty="0">
                <a:solidFill>
                  <a:schemeClr val="tx1"/>
                </a:solidFill>
                <a:latin typeface="標楷體" panose="03000509000000000000" pitchFamily="65" charset="-120"/>
                <a:ea typeface="標楷體" panose="03000509000000000000" pitchFamily="65" charset="-120"/>
              </a:rPr>
              <a:t>了解設施和可用資源。你可能要清楚下哪些設施和資源對你來說是重要的。有些學校提供健康計劃，不同的學校有不同的飲食選擇和住房設施，有些提供健身場、醫院、圖書館、劇院或者其他設施。</a:t>
            </a:r>
            <a:r>
              <a:rPr lang="zh-TW" altLang="en-US" sz="2800" dirty="0">
                <a:latin typeface="標楷體" panose="03000509000000000000" pitchFamily="65" charset="-120"/>
                <a:ea typeface="標楷體" panose="03000509000000000000" pitchFamily="65" charset="-120"/>
              </a:rPr>
              <a:t/>
            </a:r>
            <a:br>
              <a:rPr lang="zh-TW" altLang="en-US" sz="2800" dirty="0">
                <a:latin typeface="標楷體" panose="03000509000000000000" pitchFamily="65" charset="-120"/>
                <a:ea typeface="標楷體" panose="03000509000000000000" pitchFamily="65" charset="-120"/>
              </a:rPr>
            </a:br>
            <a:endParaRPr lang="zh-TW" altLang="en-US" sz="2800" dirty="0">
              <a:latin typeface="標楷體" panose="03000509000000000000" pitchFamily="65" charset="-120"/>
              <a:ea typeface="標楷體" panose="03000509000000000000" pitchFamily="65" charset="-120"/>
            </a:endParaRPr>
          </a:p>
        </p:txBody>
      </p:sp>
      <p:pic>
        <p:nvPicPr>
          <p:cNvPr id="5" name="Picture 3" descr="d:\Users\usesr\Desktop\SEP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8350" y="5448300"/>
            <a:ext cx="5715000" cy="1100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376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標題 1"/>
          <p:cNvSpPr>
            <a:spLocks noGrp="1" noChangeArrowheads="1"/>
          </p:cNvSpPr>
          <p:nvPr>
            <p:ph type="title" idx="4294967295"/>
          </p:nvPr>
        </p:nvSpPr>
        <p:spPr>
          <a:xfrm>
            <a:off x="1632857" y="457200"/>
            <a:ext cx="9124788" cy="859971"/>
          </a:xfrm>
        </p:spPr>
        <p:txBody>
          <a:bodyPr>
            <a:normAutofit/>
          </a:bodyPr>
          <a:lstStyle/>
          <a:p>
            <a:pPr eaLnBrk="1" hangingPunct="1"/>
            <a:r>
              <a:rPr lang="zh-CN" dirty="0">
                <a:solidFill>
                  <a:srgbClr val="FF0000"/>
                </a:solidFill>
                <a:latin typeface="標楷體" pitchFamily="65" charset="-120"/>
                <a:ea typeface="標楷體" pitchFamily="65" charset="-120"/>
              </a:rPr>
              <a:t>台灣大專院校桃竹區</a:t>
            </a:r>
          </a:p>
        </p:txBody>
      </p:sp>
      <p:sp>
        <p:nvSpPr>
          <p:cNvPr id="558083" name="內容版面配置區 2"/>
          <p:cNvSpPr>
            <a:spLocks noGrp="1" noChangeArrowheads="1"/>
          </p:cNvSpPr>
          <p:nvPr>
            <p:ph idx="4294967295"/>
          </p:nvPr>
        </p:nvSpPr>
        <p:spPr/>
        <p:txBody>
          <a:bodyPr/>
          <a:lstStyle/>
          <a:p>
            <a:pPr marL="0" indent="0">
              <a:buNone/>
            </a:pPr>
            <a:endParaRPr lang="zh-TW" altLang="en-US" dirty="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FD4F2FB1-2F0B-4BD9-823D-0D9F98D902C9}" type="slidenum">
              <a:rPr lang="zh-TW" altLang="en-US" smtClean="0"/>
              <a:t>60</a:t>
            </a:fld>
            <a:endParaRPr lang="zh-TW" altLang="en-US" sz="1800">
              <a:solidFill>
                <a:schemeClr val="tx1"/>
              </a:solidFill>
            </a:endParaRPr>
          </a:p>
        </p:txBody>
      </p:sp>
      <p:sp>
        <p:nvSpPr>
          <p:cNvPr id="2" name="文字方塊 1"/>
          <p:cNvSpPr txBox="1"/>
          <p:nvPr/>
        </p:nvSpPr>
        <p:spPr>
          <a:xfrm>
            <a:off x="2184209" y="1405720"/>
            <a:ext cx="7528448" cy="2339102"/>
          </a:xfrm>
          <a:prstGeom prst="rect">
            <a:avLst/>
          </a:prstGeom>
          <a:noFill/>
        </p:spPr>
        <p:txBody>
          <a:bodyPr wrap="square" rtlCol="0">
            <a:spAutoFit/>
          </a:bodyPr>
          <a:lstStyle/>
          <a:p>
            <a:pPr eaLnBrk="1" hangingPunct="1"/>
            <a:r>
              <a:rPr lang="zh-TW" altLang="en-US" sz="3200" b="1" dirty="0">
                <a:latin typeface="標楷體" pitchFamily="65" charset="-120"/>
                <a:ea typeface="標楷體" pitchFamily="65" charset="-120"/>
              </a:rPr>
              <a:t>桃園縣：</a:t>
            </a:r>
            <a:endParaRPr lang="en-US" altLang="zh-HK" sz="3200" b="1" dirty="0">
              <a:latin typeface="標楷體" pitchFamily="65" charset="-120"/>
              <a:ea typeface="標楷體" pitchFamily="65" charset="-120"/>
            </a:endParaRPr>
          </a:p>
          <a:p>
            <a:r>
              <a:rPr lang="zh-TW" altLang="en-US" sz="3200" b="1" dirty="0">
                <a:latin typeface="標楷體" pitchFamily="65" charset="-120"/>
                <a:ea typeface="標楷體" pitchFamily="65" charset="-120"/>
              </a:rPr>
              <a:t>國立中央大學、中原大學、元智大學、長庚大學、國立體育大學、銘傳大學、開南大學、健行科技大學</a:t>
            </a:r>
          </a:p>
          <a:p>
            <a:endParaRPr lang="zh-HK" altLang="en-US" b="1" dirty="0"/>
          </a:p>
        </p:txBody>
      </p:sp>
      <p:sp>
        <p:nvSpPr>
          <p:cNvPr id="3" name="文字方塊 2"/>
          <p:cNvSpPr txBox="1"/>
          <p:nvPr/>
        </p:nvSpPr>
        <p:spPr>
          <a:xfrm>
            <a:off x="2184211" y="3744822"/>
            <a:ext cx="7221373" cy="1846659"/>
          </a:xfrm>
          <a:prstGeom prst="rect">
            <a:avLst/>
          </a:prstGeom>
          <a:noFill/>
        </p:spPr>
        <p:txBody>
          <a:bodyPr wrap="square" rtlCol="0">
            <a:spAutoFit/>
          </a:bodyPr>
          <a:lstStyle/>
          <a:p>
            <a:pPr eaLnBrk="1" hangingPunct="1"/>
            <a:r>
              <a:rPr lang="zh-TW" altLang="en-US" sz="3200" b="1" dirty="0">
                <a:latin typeface="標楷體" pitchFamily="65" charset="-120"/>
                <a:ea typeface="標楷體" pitchFamily="65" charset="-120"/>
              </a:rPr>
              <a:t>新竹縣、新竹市：</a:t>
            </a:r>
            <a:endParaRPr lang="en-US" altLang="zh-HK" sz="3200" b="1" dirty="0">
              <a:latin typeface="標楷體" pitchFamily="65" charset="-120"/>
              <a:ea typeface="標楷體" pitchFamily="65" charset="-120"/>
            </a:endParaRPr>
          </a:p>
          <a:p>
            <a:r>
              <a:rPr lang="zh-TW" altLang="en-US" sz="3200" b="1" dirty="0">
                <a:latin typeface="標楷體" pitchFamily="65" charset="-120"/>
                <a:ea typeface="標楷體" pitchFamily="65" charset="-120"/>
              </a:rPr>
              <a:t>國立清華大學、國立交通大學、國立新竹教育大學、玄奘大學、中華大學</a:t>
            </a:r>
          </a:p>
          <a:p>
            <a:endParaRPr lang="zh-HK" altLang="en-US" dirty="0"/>
          </a:p>
        </p:txBody>
      </p:sp>
    </p:spTree>
    <p:extLst>
      <p:ext uri="{BB962C8B-B14F-4D97-AF65-F5344CB8AC3E}">
        <p14:creationId xmlns:p14="http://schemas.microsoft.com/office/powerpoint/2010/main" val="63086380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標題 1"/>
          <p:cNvSpPr>
            <a:spLocks noGrp="1" noChangeArrowheads="1"/>
          </p:cNvSpPr>
          <p:nvPr>
            <p:ph type="title" idx="4294967295"/>
          </p:nvPr>
        </p:nvSpPr>
        <p:spPr>
          <a:xfrm>
            <a:off x="1578429" y="589618"/>
            <a:ext cx="9179216" cy="825526"/>
          </a:xfrm>
        </p:spPr>
        <p:txBody>
          <a:bodyPr>
            <a:normAutofit/>
          </a:bodyPr>
          <a:lstStyle/>
          <a:p>
            <a:pPr eaLnBrk="1" hangingPunct="1"/>
            <a:r>
              <a:rPr lang="zh-CN" dirty="0">
                <a:solidFill>
                  <a:srgbClr val="FF0000"/>
                </a:solidFill>
                <a:latin typeface="標楷體" pitchFamily="65" charset="-120"/>
                <a:ea typeface="標楷體" pitchFamily="65" charset="-120"/>
              </a:rPr>
              <a:t>台灣大專院校中區</a:t>
            </a:r>
          </a:p>
        </p:txBody>
      </p:sp>
      <p:sp>
        <p:nvSpPr>
          <p:cNvPr id="559107" name="內容版面配置區 2"/>
          <p:cNvSpPr>
            <a:spLocks noGrp="1" noChangeArrowheads="1"/>
          </p:cNvSpPr>
          <p:nvPr>
            <p:ph idx="4294967295"/>
          </p:nvPr>
        </p:nvSpPr>
        <p:spPr/>
        <p:txBody>
          <a:bodyPr/>
          <a:lstStyle/>
          <a:p>
            <a:pPr lvl="8" eaLnBrk="1" hangingPunct="1"/>
            <a:endParaRPr lang="en-US" dirty="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FD4F2FB1-2F0B-4BD9-823D-0D9F98D902C9}" type="slidenum">
              <a:rPr lang="zh-TW" altLang="en-US" smtClean="0"/>
              <a:t>61</a:t>
            </a:fld>
            <a:endParaRPr lang="zh-TW" altLang="en-US" sz="1800">
              <a:solidFill>
                <a:schemeClr val="tx1"/>
              </a:solidFill>
            </a:endParaRPr>
          </a:p>
        </p:txBody>
      </p:sp>
      <p:sp>
        <p:nvSpPr>
          <p:cNvPr id="2" name="文字方塊 1"/>
          <p:cNvSpPr txBox="1"/>
          <p:nvPr/>
        </p:nvSpPr>
        <p:spPr>
          <a:xfrm>
            <a:off x="1953905" y="1583140"/>
            <a:ext cx="7656394" cy="4739759"/>
          </a:xfrm>
          <a:prstGeom prst="rect">
            <a:avLst/>
          </a:prstGeom>
          <a:noFill/>
        </p:spPr>
        <p:txBody>
          <a:bodyPr wrap="square" rtlCol="0">
            <a:spAutoFit/>
          </a:bodyPr>
          <a:lstStyle/>
          <a:p>
            <a:pPr marL="0" lvl="8" fontAlgn="base">
              <a:spcBef>
                <a:spcPct val="0"/>
              </a:spcBef>
              <a:spcAft>
                <a:spcPct val="0"/>
              </a:spcAft>
            </a:pPr>
            <a:r>
              <a:rPr lang="zh-TW" altLang="en-US" sz="3200" b="1" dirty="0">
                <a:latin typeface="標楷體" pitchFamily="65" charset="-120"/>
                <a:ea typeface="標楷體" pitchFamily="65" charset="-120"/>
              </a:rPr>
              <a:t>台中縣、台中市：</a:t>
            </a:r>
            <a:endParaRPr lang="en-US" altLang="zh-TW" sz="3200" b="1" dirty="0">
              <a:latin typeface="標楷體" pitchFamily="65" charset="-120"/>
              <a:ea typeface="標楷體" pitchFamily="65" charset="-120"/>
            </a:endParaRPr>
          </a:p>
          <a:p>
            <a:r>
              <a:rPr lang="zh-TW" altLang="en-US" sz="2800" b="1" dirty="0">
                <a:latin typeface="標楷體" pitchFamily="65" charset="-120"/>
                <a:ea typeface="標楷體" pitchFamily="65" charset="-120"/>
              </a:rPr>
              <a:t>國立中興大學、朝陽科技大學、中國醫藥大學、中台科技大學、</a:t>
            </a:r>
            <a:endParaRPr lang="en-US" altLang="zh-HK" sz="2800" b="1" dirty="0">
              <a:latin typeface="標楷體" pitchFamily="65" charset="-120"/>
              <a:ea typeface="標楷體" pitchFamily="65" charset="-120"/>
            </a:endParaRPr>
          </a:p>
          <a:p>
            <a:r>
              <a:rPr lang="zh-TW" altLang="en-US" sz="2800" b="1" dirty="0">
                <a:latin typeface="標楷體" pitchFamily="65" charset="-120"/>
                <a:ea typeface="標楷體" pitchFamily="65" charset="-120"/>
              </a:rPr>
              <a:t>中山醫學大學、東海大學、國立臺中教育大學、僑光科技大學、</a:t>
            </a:r>
            <a:endParaRPr lang="en-US" altLang="zh-HK" sz="2800" b="1" dirty="0">
              <a:latin typeface="標楷體" pitchFamily="65" charset="-120"/>
              <a:ea typeface="標楷體" pitchFamily="65" charset="-120"/>
            </a:endParaRPr>
          </a:p>
          <a:p>
            <a:r>
              <a:rPr lang="zh-TW" altLang="en-US" sz="2800" b="1" dirty="0">
                <a:latin typeface="標楷體" pitchFamily="65" charset="-120"/>
                <a:ea typeface="標楷體" pitchFamily="65" charset="-120"/>
              </a:rPr>
              <a:t>國立臺灣體育運動大學、靜宜大學、亞洲大學、修平科技大學、</a:t>
            </a:r>
            <a:endParaRPr lang="en-US" altLang="zh-HK" sz="2800" b="1" dirty="0">
              <a:latin typeface="標楷體" pitchFamily="65" charset="-120"/>
              <a:ea typeface="標楷體" pitchFamily="65" charset="-120"/>
            </a:endParaRPr>
          </a:p>
          <a:p>
            <a:r>
              <a:rPr lang="zh-TW" altLang="en-US" sz="2800" b="1" dirty="0">
                <a:latin typeface="標楷體" pitchFamily="65" charset="-120"/>
                <a:ea typeface="標楷體" pitchFamily="65" charset="-120"/>
              </a:rPr>
              <a:t>逢甲大學、國立臺中科技大學、國立勤益科技大學、</a:t>
            </a:r>
            <a:endParaRPr lang="en-US" altLang="zh-HK" sz="2800" b="1" dirty="0">
              <a:latin typeface="標楷體" pitchFamily="65" charset="-120"/>
              <a:ea typeface="標楷體" pitchFamily="65" charset="-120"/>
            </a:endParaRPr>
          </a:p>
          <a:p>
            <a:r>
              <a:rPr lang="zh-TW" altLang="en-US" sz="2800" b="1" dirty="0">
                <a:latin typeface="標楷體" pitchFamily="65" charset="-120"/>
                <a:ea typeface="標楷體" pitchFamily="65" charset="-120"/>
              </a:rPr>
              <a:t>弘光科技大學、嶺東科技大學</a:t>
            </a:r>
          </a:p>
          <a:p>
            <a:endParaRPr lang="zh-HK" altLang="en-US" b="1" dirty="0"/>
          </a:p>
        </p:txBody>
      </p:sp>
    </p:spTree>
    <p:extLst>
      <p:ext uri="{BB962C8B-B14F-4D97-AF65-F5344CB8AC3E}">
        <p14:creationId xmlns:p14="http://schemas.microsoft.com/office/powerpoint/2010/main" val="43784860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標題 1"/>
          <p:cNvSpPr>
            <a:spLocks noGrp="1" noChangeArrowheads="1"/>
          </p:cNvSpPr>
          <p:nvPr>
            <p:ph type="title" idx="4294967295"/>
          </p:nvPr>
        </p:nvSpPr>
        <p:spPr>
          <a:xfrm>
            <a:off x="2132179" y="337831"/>
            <a:ext cx="7886700" cy="1325563"/>
          </a:xfrm>
        </p:spPr>
        <p:txBody>
          <a:bodyPr/>
          <a:lstStyle/>
          <a:p>
            <a:pPr eaLnBrk="1" hangingPunct="1"/>
            <a:r>
              <a:rPr lang="zh-CN" dirty="0">
                <a:solidFill>
                  <a:srgbClr val="FF0000"/>
                </a:solidFill>
                <a:latin typeface="標楷體" pitchFamily="65" charset="-120"/>
                <a:ea typeface="標楷體" pitchFamily="65" charset="-120"/>
              </a:rPr>
              <a:t>台灣大專院校中區</a:t>
            </a:r>
          </a:p>
        </p:txBody>
      </p:sp>
      <p:sp>
        <p:nvSpPr>
          <p:cNvPr id="560131" name="內容版面配置區 2"/>
          <p:cNvSpPr>
            <a:spLocks noGrp="1" noChangeArrowheads="1"/>
          </p:cNvSpPr>
          <p:nvPr>
            <p:ph idx="4294967295"/>
          </p:nvPr>
        </p:nvSpPr>
        <p:spPr/>
        <p:txBody>
          <a:bodyPr/>
          <a:lstStyle/>
          <a:p>
            <a:pPr marL="0" indent="0">
              <a:buNone/>
            </a:pPr>
            <a:endParaRPr lang="zh-TW" altLang="en-US" dirty="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FD4F2FB1-2F0B-4BD9-823D-0D9F98D902C9}" type="slidenum">
              <a:rPr lang="zh-TW" altLang="en-US" smtClean="0"/>
              <a:t>62</a:t>
            </a:fld>
            <a:endParaRPr lang="zh-TW" altLang="en-US" sz="1800">
              <a:solidFill>
                <a:schemeClr val="tx1"/>
              </a:solidFill>
            </a:endParaRPr>
          </a:p>
        </p:txBody>
      </p:sp>
      <p:sp>
        <p:nvSpPr>
          <p:cNvPr id="2" name="文字方塊 1"/>
          <p:cNvSpPr txBox="1"/>
          <p:nvPr/>
        </p:nvSpPr>
        <p:spPr>
          <a:xfrm>
            <a:off x="2189330" y="1774209"/>
            <a:ext cx="7349319" cy="3810588"/>
          </a:xfrm>
          <a:prstGeom prst="rect">
            <a:avLst/>
          </a:prstGeom>
          <a:noFill/>
        </p:spPr>
        <p:txBody>
          <a:bodyPr wrap="square" rtlCol="0">
            <a:spAutoFit/>
          </a:bodyPr>
          <a:lstStyle/>
          <a:p>
            <a:pPr eaLnBrk="1" hangingPunct="1"/>
            <a:r>
              <a:rPr lang="zh-TW" altLang="en-US" sz="2800" b="1" dirty="0">
                <a:latin typeface="標楷體" pitchFamily="65" charset="-120"/>
                <a:ea typeface="標楷體" pitchFamily="65" charset="-120"/>
              </a:rPr>
              <a:t>彰化縣：</a:t>
            </a:r>
            <a:endParaRPr lang="en-US" altLang="zh-HK" sz="2800" b="1" dirty="0">
              <a:latin typeface="標楷體" pitchFamily="65" charset="-120"/>
              <a:ea typeface="標楷體" pitchFamily="65" charset="-120"/>
            </a:endParaRPr>
          </a:p>
          <a:p>
            <a:r>
              <a:rPr lang="zh-TW" altLang="en-US" sz="2800" b="1" dirty="0">
                <a:latin typeface="標楷體" pitchFamily="65" charset="-120"/>
                <a:ea typeface="標楷體" pitchFamily="65" charset="-120"/>
              </a:rPr>
              <a:t>國立彰化師範大學、中州科技大學、明道大學</a:t>
            </a:r>
            <a:endParaRPr lang="en-US" altLang="zh-TW" sz="2800" b="1" dirty="0">
              <a:latin typeface="標楷體" pitchFamily="65" charset="-120"/>
              <a:ea typeface="標楷體" pitchFamily="65" charset="-120"/>
            </a:endParaRPr>
          </a:p>
          <a:p>
            <a:endParaRPr lang="en-US" altLang="zh-HK" sz="2800" b="1" dirty="0">
              <a:latin typeface="標楷體" pitchFamily="65" charset="-120"/>
              <a:ea typeface="標楷體" pitchFamily="65" charset="-120"/>
            </a:endParaRPr>
          </a:p>
          <a:p>
            <a:pPr eaLnBrk="1" hangingPunct="1"/>
            <a:r>
              <a:rPr lang="zh-TW" altLang="en-US" sz="2800" b="1" dirty="0">
                <a:latin typeface="標楷體" pitchFamily="65" charset="-120"/>
                <a:ea typeface="標楷體" pitchFamily="65" charset="-120"/>
              </a:rPr>
              <a:t>苗栗縣：</a:t>
            </a:r>
            <a:endParaRPr lang="en-US" altLang="zh-HK" sz="2800" b="1" dirty="0">
              <a:latin typeface="標楷體" pitchFamily="65" charset="-120"/>
              <a:ea typeface="標楷體" pitchFamily="65" charset="-120"/>
            </a:endParaRPr>
          </a:p>
          <a:p>
            <a:r>
              <a:rPr lang="zh-TW" altLang="en-US" sz="2800" b="1" dirty="0">
                <a:latin typeface="標楷體" pitchFamily="65" charset="-120"/>
                <a:ea typeface="標楷體" pitchFamily="65" charset="-120"/>
              </a:rPr>
              <a:t>國立聯合大學</a:t>
            </a:r>
            <a:endParaRPr lang="en-US" altLang="zh-TW" sz="2800" b="1" dirty="0">
              <a:latin typeface="標楷體" pitchFamily="65" charset="-120"/>
              <a:ea typeface="標楷體" pitchFamily="65" charset="-120"/>
            </a:endParaRPr>
          </a:p>
          <a:p>
            <a:endParaRPr lang="zh-TW" altLang="en-US" sz="2800" b="1" dirty="0">
              <a:latin typeface="標楷體" pitchFamily="65" charset="-120"/>
              <a:ea typeface="標楷體" pitchFamily="65" charset="-120"/>
            </a:endParaRPr>
          </a:p>
          <a:p>
            <a:pPr eaLnBrk="1" hangingPunct="1"/>
            <a:r>
              <a:rPr lang="zh-TW" altLang="en-US" sz="2800" b="1" dirty="0">
                <a:latin typeface="標楷體" pitchFamily="65" charset="-120"/>
                <a:ea typeface="標楷體" pitchFamily="65" charset="-120"/>
              </a:rPr>
              <a:t>南投縣：</a:t>
            </a:r>
            <a:endParaRPr lang="en-US" altLang="zh-HK" sz="2800" b="1" dirty="0">
              <a:latin typeface="標楷體" pitchFamily="65" charset="-120"/>
              <a:ea typeface="標楷體" pitchFamily="65" charset="-120"/>
            </a:endParaRPr>
          </a:p>
          <a:p>
            <a:r>
              <a:rPr lang="zh-TW" altLang="en-US" sz="2800" b="1" dirty="0">
                <a:latin typeface="標楷體" pitchFamily="65" charset="-120"/>
                <a:ea typeface="標楷體" pitchFamily="65" charset="-120"/>
              </a:rPr>
              <a:t>國立暨南國際大學</a:t>
            </a:r>
          </a:p>
          <a:p>
            <a:endParaRPr lang="zh-HK" altLang="en-US" dirty="0"/>
          </a:p>
        </p:txBody>
      </p:sp>
    </p:spTree>
    <p:extLst>
      <p:ext uri="{BB962C8B-B14F-4D97-AF65-F5344CB8AC3E}">
        <p14:creationId xmlns:p14="http://schemas.microsoft.com/office/powerpoint/2010/main" val="150896384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標題 1"/>
          <p:cNvSpPr>
            <a:spLocks noGrp="1" noChangeArrowheads="1"/>
          </p:cNvSpPr>
          <p:nvPr>
            <p:ph type="title" idx="4294967295"/>
          </p:nvPr>
        </p:nvSpPr>
        <p:spPr>
          <a:xfrm>
            <a:off x="1988878" y="3"/>
            <a:ext cx="8050474" cy="1074997"/>
          </a:xfrm>
        </p:spPr>
        <p:txBody>
          <a:bodyPr/>
          <a:lstStyle/>
          <a:p>
            <a:pPr eaLnBrk="1" hangingPunct="1"/>
            <a:r>
              <a:rPr lang="zh-CN" dirty="0">
                <a:solidFill>
                  <a:srgbClr val="FF0000"/>
                </a:solidFill>
                <a:latin typeface="標楷體" pitchFamily="65" charset="-120"/>
                <a:ea typeface="標楷體" pitchFamily="65" charset="-120"/>
              </a:rPr>
              <a:t>台灣大專院校南區</a:t>
            </a:r>
          </a:p>
        </p:txBody>
      </p:sp>
      <p:sp>
        <p:nvSpPr>
          <p:cNvPr id="561155" name="內容版面配置區 2"/>
          <p:cNvSpPr>
            <a:spLocks noGrp="1" noChangeArrowheads="1"/>
          </p:cNvSpPr>
          <p:nvPr>
            <p:ph idx="4294967295"/>
          </p:nvPr>
        </p:nvSpPr>
        <p:spPr>
          <a:xfrm>
            <a:off x="1988877" y="1075000"/>
            <a:ext cx="7886700" cy="5032375"/>
          </a:xfrm>
        </p:spPr>
        <p:txBody>
          <a:bodyPr>
            <a:normAutofit lnSpcReduction="10000"/>
          </a:bodyPr>
          <a:lstStyle/>
          <a:p>
            <a:pPr eaLnBrk="1" hangingPunct="1"/>
            <a:r>
              <a:rPr lang="zh-TW" altLang="en-US" b="1" dirty="0">
                <a:latin typeface="標楷體" pitchFamily="65" charset="-120"/>
                <a:ea typeface="標楷體" pitchFamily="65" charset="-120"/>
              </a:rPr>
              <a:t>雲林縣：</a:t>
            </a:r>
            <a:endParaRPr lang="en-US" b="1" dirty="0">
              <a:latin typeface="標楷體" pitchFamily="65" charset="-120"/>
              <a:ea typeface="標楷體" pitchFamily="65" charset="-120"/>
            </a:endParaRPr>
          </a:p>
          <a:p>
            <a:pPr eaLnBrk="1" hangingPunct="1">
              <a:buFont typeface="Arial" pitchFamily="34" charset="0"/>
              <a:buNone/>
            </a:pPr>
            <a:r>
              <a:rPr lang="zh-CN" altLang="en-US" b="1" dirty="0">
                <a:latin typeface="標楷體" pitchFamily="65" charset="-120"/>
                <a:ea typeface="標楷體" pitchFamily="65" charset="-120"/>
              </a:rPr>
              <a:t> 國立雲林科技大學、國立虎尾科技</a:t>
            </a:r>
            <a:r>
              <a:rPr lang="zh-CN" altLang="en-US" b="1" dirty="0" smtClean="0">
                <a:latin typeface="標楷體" pitchFamily="65" charset="-120"/>
                <a:ea typeface="標楷體" pitchFamily="65" charset="-120"/>
              </a:rPr>
              <a:t>大學</a:t>
            </a:r>
            <a:endParaRPr lang="en-US" altLang="zh-CN" b="1" dirty="0" smtClean="0">
              <a:latin typeface="標楷體" pitchFamily="65" charset="-120"/>
              <a:ea typeface="標楷體" pitchFamily="65" charset="-120"/>
            </a:endParaRPr>
          </a:p>
          <a:p>
            <a:pPr eaLnBrk="1" hangingPunct="1">
              <a:buFont typeface="Arial" pitchFamily="34" charset="0"/>
              <a:buNone/>
            </a:pPr>
            <a:endParaRPr lang="en-US" b="1" dirty="0">
              <a:latin typeface="標楷體" pitchFamily="65" charset="-120"/>
              <a:ea typeface="標楷體" pitchFamily="65" charset="-120"/>
            </a:endParaRPr>
          </a:p>
          <a:p>
            <a:pPr eaLnBrk="1" hangingPunct="1"/>
            <a:r>
              <a:rPr lang="zh-TW" altLang="en-US" b="1" dirty="0" smtClean="0">
                <a:latin typeface="標楷體" pitchFamily="65" charset="-120"/>
                <a:ea typeface="標楷體" pitchFamily="65" charset="-120"/>
              </a:rPr>
              <a:t>嘉義縣</a:t>
            </a:r>
            <a:r>
              <a:rPr lang="zh-TW" altLang="en-US" b="1" dirty="0">
                <a:latin typeface="標楷體" pitchFamily="65" charset="-120"/>
                <a:ea typeface="標楷體" pitchFamily="65" charset="-120"/>
              </a:rPr>
              <a:t>、嘉義市：</a:t>
            </a:r>
            <a:endParaRPr lang="en-US" b="1" dirty="0">
              <a:latin typeface="標楷體" pitchFamily="65" charset="-120"/>
              <a:ea typeface="標楷體" pitchFamily="65" charset="-120"/>
            </a:endParaRPr>
          </a:p>
          <a:p>
            <a:pPr eaLnBrk="1" hangingPunct="1">
              <a:buFont typeface="Arial" pitchFamily="34" charset="0"/>
              <a:buNone/>
            </a:pPr>
            <a:r>
              <a:rPr lang="zh-TW" altLang="en-US" b="1" dirty="0">
                <a:latin typeface="標楷體" pitchFamily="65" charset="-120"/>
                <a:ea typeface="標楷體" pitchFamily="65" charset="-120"/>
              </a:rPr>
              <a:t>國立嘉義大學、國立中正大學、南華大學、吳鳳科技大學</a:t>
            </a:r>
            <a:r>
              <a:rPr lang="zh-TW" altLang="en-US" b="1" dirty="0" smtClean="0">
                <a:latin typeface="標楷體" pitchFamily="65" charset="-120"/>
                <a:ea typeface="標楷體" pitchFamily="65" charset="-120"/>
              </a:rPr>
              <a:t>、</a:t>
            </a:r>
            <a:endParaRPr lang="en-US" altLang="zh-TW" b="1" dirty="0" smtClean="0">
              <a:latin typeface="標楷體" pitchFamily="65" charset="-120"/>
              <a:ea typeface="標楷體" pitchFamily="65" charset="-120"/>
            </a:endParaRPr>
          </a:p>
          <a:p>
            <a:pPr eaLnBrk="1" hangingPunct="1">
              <a:buFont typeface="Arial" pitchFamily="34" charset="0"/>
              <a:buNone/>
            </a:pPr>
            <a:endParaRPr lang="en-US" b="1" dirty="0">
              <a:latin typeface="標楷體" pitchFamily="65" charset="-120"/>
              <a:ea typeface="標楷體" pitchFamily="65" charset="-120"/>
            </a:endParaRPr>
          </a:p>
          <a:p>
            <a:pPr eaLnBrk="1" hangingPunct="1"/>
            <a:r>
              <a:rPr lang="zh-TW" altLang="en-US" b="1" dirty="0" smtClean="0">
                <a:latin typeface="標楷體" pitchFamily="65" charset="-120"/>
                <a:ea typeface="標楷體" pitchFamily="65" charset="-120"/>
              </a:rPr>
              <a:t>台南縣</a:t>
            </a:r>
            <a:r>
              <a:rPr lang="zh-TW" altLang="en-US" b="1" dirty="0">
                <a:latin typeface="標楷體" pitchFamily="65" charset="-120"/>
                <a:ea typeface="標楷體" pitchFamily="65" charset="-120"/>
              </a:rPr>
              <a:t>、台南市：</a:t>
            </a:r>
            <a:endParaRPr lang="en-US" b="1" dirty="0">
              <a:latin typeface="標楷體" pitchFamily="65" charset="-120"/>
              <a:ea typeface="標楷體" pitchFamily="65" charset="-120"/>
            </a:endParaRPr>
          </a:p>
          <a:p>
            <a:pPr eaLnBrk="1" hangingPunct="1">
              <a:buFont typeface="Arial" pitchFamily="34" charset="0"/>
              <a:buNone/>
            </a:pPr>
            <a:r>
              <a:rPr lang="zh-TW" altLang="en-US" b="1" dirty="0">
                <a:latin typeface="標楷體" pitchFamily="65" charset="-120"/>
                <a:ea typeface="標楷體" pitchFamily="65" charset="-120"/>
              </a:rPr>
              <a:t>國立成功大學、長榮大學、國立臺南大學、國立臺南藝術大學、</a:t>
            </a:r>
            <a:endParaRPr lang="en-US" b="1" dirty="0">
              <a:latin typeface="標楷體" pitchFamily="65" charset="-120"/>
              <a:ea typeface="標楷體" pitchFamily="65" charset="-120"/>
            </a:endParaRPr>
          </a:p>
          <a:p>
            <a:pPr eaLnBrk="1" hangingPunct="1">
              <a:buFont typeface="Arial" pitchFamily="34" charset="0"/>
              <a:buNone/>
            </a:pPr>
            <a:r>
              <a:rPr lang="zh-TW" altLang="en-US" b="1" dirty="0">
                <a:latin typeface="標楷體" pitchFamily="65" charset="-120"/>
                <a:ea typeface="標楷體" pitchFamily="65" charset="-120"/>
              </a:rPr>
              <a:t>南台科技大學、遠東科技大學、嘉南藥理科技大學、真理大學、</a:t>
            </a:r>
            <a:endParaRPr lang="en-US" b="1" dirty="0">
              <a:latin typeface="標楷體" pitchFamily="65" charset="-120"/>
              <a:ea typeface="標楷體" pitchFamily="65" charset="-120"/>
            </a:endParaRPr>
          </a:p>
          <a:p>
            <a:pPr eaLnBrk="1" hangingPunct="1">
              <a:buFont typeface="Arial" pitchFamily="34" charset="0"/>
              <a:buNone/>
            </a:pPr>
            <a:r>
              <a:rPr lang="zh-TW" altLang="en-US" b="1" dirty="0">
                <a:latin typeface="標楷體" pitchFamily="65" charset="-120"/>
                <a:ea typeface="標楷體" pitchFamily="65" charset="-120"/>
              </a:rPr>
              <a:t>康寧大學、台南應用科技大學、南榮技</a:t>
            </a:r>
            <a:r>
              <a:rPr lang="zh-TW" altLang="en-US" dirty="0">
                <a:latin typeface="標楷體" pitchFamily="65" charset="-120"/>
                <a:ea typeface="標楷體" pitchFamily="65" charset="-120"/>
              </a:rPr>
              <a:t>術學院</a:t>
            </a:r>
          </a:p>
        </p:txBody>
      </p:sp>
      <p:sp>
        <p:nvSpPr>
          <p:cNvPr id="4" name="投影片編號版面配置區 3"/>
          <p:cNvSpPr>
            <a:spLocks noGrp="1"/>
          </p:cNvSpPr>
          <p:nvPr>
            <p:ph type="sldNum" sz="quarter" idx="12"/>
          </p:nvPr>
        </p:nvSpPr>
        <p:spPr/>
        <p:txBody>
          <a:bodyPr/>
          <a:lstStyle/>
          <a:p>
            <a:fld id="{FD4F2FB1-2F0B-4BD9-823D-0D9F98D902C9}" type="slidenum">
              <a:rPr lang="zh-TW" altLang="en-US" smtClean="0"/>
              <a:t>63</a:t>
            </a:fld>
            <a:endParaRPr lang="zh-TW" altLang="en-US" sz="1800">
              <a:solidFill>
                <a:schemeClr val="tx1"/>
              </a:solidFill>
            </a:endParaRPr>
          </a:p>
        </p:txBody>
      </p:sp>
    </p:spTree>
    <p:extLst>
      <p:ext uri="{BB962C8B-B14F-4D97-AF65-F5344CB8AC3E}">
        <p14:creationId xmlns:p14="http://schemas.microsoft.com/office/powerpoint/2010/main" val="334874444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標題 1"/>
          <p:cNvSpPr>
            <a:spLocks noGrp="1" noChangeArrowheads="1"/>
          </p:cNvSpPr>
          <p:nvPr>
            <p:ph type="title" idx="4294967295"/>
          </p:nvPr>
        </p:nvSpPr>
        <p:spPr>
          <a:xfrm>
            <a:off x="1919536" y="116632"/>
            <a:ext cx="8291264" cy="1301006"/>
          </a:xfrm>
        </p:spPr>
        <p:txBody>
          <a:bodyPr/>
          <a:lstStyle/>
          <a:p>
            <a:pPr eaLnBrk="1" hangingPunct="1"/>
            <a:r>
              <a:rPr lang="zh-CN" dirty="0">
                <a:solidFill>
                  <a:srgbClr val="FF0000"/>
                </a:solidFill>
                <a:latin typeface="標楷體" pitchFamily="65" charset="-120"/>
                <a:ea typeface="標楷體" pitchFamily="65" charset="-120"/>
              </a:rPr>
              <a:t>台灣大專院校南區</a:t>
            </a:r>
          </a:p>
        </p:txBody>
      </p:sp>
      <p:sp>
        <p:nvSpPr>
          <p:cNvPr id="562179" name="內容版面配置區 2"/>
          <p:cNvSpPr>
            <a:spLocks noGrp="1" noChangeArrowheads="1"/>
          </p:cNvSpPr>
          <p:nvPr>
            <p:ph idx="4294967295"/>
          </p:nvPr>
        </p:nvSpPr>
        <p:spPr>
          <a:xfrm>
            <a:off x="2070764" y="1443490"/>
            <a:ext cx="7886700" cy="5032375"/>
          </a:xfrm>
        </p:spPr>
        <p:txBody>
          <a:bodyPr>
            <a:normAutofit/>
          </a:bodyPr>
          <a:lstStyle/>
          <a:p>
            <a:pPr eaLnBrk="1" hangingPunct="1"/>
            <a:r>
              <a:rPr lang="zh-TW" altLang="en-US" b="1" dirty="0">
                <a:latin typeface="標楷體" pitchFamily="65" charset="-120"/>
                <a:ea typeface="標楷體" pitchFamily="65" charset="-120"/>
              </a:rPr>
              <a:t>高雄縣、高雄市：</a:t>
            </a:r>
            <a:endParaRPr lang="en-US" b="1" dirty="0">
              <a:latin typeface="標楷體" pitchFamily="65" charset="-120"/>
              <a:ea typeface="標楷體" pitchFamily="65" charset="-120"/>
            </a:endParaRPr>
          </a:p>
          <a:p>
            <a:pPr eaLnBrk="1" hangingPunct="1">
              <a:buFont typeface="Arial" pitchFamily="34" charset="0"/>
              <a:buNone/>
            </a:pPr>
            <a:r>
              <a:rPr lang="zh-TW" altLang="en-US" b="1" dirty="0">
                <a:latin typeface="標楷體" pitchFamily="65" charset="-120"/>
                <a:ea typeface="標楷體" pitchFamily="65" charset="-120"/>
              </a:rPr>
              <a:t>國立中山大學、國立高雄大學、國立高雄師範大學、高雄醫學大學</a:t>
            </a:r>
            <a:r>
              <a:rPr lang="zh-TW" altLang="en-US" b="1" dirty="0" smtClean="0">
                <a:latin typeface="標楷體" pitchFamily="65" charset="-120"/>
                <a:ea typeface="標楷體" pitchFamily="65" charset="-120"/>
              </a:rPr>
              <a:t>、義</a:t>
            </a:r>
            <a:r>
              <a:rPr lang="zh-TW" altLang="en-US" b="1" dirty="0">
                <a:latin typeface="標楷體" pitchFamily="65" charset="-120"/>
                <a:ea typeface="標楷體" pitchFamily="65" charset="-120"/>
              </a:rPr>
              <a:t>守大學、實踐大學、國立高雄餐旅大學、國立高雄應用科技大學、</a:t>
            </a:r>
            <a:endParaRPr lang="en-US" b="1" dirty="0">
              <a:latin typeface="標楷體" pitchFamily="65" charset="-120"/>
              <a:ea typeface="標楷體" pitchFamily="65" charset="-120"/>
            </a:endParaRPr>
          </a:p>
          <a:p>
            <a:pPr eaLnBrk="1" hangingPunct="1">
              <a:buFont typeface="Arial" pitchFamily="34" charset="0"/>
              <a:buNone/>
            </a:pPr>
            <a:r>
              <a:rPr lang="zh-TW" altLang="en-US" b="1" dirty="0" smtClean="0">
                <a:latin typeface="標楷體" pitchFamily="65" charset="-120"/>
                <a:ea typeface="標楷體" pitchFamily="65" charset="-120"/>
              </a:rPr>
              <a:t>  國立</a:t>
            </a:r>
            <a:r>
              <a:rPr lang="zh-TW" altLang="en-US" b="1" dirty="0">
                <a:latin typeface="標楷體" pitchFamily="65" charset="-120"/>
                <a:ea typeface="標楷體" pitchFamily="65" charset="-120"/>
              </a:rPr>
              <a:t>高雄第一科技大學、樹德科技大學</a:t>
            </a:r>
            <a:r>
              <a:rPr lang="zh-TW" altLang="en-US" b="1" dirty="0" smtClean="0">
                <a:latin typeface="標楷體" pitchFamily="65" charset="-120"/>
                <a:ea typeface="標楷體" pitchFamily="65" charset="-120"/>
              </a:rPr>
              <a:t>、</a:t>
            </a:r>
            <a:endParaRPr lang="en-US" altLang="zh-TW" b="1" dirty="0" smtClean="0">
              <a:latin typeface="標楷體" pitchFamily="65" charset="-120"/>
              <a:ea typeface="標楷體" pitchFamily="65" charset="-120"/>
            </a:endParaRPr>
          </a:p>
          <a:p>
            <a:pPr eaLnBrk="1" hangingPunct="1">
              <a:buFont typeface="Arial" pitchFamily="34" charset="0"/>
              <a:buNone/>
            </a:pPr>
            <a:r>
              <a:rPr lang="en-US" altLang="zh-TW" b="1" dirty="0">
                <a:latin typeface="標楷體" pitchFamily="65" charset="-120"/>
                <a:ea typeface="標楷體" pitchFamily="65" charset="-120"/>
              </a:rPr>
              <a:t> </a:t>
            </a:r>
            <a:r>
              <a:rPr lang="en-US" altLang="zh-TW" b="1" dirty="0" smtClean="0">
                <a:latin typeface="標楷體" pitchFamily="65" charset="-120"/>
                <a:ea typeface="標楷體" pitchFamily="65" charset="-120"/>
              </a:rPr>
              <a:t>  </a:t>
            </a:r>
            <a:r>
              <a:rPr lang="zh-TW" altLang="en-US" b="1" dirty="0" smtClean="0">
                <a:latin typeface="標楷體" pitchFamily="65" charset="-120"/>
                <a:ea typeface="標楷體" pitchFamily="65" charset="-120"/>
              </a:rPr>
              <a:t>國立</a:t>
            </a:r>
            <a:r>
              <a:rPr lang="zh-TW" altLang="en-US" b="1" dirty="0">
                <a:latin typeface="標楷體" pitchFamily="65" charset="-120"/>
                <a:ea typeface="標楷體" pitchFamily="65" charset="-120"/>
              </a:rPr>
              <a:t>高雄海洋科技大學</a:t>
            </a:r>
            <a:endParaRPr lang="en-US" b="1" dirty="0">
              <a:latin typeface="標楷體" pitchFamily="65" charset="-120"/>
              <a:ea typeface="標楷體" pitchFamily="65" charset="-120"/>
            </a:endParaRPr>
          </a:p>
          <a:p>
            <a:pPr eaLnBrk="1" hangingPunct="1">
              <a:buFont typeface="Arial" pitchFamily="34" charset="0"/>
              <a:buNone/>
            </a:pPr>
            <a:endParaRPr lang="zh-TW" altLang="en-US" b="1" dirty="0">
              <a:latin typeface="標楷體" pitchFamily="65" charset="-120"/>
              <a:ea typeface="標楷體" pitchFamily="65" charset="-120"/>
            </a:endParaRPr>
          </a:p>
          <a:p>
            <a:pPr eaLnBrk="1" hangingPunct="1"/>
            <a:r>
              <a:rPr lang="zh-TW" altLang="en-US" b="1" dirty="0">
                <a:latin typeface="標楷體" pitchFamily="65" charset="-120"/>
                <a:ea typeface="標楷體" pitchFamily="65" charset="-120"/>
              </a:rPr>
              <a:t>屏東縣：</a:t>
            </a:r>
            <a:endParaRPr lang="en-US" b="1" dirty="0">
              <a:latin typeface="標楷體" pitchFamily="65" charset="-120"/>
              <a:ea typeface="標楷體" pitchFamily="65" charset="-120"/>
            </a:endParaRPr>
          </a:p>
          <a:p>
            <a:pPr eaLnBrk="1" hangingPunct="1">
              <a:buFont typeface="Arial" pitchFamily="34" charset="0"/>
              <a:buNone/>
            </a:pPr>
            <a:r>
              <a:rPr lang="zh-TW" altLang="en-US" b="1" dirty="0">
                <a:latin typeface="標楷體" pitchFamily="65" charset="-120"/>
                <a:ea typeface="標楷體" pitchFamily="65" charset="-120"/>
              </a:rPr>
              <a:t>國立屏東科技大學、國立屏東教育大學、大仁科技大學</a:t>
            </a:r>
            <a:r>
              <a:rPr lang="zh-TW" altLang="en-US" b="1" dirty="0" smtClean="0">
                <a:latin typeface="標楷體" pitchFamily="65" charset="-120"/>
                <a:ea typeface="標楷體" pitchFamily="65" charset="-120"/>
              </a:rPr>
              <a:t>、美和</a:t>
            </a:r>
            <a:r>
              <a:rPr lang="zh-TW" altLang="en-US" b="1" dirty="0">
                <a:latin typeface="標楷體" pitchFamily="65" charset="-120"/>
                <a:ea typeface="標楷體" pitchFamily="65" charset="-120"/>
              </a:rPr>
              <a:t>科技大學</a:t>
            </a:r>
            <a:r>
              <a:rPr lang="zh-TW" altLang="en-US" b="1" dirty="0" smtClean="0">
                <a:latin typeface="標楷體" pitchFamily="65" charset="-120"/>
                <a:ea typeface="標楷體" pitchFamily="65" charset="-120"/>
              </a:rPr>
              <a:t>、國立</a:t>
            </a:r>
            <a:r>
              <a:rPr lang="zh-TW" altLang="en-US" b="1" dirty="0">
                <a:latin typeface="標楷體" pitchFamily="65" charset="-120"/>
                <a:ea typeface="標楷體" pitchFamily="65" charset="-120"/>
              </a:rPr>
              <a:t>屏東商業技術學院、永達</a:t>
            </a:r>
            <a:r>
              <a:rPr lang="zh-TW" altLang="en-US" b="1" dirty="0" smtClean="0">
                <a:latin typeface="標楷體" pitchFamily="65" charset="-120"/>
                <a:ea typeface="標楷體" pitchFamily="65" charset="-120"/>
              </a:rPr>
              <a:t>技術學院</a:t>
            </a:r>
            <a:endParaRPr lang="en-US" b="1" dirty="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FD4F2FB1-2F0B-4BD9-823D-0D9F98D902C9}" type="slidenum">
              <a:rPr lang="zh-TW" altLang="en-US" smtClean="0"/>
              <a:t>64</a:t>
            </a:fld>
            <a:endParaRPr lang="zh-TW" altLang="en-US" sz="1800">
              <a:solidFill>
                <a:schemeClr val="tx1"/>
              </a:solidFill>
            </a:endParaRPr>
          </a:p>
        </p:txBody>
      </p:sp>
    </p:spTree>
    <p:extLst>
      <p:ext uri="{BB962C8B-B14F-4D97-AF65-F5344CB8AC3E}">
        <p14:creationId xmlns:p14="http://schemas.microsoft.com/office/powerpoint/2010/main" val="33701379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標題 1"/>
          <p:cNvSpPr>
            <a:spLocks noGrp="1" noChangeArrowheads="1"/>
          </p:cNvSpPr>
          <p:nvPr>
            <p:ph type="title" idx="4294967295"/>
          </p:nvPr>
        </p:nvSpPr>
        <p:spPr>
          <a:xfrm>
            <a:off x="2132178" y="324183"/>
            <a:ext cx="7886700" cy="1325563"/>
          </a:xfrm>
        </p:spPr>
        <p:txBody>
          <a:bodyPr/>
          <a:lstStyle/>
          <a:p>
            <a:pPr eaLnBrk="1" hangingPunct="1"/>
            <a:r>
              <a:rPr lang="zh-CN" dirty="0">
                <a:solidFill>
                  <a:srgbClr val="FF0000"/>
                </a:solidFill>
                <a:latin typeface="標楷體" pitchFamily="65" charset="-120"/>
                <a:ea typeface="標楷體" pitchFamily="65" charset="-120"/>
              </a:rPr>
              <a:t>台灣</a:t>
            </a:r>
            <a:r>
              <a:rPr lang="zh-CN" dirty="0" smtClean="0">
                <a:solidFill>
                  <a:srgbClr val="FF0000"/>
                </a:solidFill>
                <a:latin typeface="標楷體" pitchFamily="65" charset="-120"/>
                <a:ea typeface="標楷體" pitchFamily="65" charset="-120"/>
              </a:rPr>
              <a:t>大專院校</a:t>
            </a:r>
            <a:r>
              <a:rPr lang="zh-TW" altLang="en-US" dirty="0" smtClean="0">
                <a:solidFill>
                  <a:srgbClr val="FF0000"/>
                </a:solidFill>
                <a:latin typeface="標楷體" pitchFamily="65" charset="-120"/>
                <a:ea typeface="標楷體" pitchFamily="65" charset="-120"/>
              </a:rPr>
              <a:t>東</a:t>
            </a:r>
            <a:r>
              <a:rPr lang="zh-CN" dirty="0" smtClean="0">
                <a:solidFill>
                  <a:srgbClr val="FF0000"/>
                </a:solidFill>
                <a:latin typeface="標楷體" pitchFamily="65" charset="-120"/>
                <a:ea typeface="標楷體" pitchFamily="65" charset="-120"/>
              </a:rPr>
              <a:t>區</a:t>
            </a:r>
            <a:r>
              <a:rPr lang="zh-TW" altLang="en-US" dirty="0" smtClean="0">
                <a:solidFill>
                  <a:srgbClr val="FF0000"/>
                </a:solidFill>
                <a:latin typeface="標楷體" pitchFamily="65" charset="-120"/>
                <a:ea typeface="標楷體" pitchFamily="65" charset="-120"/>
              </a:rPr>
              <a:t>、離島區</a:t>
            </a:r>
            <a:endParaRPr lang="zh-CN" dirty="0">
              <a:solidFill>
                <a:srgbClr val="FF0000"/>
              </a:solidFill>
              <a:latin typeface="標楷體" pitchFamily="65" charset="-120"/>
              <a:ea typeface="標楷體" pitchFamily="65" charset="-120"/>
            </a:endParaRPr>
          </a:p>
        </p:txBody>
      </p:sp>
      <p:sp>
        <p:nvSpPr>
          <p:cNvPr id="562179" name="內容版面配置區 2"/>
          <p:cNvSpPr>
            <a:spLocks noGrp="1" noChangeArrowheads="1"/>
          </p:cNvSpPr>
          <p:nvPr>
            <p:ph idx="4294967295"/>
          </p:nvPr>
        </p:nvSpPr>
        <p:spPr>
          <a:xfrm>
            <a:off x="2316423" y="1539024"/>
            <a:ext cx="7886700" cy="5032375"/>
          </a:xfrm>
        </p:spPr>
        <p:txBody>
          <a:bodyPr/>
          <a:lstStyle/>
          <a:p>
            <a:pPr eaLnBrk="1" hangingPunct="1"/>
            <a:r>
              <a:rPr lang="zh-TW" altLang="en-US" b="1" dirty="0" smtClean="0">
                <a:latin typeface="標楷體" pitchFamily="65" charset="-120"/>
                <a:ea typeface="標楷體" pitchFamily="65" charset="-120"/>
              </a:rPr>
              <a:t>台東縣</a:t>
            </a:r>
            <a:r>
              <a:rPr lang="zh-TW" altLang="en-US" b="1" dirty="0">
                <a:latin typeface="標楷體" pitchFamily="65" charset="-120"/>
                <a:ea typeface="標楷體" pitchFamily="65" charset="-120"/>
              </a:rPr>
              <a:t>：</a:t>
            </a:r>
            <a:endParaRPr lang="en-US" b="1" dirty="0">
              <a:latin typeface="標楷體" pitchFamily="65" charset="-120"/>
              <a:ea typeface="標楷體" pitchFamily="65" charset="-120"/>
            </a:endParaRPr>
          </a:p>
          <a:p>
            <a:pPr eaLnBrk="1" hangingPunct="1">
              <a:buFont typeface="Arial" pitchFamily="34" charset="0"/>
              <a:buNone/>
            </a:pPr>
            <a:r>
              <a:rPr lang="zh-TW" altLang="en-US" b="1" dirty="0">
                <a:latin typeface="標楷體" pitchFamily="65" charset="-120"/>
                <a:ea typeface="標楷體" pitchFamily="65" charset="-120"/>
              </a:rPr>
              <a:t>國立台東</a:t>
            </a:r>
            <a:r>
              <a:rPr lang="zh-TW" altLang="en-US" b="1" dirty="0" smtClean="0">
                <a:latin typeface="標楷體" pitchFamily="65" charset="-120"/>
                <a:ea typeface="標楷體" pitchFamily="65" charset="-120"/>
              </a:rPr>
              <a:t>大學</a:t>
            </a:r>
            <a:endParaRPr lang="en-US" altLang="zh-TW" b="1" dirty="0" smtClean="0">
              <a:latin typeface="標楷體" pitchFamily="65" charset="-120"/>
              <a:ea typeface="標楷體" pitchFamily="65" charset="-120"/>
            </a:endParaRPr>
          </a:p>
          <a:p>
            <a:pPr eaLnBrk="1" hangingPunct="1"/>
            <a:r>
              <a:rPr lang="zh-TW" altLang="en-US" b="1" dirty="0" smtClean="0">
                <a:latin typeface="標楷體" pitchFamily="65" charset="-120"/>
                <a:ea typeface="標楷體" pitchFamily="65" charset="-120"/>
              </a:rPr>
              <a:t>花蓮縣：</a:t>
            </a:r>
            <a:endParaRPr lang="en-US" altLang="zh-TW" b="1" dirty="0" smtClean="0">
              <a:latin typeface="標楷體" pitchFamily="65" charset="-120"/>
              <a:ea typeface="標楷體" pitchFamily="65" charset="-120"/>
            </a:endParaRPr>
          </a:p>
          <a:p>
            <a:pPr eaLnBrk="1" hangingPunct="1">
              <a:buNone/>
            </a:pPr>
            <a:r>
              <a:rPr lang="zh-TW" altLang="en-US" b="1" dirty="0" smtClean="0">
                <a:latin typeface="標楷體" pitchFamily="65" charset="-120"/>
                <a:ea typeface="標楷體" pitchFamily="65" charset="-120"/>
              </a:rPr>
              <a:t>國立東華大學、慈濟大學、大漢技術學院</a:t>
            </a:r>
          </a:p>
          <a:p>
            <a:pPr eaLnBrk="1" hangingPunct="1"/>
            <a:r>
              <a:rPr lang="zh-TW" altLang="en-US" b="1" dirty="0" smtClean="0">
                <a:latin typeface="標楷體" pitchFamily="65" charset="-120"/>
                <a:ea typeface="標楷體" pitchFamily="65" charset="-120"/>
              </a:rPr>
              <a:t>宜蘭縣：</a:t>
            </a:r>
            <a:endParaRPr lang="en-US" altLang="zh-TW" b="1" dirty="0" smtClean="0">
              <a:latin typeface="標楷體" pitchFamily="65" charset="-120"/>
              <a:ea typeface="標楷體" pitchFamily="65" charset="-120"/>
            </a:endParaRPr>
          </a:p>
          <a:p>
            <a:pPr eaLnBrk="1" hangingPunct="1">
              <a:buNone/>
            </a:pPr>
            <a:r>
              <a:rPr lang="zh-TW" altLang="en-US" b="1" dirty="0" smtClean="0">
                <a:latin typeface="標楷體" pitchFamily="65" charset="-120"/>
                <a:ea typeface="標楷體" pitchFamily="65" charset="-120"/>
              </a:rPr>
              <a:t>國立宜蘭大學</a:t>
            </a:r>
            <a:endParaRPr lang="en-US" altLang="zh-TW" b="1" dirty="0" smtClean="0">
              <a:latin typeface="標楷體" pitchFamily="65" charset="-120"/>
              <a:ea typeface="標楷體" pitchFamily="65" charset="-120"/>
            </a:endParaRPr>
          </a:p>
          <a:p>
            <a:pPr eaLnBrk="1" hangingPunct="1"/>
            <a:r>
              <a:rPr lang="zh-TW" altLang="en-US" b="1" dirty="0" smtClean="0">
                <a:latin typeface="標楷體" pitchFamily="65" charset="-120"/>
                <a:ea typeface="標楷體" pitchFamily="65" charset="-120"/>
              </a:rPr>
              <a:t>離島區</a:t>
            </a:r>
          </a:p>
          <a:p>
            <a:pPr eaLnBrk="1" hangingPunct="1">
              <a:buNone/>
            </a:pPr>
            <a:r>
              <a:rPr lang="zh-TW" altLang="en-US" b="1" dirty="0" smtClean="0">
                <a:latin typeface="標楷體" pitchFamily="65" charset="-120"/>
                <a:ea typeface="標楷體" pitchFamily="65" charset="-120"/>
              </a:rPr>
              <a:t>國立金門大學</a:t>
            </a:r>
            <a:r>
              <a:rPr lang="zh-CN" altLang="en-US" b="1" dirty="0" smtClean="0">
                <a:latin typeface="標楷體" pitchFamily="65" charset="-120"/>
                <a:ea typeface="標楷體" pitchFamily="65" charset="-120"/>
              </a:rPr>
              <a:t>   國立澎湖科技大學</a:t>
            </a:r>
          </a:p>
          <a:p>
            <a:pPr eaLnBrk="1" hangingPunct="1">
              <a:buFont typeface="Arial" pitchFamily="34" charset="0"/>
              <a:buNone/>
            </a:pPr>
            <a:endParaRPr lang="zh-TW" altLang="en-US" b="1" dirty="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FD4F2FB1-2F0B-4BD9-823D-0D9F98D902C9}" type="slidenum">
              <a:rPr lang="zh-TW" altLang="en-US" smtClean="0"/>
              <a:t>65</a:t>
            </a:fld>
            <a:endParaRPr lang="zh-TW" altLang="en-US" sz="1800">
              <a:solidFill>
                <a:schemeClr val="tx1"/>
              </a:solidFill>
            </a:endParaRPr>
          </a:p>
        </p:txBody>
      </p:sp>
    </p:spTree>
    <p:extLst>
      <p:ext uri="{BB962C8B-B14F-4D97-AF65-F5344CB8AC3E}">
        <p14:creationId xmlns:p14="http://schemas.microsoft.com/office/powerpoint/2010/main" val="17394321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2"/>
          <p:cNvSpPr>
            <a:spLocks noGrp="1" noChangeArrowheads="1"/>
          </p:cNvSpPr>
          <p:nvPr>
            <p:ph type="title" idx="4294967295"/>
          </p:nvPr>
        </p:nvSpPr>
        <p:spPr>
          <a:xfrm>
            <a:off x="1991544" y="23974"/>
            <a:ext cx="8229600" cy="1143000"/>
          </a:xfrm>
        </p:spPr>
        <p:txBody>
          <a:bodyPr/>
          <a:lstStyle/>
          <a:p>
            <a:pPr algn="ctr"/>
            <a:r>
              <a:rPr lang="zh-CN" b="1" dirty="0">
                <a:solidFill>
                  <a:srgbClr val="FF0000"/>
                </a:solidFill>
                <a:latin typeface="標楷體" pitchFamily="65" charset="-120"/>
                <a:ea typeface="標楷體" pitchFamily="65" charset="-120"/>
              </a:rPr>
              <a:t>如何選擇志願</a:t>
            </a:r>
          </a:p>
        </p:txBody>
      </p:sp>
      <p:sp>
        <p:nvSpPr>
          <p:cNvPr id="563203" name="Rectangle 3"/>
          <p:cNvSpPr>
            <a:spLocks noGrp="1" noChangeArrowheads="1"/>
          </p:cNvSpPr>
          <p:nvPr>
            <p:ph type="body" idx="4294967295"/>
          </p:nvPr>
        </p:nvSpPr>
        <p:spPr>
          <a:xfrm>
            <a:off x="1991544" y="1364777"/>
            <a:ext cx="8229600" cy="4405955"/>
          </a:xfrm>
        </p:spPr>
        <p:txBody>
          <a:bodyPr/>
          <a:lstStyle/>
          <a:p>
            <a:pPr marL="0" indent="0">
              <a:lnSpc>
                <a:spcPct val="80000"/>
              </a:lnSpc>
              <a:buNone/>
            </a:pPr>
            <a:endParaRPr lang="zh-TW" altLang="en-US" dirty="0"/>
          </a:p>
        </p:txBody>
      </p:sp>
      <p:sp>
        <p:nvSpPr>
          <p:cNvPr id="4" name="投影片編號版面配置區 3"/>
          <p:cNvSpPr>
            <a:spLocks noGrp="1"/>
          </p:cNvSpPr>
          <p:nvPr>
            <p:ph type="sldNum" sz="quarter" idx="12"/>
          </p:nvPr>
        </p:nvSpPr>
        <p:spPr/>
        <p:txBody>
          <a:bodyPr/>
          <a:lstStyle/>
          <a:p>
            <a:fld id="{B2E11A28-B8CD-4033-9B53-69D843E188C2}" type="slidenum">
              <a:rPr lang="zh-TW" altLang="en-US" smtClean="0"/>
              <a:t>66</a:t>
            </a:fld>
            <a:endParaRPr lang="zh-TW" altLang="en-US" sz="1800">
              <a:solidFill>
                <a:schemeClr val="tx1"/>
              </a:solidFill>
            </a:endParaRPr>
          </a:p>
        </p:txBody>
      </p:sp>
      <p:sp>
        <p:nvSpPr>
          <p:cNvPr id="2" name="文字方塊 1"/>
          <p:cNvSpPr txBox="1"/>
          <p:nvPr/>
        </p:nvSpPr>
        <p:spPr>
          <a:xfrm>
            <a:off x="2117677" y="1364777"/>
            <a:ext cx="6663520" cy="4161139"/>
          </a:xfrm>
          <a:prstGeom prst="rect">
            <a:avLst/>
          </a:prstGeom>
          <a:noFill/>
        </p:spPr>
        <p:txBody>
          <a:bodyPr wrap="square" rtlCol="0">
            <a:spAutoFit/>
          </a:bodyPr>
          <a:lstStyle/>
          <a:p>
            <a:pPr>
              <a:lnSpc>
                <a:spcPct val="80000"/>
              </a:lnSpc>
            </a:pPr>
            <a:r>
              <a:rPr lang="zh-TW" altLang="en-US" sz="2800" b="1" dirty="0">
                <a:latin typeface="標楷體" pitchFamily="65" charset="-120"/>
                <a:ea typeface="標楷體" pitchFamily="65" charset="-120"/>
              </a:rPr>
              <a:t>選填志願訣竅一：依照自己的興趣來排序！</a:t>
            </a:r>
          </a:p>
          <a:p>
            <a:pPr>
              <a:lnSpc>
                <a:spcPct val="80000"/>
              </a:lnSpc>
            </a:pPr>
            <a:endParaRPr lang="zh-CN" altLang="en-US" sz="2800" b="1" dirty="0">
              <a:latin typeface="標楷體" pitchFamily="65" charset="-120"/>
              <a:ea typeface="標楷體" pitchFamily="65" charset="-120"/>
            </a:endParaRPr>
          </a:p>
          <a:p>
            <a:pPr>
              <a:lnSpc>
                <a:spcPct val="80000"/>
              </a:lnSpc>
            </a:pPr>
            <a:r>
              <a:rPr lang="zh-TW" altLang="en-US" sz="2800" b="1" dirty="0">
                <a:latin typeface="標楷體" pitchFamily="65" charset="-120"/>
                <a:ea typeface="標楷體" pitchFamily="65" charset="-120"/>
              </a:rPr>
              <a:t>選填志願訣竅二：依照自己的實力來排序；</a:t>
            </a:r>
          </a:p>
          <a:p>
            <a:pPr>
              <a:lnSpc>
                <a:spcPct val="80000"/>
              </a:lnSpc>
            </a:pPr>
            <a:endParaRPr lang="zh-CN" altLang="en-US" sz="2800" b="1" dirty="0">
              <a:latin typeface="標楷體" pitchFamily="65" charset="-120"/>
              <a:ea typeface="標楷體" pitchFamily="65" charset="-120"/>
            </a:endParaRPr>
          </a:p>
          <a:p>
            <a:pPr>
              <a:lnSpc>
                <a:spcPct val="80000"/>
              </a:lnSpc>
            </a:pPr>
            <a:r>
              <a:rPr lang="zh-TW" altLang="en-US" sz="2800" b="1" dirty="0">
                <a:latin typeface="標楷體" pitchFamily="65" charset="-120"/>
                <a:ea typeface="標楷體" pitchFamily="65" charset="-120"/>
              </a:rPr>
              <a:t>選填志願訣竅三：善用查詢名額系統！</a:t>
            </a:r>
          </a:p>
          <a:p>
            <a:pPr>
              <a:lnSpc>
                <a:spcPct val="80000"/>
              </a:lnSpc>
            </a:pPr>
            <a:endParaRPr lang="zh-CN" altLang="en-US" sz="2800" b="1" dirty="0">
              <a:latin typeface="標楷體" pitchFamily="65" charset="-120"/>
              <a:ea typeface="標楷體" pitchFamily="65" charset="-120"/>
            </a:endParaRPr>
          </a:p>
          <a:p>
            <a:pPr>
              <a:lnSpc>
                <a:spcPct val="80000"/>
              </a:lnSpc>
            </a:pPr>
            <a:r>
              <a:rPr lang="zh-TW" altLang="en-US" sz="2800" b="1" dirty="0">
                <a:latin typeface="標楷體" pitchFamily="65" charset="-120"/>
                <a:ea typeface="標楷體" pitchFamily="65" charset="-120"/>
              </a:rPr>
              <a:t>選填志願訣竅四：盡量填寫，愈多錄取大學機會愈大！</a:t>
            </a:r>
          </a:p>
          <a:p>
            <a:pPr>
              <a:lnSpc>
                <a:spcPct val="80000"/>
              </a:lnSpc>
            </a:pPr>
            <a:endParaRPr lang="zh-CN" altLang="en-US" sz="2800" b="1" dirty="0">
              <a:latin typeface="標楷體" pitchFamily="65" charset="-120"/>
              <a:ea typeface="標楷體" pitchFamily="65" charset="-120"/>
            </a:endParaRPr>
          </a:p>
          <a:p>
            <a:pPr>
              <a:lnSpc>
                <a:spcPct val="80000"/>
              </a:lnSpc>
            </a:pPr>
            <a:r>
              <a:rPr lang="zh-TW" altLang="en-US" sz="2800" b="1" dirty="0">
                <a:latin typeface="標楷體" pitchFamily="65" charset="-120"/>
                <a:ea typeface="標楷體" pitchFamily="65" charset="-120"/>
              </a:rPr>
              <a:t>切忌：跟風、隨意、全部寫一個、只寫幾個……</a:t>
            </a:r>
          </a:p>
          <a:p>
            <a:endParaRPr lang="zh-HK" altLang="en-US" dirty="0"/>
          </a:p>
        </p:txBody>
      </p:sp>
    </p:spTree>
    <p:extLst>
      <p:ext uri="{BB962C8B-B14F-4D97-AF65-F5344CB8AC3E}">
        <p14:creationId xmlns:p14="http://schemas.microsoft.com/office/powerpoint/2010/main" val="245539583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Rectangle 2"/>
          <p:cNvSpPr>
            <a:spLocks noGrp="1" noChangeArrowheads="1"/>
          </p:cNvSpPr>
          <p:nvPr>
            <p:ph type="title" idx="4294967295"/>
          </p:nvPr>
        </p:nvSpPr>
        <p:spPr>
          <a:xfrm>
            <a:off x="2024743" y="1027664"/>
            <a:ext cx="8732902" cy="97081"/>
          </a:xfrm>
        </p:spPr>
        <p:txBody>
          <a:bodyPr>
            <a:normAutofit fontScale="90000"/>
          </a:bodyPr>
          <a:lstStyle/>
          <a:p>
            <a:pPr algn="ctr"/>
            <a:r>
              <a:rPr lang="zh-CN" dirty="0">
                <a:solidFill>
                  <a:srgbClr val="FF0000"/>
                </a:solidFill>
                <a:latin typeface="標楷體" pitchFamily="65" charset="-120"/>
                <a:ea typeface="標楷體" pitchFamily="65" charset="-120"/>
              </a:rPr>
              <a:t>十八類學群簡介</a:t>
            </a:r>
          </a:p>
        </p:txBody>
      </p:sp>
      <p:sp>
        <p:nvSpPr>
          <p:cNvPr id="564227" name="Rectangle 3"/>
          <p:cNvSpPr>
            <a:spLocks noGrp="1" noChangeArrowheads="1"/>
          </p:cNvSpPr>
          <p:nvPr>
            <p:ph type="body" idx="4294967295"/>
          </p:nvPr>
        </p:nvSpPr>
        <p:spPr>
          <a:xfrm>
            <a:off x="2207568" y="1124745"/>
            <a:ext cx="7944376" cy="5233230"/>
          </a:xfrm>
        </p:spPr>
        <p:txBody>
          <a:bodyPr>
            <a:normAutofit/>
          </a:bodyPr>
          <a:lstStyle/>
          <a:p>
            <a:r>
              <a:rPr lang="zh-TW" altLang="en-US" b="1" dirty="0">
                <a:latin typeface="標楷體" pitchFamily="65" charset="-120"/>
                <a:ea typeface="標楷體" pitchFamily="65" charset="-120"/>
              </a:rPr>
              <a:t>第一類組：</a:t>
            </a:r>
          </a:p>
          <a:p>
            <a:pPr>
              <a:buNone/>
            </a:pPr>
            <a:r>
              <a:rPr lang="zh-TW" altLang="en-US" b="1" dirty="0" smtClean="0">
                <a:latin typeface="標楷體" pitchFamily="65" charset="-120"/>
                <a:ea typeface="標楷體" pitchFamily="65" charset="-120"/>
              </a:rPr>
              <a:t>法政</a:t>
            </a:r>
            <a:r>
              <a:rPr lang="zh-TW" altLang="en-US" b="1" dirty="0">
                <a:latin typeface="標楷體" pitchFamily="65" charset="-120"/>
                <a:ea typeface="標楷體" pitchFamily="65" charset="-120"/>
              </a:rPr>
              <a:t>學群；</a:t>
            </a:r>
            <a:r>
              <a:rPr lang="zh-CN" altLang="en-US" b="1" dirty="0">
                <a:latin typeface="標楷體" pitchFamily="65" charset="-120"/>
                <a:ea typeface="標楷體" pitchFamily="65" charset="-120"/>
              </a:rPr>
              <a:t> 外語</a:t>
            </a:r>
            <a:r>
              <a:rPr lang="zh-TW" altLang="en-US" b="1" dirty="0">
                <a:latin typeface="標楷體" pitchFamily="65" charset="-120"/>
                <a:ea typeface="標楷體" pitchFamily="65" charset="-120"/>
              </a:rPr>
              <a:t>學群；財經學群</a:t>
            </a:r>
            <a:r>
              <a:rPr lang="zh-TW" altLang="en-US" b="1" dirty="0" smtClean="0">
                <a:latin typeface="標楷體" pitchFamily="65" charset="-120"/>
                <a:ea typeface="標楷體" pitchFamily="65" charset="-120"/>
              </a:rPr>
              <a:t>；</a:t>
            </a:r>
            <a:endParaRPr lang="en-US" altLang="zh-TW" b="1" dirty="0" smtClean="0">
              <a:latin typeface="標楷體" pitchFamily="65" charset="-120"/>
              <a:ea typeface="標楷體" pitchFamily="65" charset="-120"/>
            </a:endParaRPr>
          </a:p>
          <a:p>
            <a:pPr>
              <a:buNone/>
            </a:pPr>
            <a:r>
              <a:rPr lang="zh-TW" altLang="en-US" b="1" dirty="0" smtClean="0">
                <a:latin typeface="標楷體" pitchFamily="65" charset="-120"/>
                <a:ea typeface="標楷體" pitchFamily="65" charset="-120"/>
              </a:rPr>
              <a:t>文史</a:t>
            </a:r>
            <a:r>
              <a:rPr lang="zh-TW" altLang="en-US" b="1" dirty="0">
                <a:latin typeface="標楷體" pitchFamily="65" charset="-120"/>
                <a:ea typeface="標楷體" pitchFamily="65" charset="-120"/>
              </a:rPr>
              <a:t>哲學群</a:t>
            </a:r>
            <a:r>
              <a:rPr lang="zh-TW" altLang="en-US" b="1" dirty="0" smtClean="0">
                <a:latin typeface="標楷體" pitchFamily="65" charset="-120"/>
                <a:ea typeface="標楷體" pitchFamily="65" charset="-120"/>
              </a:rPr>
              <a:t>；藝術</a:t>
            </a:r>
            <a:r>
              <a:rPr lang="zh-CN" altLang="en-US" b="1" dirty="0" smtClean="0">
                <a:latin typeface="標楷體" pitchFamily="65" charset="-120"/>
                <a:ea typeface="標楷體" pitchFamily="65" charset="-120"/>
              </a:rPr>
              <a:t>學</a:t>
            </a:r>
            <a:r>
              <a:rPr lang="zh-TW" altLang="en-US" b="1" dirty="0">
                <a:latin typeface="標楷體" pitchFamily="65" charset="-120"/>
                <a:ea typeface="標楷體" pitchFamily="65" charset="-120"/>
              </a:rPr>
              <a:t>群；大眾傳播學</a:t>
            </a:r>
            <a:r>
              <a:rPr lang="zh-TW" altLang="en-US" b="1" dirty="0" smtClean="0">
                <a:latin typeface="標楷體" pitchFamily="65" charset="-120"/>
                <a:ea typeface="標楷體" pitchFamily="65" charset="-120"/>
              </a:rPr>
              <a:t>群</a:t>
            </a:r>
            <a:endParaRPr lang="en-US" altLang="zh-TW" b="1" dirty="0" smtClean="0">
              <a:latin typeface="標楷體" pitchFamily="65" charset="-120"/>
              <a:ea typeface="標楷體" pitchFamily="65" charset="-120"/>
            </a:endParaRPr>
          </a:p>
          <a:p>
            <a:pPr>
              <a:buNone/>
            </a:pPr>
            <a:endParaRPr lang="zh-TW" altLang="en-US" b="1" dirty="0">
              <a:latin typeface="標楷體" pitchFamily="65" charset="-120"/>
              <a:ea typeface="標楷體" pitchFamily="65" charset="-120"/>
            </a:endParaRPr>
          </a:p>
          <a:p>
            <a:r>
              <a:rPr lang="zh-TW" altLang="en-US" b="1" dirty="0">
                <a:latin typeface="標楷體" pitchFamily="65" charset="-120"/>
                <a:ea typeface="標楷體" pitchFamily="65" charset="-120"/>
              </a:rPr>
              <a:t>第二類組：</a:t>
            </a:r>
          </a:p>
          <a:p>
            <a:pPr>
              <a:buNone/>
            </a:pPr>
            <a:r>
              <a:rPr lang="zh-TW" altLang="en-US" b="1" dirty="0">
                <a:latin typeface="標楷體" pitchFamily="65" charset="-120"/>
                <a:ea typeface="標楷體" pitchFamily="65" charset="-120"/>
              </a:rPr>
              <a:t>數理化學群；地球與環境學群；工程學</a:t>
            </a:r>
            <a:r>
              <a:rPr lang="zh-TW" altLang="en-US" b="1" dirty="0" smtClean="0">
                <a:latin typeface="標楷體" pitchFamily="65" charset="-120"/>
                <a:ea typeface="標楷體" pitchFamily="65" charset="-120"/>
              </a:rPr>
              <a:t>群</a:t>
            </a:r>
            <a:endParaRPr lang="en-US" altLang="zh-TW" b="1" dirty="0" smtClean="0">
              <a:latin typeface="標楷體" pitchFamily="65" charset="-120"/>
              <a:ea typeface="標楷體" pitchFamily="65" charset="-120"/>
            </a:endParaRPr>
          </a:p>
          <a:p>
            <a:pPr>
              <a:buNone/>
            </a:pPr>
            <a:endParaRPr lang="zh-TW" altLang="en-US" b="1" dirty="0">
              <a:latin typeface="標楷體" pitchFamily="65" charset="-120"/>
              <a:ea typeface="標楷體" pitchFamily="65" charset="-120"/>
            </a:endParaRPr>
          </a:p>
          <a:p>
            <a:r>
              <a:rPr lang="zh-TW" altLang="en-US" b="1" dirty="0">
                <a:latin typeface="標楷體" pitchFamily="65" charset="-120"/>
                <a:ea typeface="標楷體" pitchFamily="65" charset="-120"/>
              </a:rPr>
              <a:t>第三類組：</a:t>
            </a:r>
          </a:p>
          <a:p>
            <a:pPr>
              <a:buNone/>
            </a:pPr>
            <a:r>
              <a:rPr lang="zh-TW" altLang="en-US" b="1" dirty="0" smtClean="0">
                <a:latin typeface="標楷體" pitchFamily="65" charset="-120"/>
                <a:ea typeface="標楷體" pitchFamily="65" charset="-120"/>
              </a:rPr>
              <a:t>醫藥</a:t>
            </a:r>
            <a:r>
              <a:rPr lang="zh-TW" altLang="en-US" b="1" dirty="0">
                <a:latin typeface="標楷體" pitchFamily="65" charset="-120"/>
                <a:ea typeface="標楷體" pitchFamily="65" charset="-120"/>
              </a:rPr>
              <a:t>衛生學群；生命科舉學群；生物</a:t>
            </a:r>
            <a:r>
              <a:rPr lang="zh-TW" altLang="en-US" b="1" dirty="0" smtClean="0">
                <a:latin typeface="標楷體" pitchFamily="65" charset="-120"/>
                <a:ea typeface="標楷體" pitchFamily="65" charset="-120"/>
              </a:rPr>
              <a:t>資源學群（農林</a:t>
            </a:r>
            <a:r>
              <a:rPr lang="zh-TW" altLang="en-US" b="1" dirty="0">
                <a:latin typeface="標楷體" pitchFamily="65" charset="-120"/>
                <a:ea typeface="標楷體" pitchFamily="65" charset="-120"/>
              </a:rPr>
              <a:t>漁</a:t>
            </a:r>
            <a:r>
              <a:rPr lang="zh-TW" altLang="en-US" b="1" dirty="0" smtClean="0">
                <a:latin typeface="標楷體" pitchFamily="65" charset="-120"/>
                <a:ea typeface="標楷體" pitchFamily="65" charset="-120"/>
              </a:rPr>
              <a:t>牧學群）</a:t>
            </a:r>
          </a:p>
        </p:txBody>
      </p:sp>
      <p:sp>
        <p:nvSpPr>
          <p:cNvPr id="4" name="投影片編號版面配置區 3"/>
          <p:cNvSpPr>
            <a:spLocks noGrp="1"/>
          </p:cNvSpPr>
          <p:nvPr>
            <p:ph type="sldNum" sz="quarter" idx="12"/>
          </p:nvPr>
        </p:nvSpPr>
        <p:spPr/>
        <p:txBody>
          <a:bodyPr/>
          <a:lstStyle/>
          <a:p>
            <a:fld id="{B2E11A28-B8CD-4033-9B53-69D843E188C2}" type="slidenum">
              <a:rPr lang="zh-TW" altLang="en-US" smtClean="0"/>
              <a:t>67</a:t>
            </a:fld>
            <a:endParaRPr lang="zh-TW" altLang="en-US" sz="1800">
              <a:solidFill>
                <a:schemeClr val="tx1"/>
              </a:solidFill>
            </a:endParaRPr>
          </a:p>
        </p:txBody>
      </p:sp>
    </p:spTree>
    <p:extLst>
      <p:ext uri="{BB962C8B-B14F-4D97-AF65-F5344CB8AC3E}">
        <p14:creationId xmlns:p14="http://schemas.microsoft.com/office/powerpoint/2010/main" val="353011512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title" idx="4294967295"/>
          </p:nvPr>
        </p:nvSpPr>
        <p:spPr>
          <a:xfrm>
            <a:off x="2076736" y="3"/>
            <a:ext cx="7835689" cy="980726"/>
          </a:xfrm>
        </p:spPr>
        <p:txBody>
          <a:bodyPr/>
          <a:lstStyle/>
          <a:p>
            <a:pPr algn="ctr"/>
            <a:r>
              <a:rPr lang="en-US" altLang="zh-CN" dirty="0" smtClean="0">
                <a:solidFill>
                  <a:srgbClr val="FF0000"/>
                </a:solidFill>
                <a:latin typeface="標楷體" pitchFamily="65" charset="-120"/>
                <a:ea typeface="標楷體" pitchFamily="65" charset="-120"/>
              </a:rPr>
              <a:t>   </a:t>
            </a:r>
            <a:r>
              <a:rPr lang="zh-CN" dirty="0" smtClean="0">
                <a:solidFill>
                  <a:srgbClr val="FF0000"/>
                </a:solidFill>
                <a:latin typeface="標楷體" pitchFamily="65" charset="-120"/>
                <a:ea typeface="標楷體" pitchFamily="65" charset="-120"/>
              </a:rPr>
              <a:t>十八</a:t>
            </a:r>
            <a:r>
              <a:rPr lang="zh-CN" dirty="0">
                <a:solidFill>
                  <a:srgbClr val="FF0000"/>
                </a:solidFill>
                <a:latin typeface="標楷體" pitchFamily="65" charset="-120"/>
                <a:ea typeface="標楷體" pitchFamily="65" charset="-120"/>
              </a:rPr>
              <a:t>類學群簡介</a:t>
            </a:r>
          </a:p>
        </p:txBody>
      </p:sp>
      <p:sp>
        <p:nvSpPr>
          <p:cNvPr id="565251" name="Rectangle 3"/>
          <p:cNvSpPr>
            <a:spLocks noGrp="1" noChangeArrowheads="1"/>
          </p:cNvSpPr>
          <p:nvPr>
            <p:ph type="body" idx="4294967295"/>
          </p:nvPr>
        </p:nvSpPr>
        <p:spPr>
          <a:xfrm>
            <a:off x="1847529" y="908720"/>
            <a:ext cx="8407627" cy="5688632"/>
          </a:xfrm>
        </p:spPr>
        <p:txBody>
          <a:bodyPr/>
          <a:lstStyle/>
          <a:p>
            <a:pPr marL="0" indent="0">
              <a:buNone/>
            </a:pPr>
            <a:endParaRPr lang="zh-CN" dirty="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B2E11A28-B8CD-4033-9B53-69D843E188C2}" type="slidenum">
              <a:rPr lang="zh-TW" altLang="en-US" smtClean="0"/>
              <a:t>68</a:t>
            </a:fld>
            <a:endParaRPr lang="zh-TW" altLang="en-US" sz="1800">
              <a:solidFill>
                <a:schemeClr val="tx1"/>
              </a:solidFill>
            </a:endParaRPr>
          </a:p>
        </p:txBody>
      </p:sp>
      <p:sp>
        <p:nvSpPr>
          <p:cNvPr id="2" name="文字方塊 1"/>
          <p:cNvSpPr txBox="1"/>
          <p:nvPr/>
        </p:nvSpPr>
        <p:spPr>
          <a:xfrm>
            <a:off x="2076734" y="1419370"/>
            <a:ext cx="8127242" cy="5970865"/>
          </a:xfrm>
          <a:prstGeom prst="rect">
            <a:avLst/>
          </a:prstGeom>
          <a:noFill/>
        </p:spPr>
        <p:txBody>
          <a:bodyPr wrap="square" rtlCol="0">
            <a:spAutoFit/>
          </a:bodyPr>
          <a:lstStyle/>
          <a:p>
            <a:r>
              <a:rPr lang="zh-CN" altLang="zh-HK" sz="2800" b="1" dirty="0">
                <a:latin typeface="標楷體" pitchFamily="65" charset="-120"/>
                <a:ea typeface="標楷體" pitchFamily="65" charset="-120"/>
              </a:rPr>
              <a:t>第一、二類組：</a:t>
            </a:r>
          </a:p>
          <a:p>
            <a:pPr>
              <a:buNone/>
            </a:pPr>
            <a:r>
              <a:rPr lang="zh-CN" altLang="zh-HK" sz="2800" b="1" dirty="0">
                <a:latin typeface="標楷體" pitchFamily="65" charset="-120"/>
                <a:ea typeface="標楷體" pitchFamily="65" charset="-120"/>
              </a:rPr>
              <a:t>管理學群；建築與設計學群；資訊學群</a:t>
            </a:r>
            <a:endParaRPr lang="en-US" altLang="zh-CN" sz="2800" b="1" dirty="0">
              <a:latin typeface="標楷體" pitchFamily="65" charset="-120"/>
              <a:ea typeface="標楷體" pitchFamily="65" charset="-120"/>
            </a:endParaRPr>
          </a:p>
          <a:p>
            <a:pPr>
              <a:buNone/>
            </a:pPr>
            <a:endParaRPr lang="zh-CN" altLang="zh-HK" sz="2800" b="1" dirty="0">
              <a:latin typeface="標楷體" pitchFamily="65" charset="-120"/>
              <a:ea typeface="標楷體" pitchFamily="65" charset="-120"/>
            </a:endParaRPr>
          </a:p>
          <a:p>
            <a:r>
              <a:rPr lang="zh-CN" altLang="zh-HK" sz="2800" b="1" dirty="0">
                <a:latin typeface="標楷體" pitchFamily="65" charset="-120"/>
                <a:ea typeface="標楷體" pitchFamily="65" charset="-120"/>
              </a:rPr>
              <a:t>第一、三類組：</a:t>
            </a:r>
          </a:p>
          <a:p>
            <a:pPr>
              <a:buNone/>
            </a:pPr>
            <a:r>
              <a:rPr lang="zh-CN" altLang="zh-HK" sz="2800" b="1" dirty="0">
                <a:latin typeface="標楷體" pitchFamily="65" charset="-120"/>
                <a:ea typeface="標楷體" pitchFamily="65" charset="-120"/>
              </a:rPr>
              <a:t>社會與心裡學群；體育休閒學群</a:t>
            </a:r>
            <a:endParaRPr lang="en-US" altLang="zh-CN" sz="2800" b="1" dirty="0">
              <a:latin typeface="標楷體" pitchFamily="65" charset="-120"/>
              <a:ea typeface="標楷體" pitchFamily="65" charset="-120"/>
            </a:endParaRPr>
          </a:p>
          <a:p>
            <a:pPr>
              <a:buNone/>
            </a:pPr>
            <a:endParaRPr lang="zh-CN" altLang="zh-HK" sz="2800" b="1" dirty="0">
              <a:latin typeface="標楷體" pitchFamily="65" charset="-120"/>
              <a:ea typeface="標楷體" pitchFamily="65" charset="-120"/>
            </a:endParaRPr>
          </a:p>
          <a:p>
            <a:r>
              <a:rPr lang="zh-CN" altLang="zh-HK" sz="2800" b="1" dirty="0">
                <a:latin typeface="標楷體" pitchFamily="65" charset="-120"/>
                <a:ea typeface="標楷體" pitchFamily="65" charset="-120"/>
              </a:rPr>
              <a:t>第一、二、三類組：</a:t>
            </a:r>
          </a:p>
          <a:p>
            <a:pPr>
              <a:buNone/>
            </a:pPr>
            <a:r>
              <a:rPr lang="zh-CN" altLang="zh-HK" sz="2800" b="1" dirty="0">
                <a:latin typeface="標楷體" pitchFamily="65" charset="-120"/>
                <a:ea typeface="標楷體" pitchFamily="65" charset="-120"/>
              </a:rPr>
              <a:t>教育學群</a:t>
            </a:r>
            <a:endParaRPr lang="en-US" altLang="zh-CN" sz="2800" b="1" dirty="0">
              <a:latin typeface="標楷體" pitchFamily="65" charset="-120"/>
              <a:ea typeface="標楷體" pitchFamily="65" charset="-120"/>
            </a:endParaRPr>
          </a:p>
          <a:p>
            <a:pPr>
              <a:buNone/>
            </a:pPr>
            <a:endParaRPr lang="en-US" altLang="zh-CN" sz="2800" b="1" dirty="0">
              <a:latin typeface="標楷體" pitchFamily="65" charset="-120"/>
              <a:ea typeface="標楷體" pitchFamily="65" charset="-120"/>
            </a:endParaRPr>
          </a:p>
          <a:p>
            <a:r>
              <a:rPr lang="zh-CN" altLang="zh-HK" sz="2800" b="1" dirty="0">
                <a:latin typeface="標楷體" pitchFamily="65" charset="-120"/>
                <a:ea typeface="標楷體" pitchFamily="65" charset="-120"/>
              </a:rPr>
              <a:t>第一、三類組：</a:t>
            </a:r>
          </a:p>
          <a:p>
            <a:pPr>
              <a:buNone/>
            </a:pPr>
            <a:r>
              <a:rPr lang="zh-CN" altLang="zh-HK" sz="2800" b="1" dirty="0">
                <a:latin typeface="標楷體" pitchFamily="65" charset="-120"/>
                <a:ea typeface="標楷體" pitchFamily="65" charset="-120"/>
              </a:rPr>
              <a:t>社會與心裡學群；體育休閒學群</a:t>
            </a:r>
            <a:endParaRPr lang="en-US" altLang="zh-CN" sz="2800" b="1" dirty="0">
              <a:latin typeface="標楷體" pitchFamily="65" charset="-120"/>
              <a:ea typeface="標楷體" pitchFamily="65" charset="-120"/>
            </a:endParaRPr>
          </a:p>
          <a:p>
            <a:pPr>
              <a:buNone/>
            </a:pPr>
            <a:endParaRPr lang="en-US" altLang="zh-CN" sz="2800" dirty="0">
              <a:latin typeface="標楷體" pitchFamily="65" charset="-120"/>
              <a:ea typeface="標楷體" pitchFamily="65" charset="-120"/>
            </a:endParaRPr>
          </a:p>
          <a:p>
            <a:pPr>
              <a:buNone/>
            </a:pPr>
            <a:endParaRPr lang="zh-CN" altLang="zh-HK" sz="2800" dirty="0">
              <a:latin typeface="標楷體" pitchFamily="65" charset="-120"/>
              <a:ea typeface="標楷體" pitchFamily="65" charset="-120"/>
            </a:endParaRPr>
          </a:p>
          <a:p>
            <a:endParaRPr lang="zh-HK" altLang="en-US" dirty="0"/>
          </a:p>
        </p:txBody>
      </p:sp>
    </p:spTree>
    <p:extLst>
      <p:ext uri="{BB962C8B-B14F-4D97-AF65-F5344CB8AC3E}">
        <p14:creationId xmlns:p14="http://schemas.microsoft.com/office/powerpoint/2010/main" val="243858370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Grp="1" noChangeArrowheads="1"/>
          </p:cNvSpPr>
          <p:nvPr>
            <p:ph type="title" idx="4294967295"/>
          </p:nvPr>
        </p:nvSpPr>
        <p:spPr>
          <a:xfrm>
            <a:off x="1991544" y="274638"/>
            <a:ext cx="8219256" cy="994122"/>
          </a:xfrm>
        </p:spPr>
        <p:txBody>
          <a:bodyPr/>
          <a:lstStyle/>
          <a:p>
            <a:r>
              <a:rPr lang="zh-TW" altLang="en-US" dirty="0">
                <a:solidFill>
                  <a:srgbClr val="FF0000"/>
                </a:solidFill>
                <a:latin typeface="標楷體" pitchFamily="65" charset="-120"/>
                <a:ea typeface="標楷體" pitchFamily="65" charset="-120"/>
              </a:rPr>
              <a:t>赴台升學學費估算</a:t>
            </a:r>
            <a:r>
              <a:rPr lang="zh-CN" altLang="en-US" dirty="0">
                <a:solidFill>
                  <a:srgbClr val="FF0000"/>
                </a:solidFill>
                <a:latin typeface="標楷體" pitchFamily="65" charset="-120"/>
                <a:ea typeface="標楷體" pitchFamily="65" charset="-120"/>
              </a:rPr>
              <a:t>（</a:t>
            </a:r>
            <a:r>
              <a:rPr lang="zh-CN" altLang="en-US" sz="3200" dirty="0">
                <a:solidFill>
                  <a:srgbClr val="FF0000"/>
                </a:solidFill>
                <a:latin typeface="標楷體" pitchFamily="65" charset="-120"/>
                <a:ea typeface="標楷體" pitchFamily="65" charset="-120"/>
              </a:rPr>
              <a:t>學士班，澳門幣）</a:t>
            </a:r>
          </a:p>
        </p:txBody>
      </p:sp>
      <p:graphicFrame>
        <p:nvGraphicFramePr>
          <p:cNvPr id="566275" name="Group 3"/>
          <p:cNvGraphicFramePr>
            <a:graphicFrameLocks noGrp="1"/>
          </p:cNvGraphicFramePr>
          <p:nvPr>
            <p:extLst>
              <p:ext uri="{D42A27DB-BD31-4B8C-83A1-F6EECF244321}">
                <p14:modId xmlns:p14="http://schemas.microsoft.com/office/powerpoint/2010/main" val="3409379198"/>
              </p:ext>
            </p:extLst>
          </p:nvPr>
        </p:nvGraphicFramePr>
        <p:xfrm>
          <a:off x="1795955" y="1577975"/>
          <a:ext cx="8726214" cy="4230690"/>
        </p:xfrm>
        <a:graphic>
          <a:graphicData uri="http://schemas.openxmlformats.org/drawingml/2006/table">
            <a:tbl>
              <a:tblPr/>
              <a:tblGrid>
                <a:gridCol w="1288657"/>
                <a:gridCol w="1620522"/>
                <a:gridCol w="1453267"/>
                <a:gridCol w="1454589"/>
                <a:gridCol w="1315514"/>
                <a:gridCol w="1593665"/>
              </a:tblGrid>
              <a:tr h="557213">
                <a:tc>
                  <a:txBody>
                    <a:bodyPr/>
                    <a:lstStyle/>
                    <a:p>
                      <a:pPr marL="0" marR="0" lvl="0" indent="0" algn="ctr" defTabSz="914400" rtl="0" eaLnBrk="1" fontAlgn="ctr" latinLnBrk="0" hangingPunct="1">
                        <a:spcBef>
                          <a:spcPct val="0"/>
                        </a:spcBef>
                        <a:spcAft>
                          <a:spcPct val="0"/>
                        </a:spcAft>
                        <a:buClrTx/>
                        <a:buSzTx/>
                        <a:buFont typeface="Arial" pitchFamily="34" charset="0"/>
                        <a:buNone/>
                      </a:pPr>
                      <a:r>
                        <a:rPr kumimoji="0" lang="zh-TW" altLang="en-US"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學校類別</a:t>
                      </a:r>
                    </a:p>
                  </a:txBody>
                  <a:tcPr marL="18187" marR="18187" marT="2424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spcBef>
                          <a:spcPct val="0"/>
                        </a:spcBef>
                        <a:spcAft>
                          <a:spcPct val="0"/>
                        </a:spcAft>
                        <a:buClrTx/>
                        <a:buSzTx/>
                        <a:buFont typeface="Arial" pitchFamily="34" charset="0"/>
                        <a:buNone/>
                      </a:pPr>
                      <a:r>
                        <a:rPr kumimoji="0" lang="zh-TW" altLang="en-US"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院系別</a:t>
                      </a:r>
                    </a:p>
                  </a:txBody>
                  <a:tcPr marL="18187" marR="18187" marT="2424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spcBef>
                          <a:spcPct val="0"/>
                        </a:spcBef>
                        <a:spcAft>
                          <a:spcPct val="0"/>
                        </a:spcAft>
                        <a:buClrTx/>
                        <a:buSzTx/>
                        <a:buFont typeface="Arial" pitchFamily="34" charset="0"/>
                        <a:buNone/>
                      </a:pPr>
                      <a:r>
                        <a:rPr kumimoji="0" lang="zh-TW" altLang="en-US"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學費</a:t>
                      </a:r>
                    </a:p>
                  </a:txBody>
                  <a:tcPr marL="18187" marR="18187" marT="2424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spcBef>
                          <a:spcPct val="0"/>
                        </a:spcBef>
                        <a:spcAft>
                          <a:spcPct val="0"/>
                        </a:spcAft>
                        <a:buClrTx/>
                        <a:buSzTx/>
                        <a:buFont typeface="Arial" pitchFamily="34" charset="0"/>
                        <a:buNone/>
                      </a:pPr>
                      <a:r>
                        <a:rPr kumimoji="0" lang="zh-TW" altLang="en-US"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每學期住宿費</a:t>
                      </a:r>
                    </a:p>
                  </a:txBody>
                  <a:tcPr marL="18187" marR="18187" marT="2424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spcBef>
                          <a:spcPct val="0"/>
                        </a:spcBef>
                        <a:spcAft>
                          <a:spcPct val="0"/>
                        </a:spcAft>
                        <a:buClrTx/>
                        <a:buSzTx/>
                        <a:buFont typeface="Arial" pitchFamily="34" charset="0"/>
                        <a:buNone/>
                      </a:pPr>
                      <a:r>
                        <a:rPr kumimoji="0" lang="zh-TW" altLang="en-US"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每月平均生活費</a:t>
                      </a:r>
                    </a:p>
                  </a:txBody>
                  <a:tcPr marL="18187" marR="18187" marT="2424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spcBef>
                          <a:spcPct val="0"/>
                        </a:spcBef>
                        <a:spcAft>
                          <a:spcPct val="0"/>
                        </a:spcAft>
                        <a:buClrTx/>
                        <a:buSzTx/>
                        <a:buFont typeface="Arial" pitchFamily="34" charset="0"/>
                        <a:buNone/>
                      </a:pPr>
                      <a:r>
                        <a:rPr kumimoji="0" lang="zh-TW" altLang="en-US"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每年平均開銷</a:t>
                      </a:r>
                    </a:p>
                  </a:txBody>
                  <a:tcPr marL="18187" marR="18187" marT="2424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3088">
                <a:tc rowSpan="3">
                  <a:txBody>
                    <a:bodyPr/>
                    <a:lstStyle/>
                    <a:p>
                      <a:pPr marL="0" marR="0" lvl="0" indent="0" algn="ctr" defTabSz="914400" rtl="0" eaLnBrk="1" fontAlgn="ctr" latinLnBrk="0" hangingPunct="1">
                        <a:spcBef>
                          <a:spcPct val="0"/>
                        </a:spcBef>
                        <a:spcAft>
                          <a:spcPct val="0"/>
                        </a:spcAft>
                        <a:buClrTx/>
                        <a:buSzTx/>
                        <a:buFont typeface="Arial" pitchFamily="34" charset="0"/>
                        <a:buNone/>
                      </a:pPr>
                      <a:r>
                        <a:rPr kumimoji="0" lang="zh-TW" altLang="en-US"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公立學校　</a:t>
                      </a:r>
                    </a:p>
                  </a:txBody>
                  <a:tcPr marL="18187" marR="18187" marT="2424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spcBef>
                          <a:spcPct val="0"/>
                        </a:spcBef>
                        <a:spcAft>
                          <a:spcPct val="0"/>
                        </a:spcAft>
                        <a:buClrTx/>
                        <a:buSzTx/>
                        <a:buFont typeface="Arial" pitchFamily="34" charset="0"/>
                        <a:buNone/>
                      </a:pPr>
                      <a:r>
                        <a:rPr kumimoji="0" lang="zh-TW" altLang="en-US"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文、法、商、管理、教育等學院</a:t>
                      </a:r>
                    </a:p>
                  </a:txBody>
                  <a:tcPr marL="18187" marR="18187" marT="2424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spcBef>
                          <a:spcPct val="0"/>
                        </a:spcBef>
                        <a:spcAft>
                          <a:spcPct val="0"/>
                        </a:spcAft>
                        <a:buClrTx/>
                        <a:buSzTx/>
                        <a:buFont typeface="Arial" pitchFamily="34" charset="0"/>
                        <a:buNone/>
                      </a:pPr>
                      <a:r>
                        <a:rPr kumimoji="0" lang="zh-CN" altLang="en-US"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4</a:t>
                      </a:r>
                      <a:r>
                        <a:rPr kumimoji="0" lang="en-US" altLang="zh-TW"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a:t>
                      </a:r>
                      <a:r>
                        <a:rPr kumimoji="0" lang="zh-CN" altLang="en-US"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880-6</a:t>
                      </a:r>
                      <a:r>
                        <a:rPr kumimoji="0" lang="en-US" altLang="zh-TW"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a:t>
                      </a:r>
                      <a:r>
                        <a:rPr kumimoji="0" lang="zh-CN" altLang="en-US"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120</a:t>
                      </a:r>
                      <a:endParaRPr kumimoji="0" lang="zh-TW" altLang="en-US"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endParaRPr>
                    </a:p>
                  </a:txBody>
                  <a:tcPr marL="18187" marR="18187" marT="2424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ctr" latinLnBrk="0" hangingPunct="1">
                        <a:spcBef>
                          <a:spcPct val="0"/>
                        </a:spcBef>
                        <a:spcAft>
                          <a:spcPct val="0"/>
                        </a:spcAft>
                        <a:buClrTx/>
                        <a:buSzTx/>
                        <a:buFont typeface="Arial" pitchFamily="34" charset="0"/>
                        <a:buNone/>
                      </a:pPr>
                      <a:r>
                        <a:rPr kumimoji="0" lang="zh-CN" altLang="en-US"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1</a:t>
                      </a:r>
                      <a:r>
                        <a:rPr kumimoji="0" lang="en-US" altLang="zh-TW"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a:t>
                      </a:r>
                      <a:r>
                        <a:rPr kumimoji="0" lang="zh-CN" altLang="en-US"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200-2</a:t>
                      </a:r>
                      <a:r>
                        <a:rPr kumimoji="0" lang="en-US" altLang="zh-TW"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a:t>
                      </a:r>
                      <a:r>
                        <a:rPr kumimoji="0" lang="zh-CN" altLang="en-US"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400</a:t>
                      </a:r>
                      <a:r>
                        <a:rPr kumimoji="0" lang="zh-TW" altLang="en-US"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　</a:t>
                      </a:r>
                    </a:p>
                  </a:txBody>
                  <a:tcPr marL="18187" marR="18187" marT="2424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6">
                  <a:txBody>
                    <a:bodyPr/>
                    <a:lstStyle/>
                    <a:p>
                      <a:pPr marL="0" marR="0" lvl="0" indent="0" algn="ctr" defTabSz="914400" rtl="0" eaLnBrk="1" fontAlgn="ctr" latinLnBrk="0" hangingPunct="1">
                        <a:spcBef>
                          <a:spcPct val="0"/>
                        </a:spcBef>
                        <a:spcAft>
                          <a:spcPct val="0"/>
                        </a:spcAft>
                        <a:buClrTx/>
                        <a:buSzTx/>
                        <a:buFont typeface="Arial" pitchFamily="34" charset="0"/>
                        <a:buNone/>
                      </a:pPr>
                      <a:r>
                        <a:rPr kumimoji="0" lang="zh-CN" altLang="en-US"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960-1</a:t>
                      </a:r>
                      <a:r>
                        <a:rPr kumimoji="0" lang="en-US" altLang="zh-TW"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a:t>
                      </a:r>
                      <a:r>
                        <a:rPr kumimoji="0" lang="zh-CN" altLang="en-US"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920</a:t>
                      </a:r>
                      <a:r>
                        <a:rPr kumimoji="0" lang="zh-TW" altLang="en-US"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　</a:t>
                      </a:r>
                    </a:p>
                  </a:txBody>
                  <a:tcPr marL="18187" marR="18187" marT="2424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ctr" latinLnBrk="0" hangingPunct="1">
                        <a:spcBef>
                          <a:spcPct val="0"/>
                        </a:spcBef>
                        <a:spcAft>
                          <a:spcPct val="0"/>
                        </a:spcAft>
                        <a:buClrTx/>
                        <a:buSzTx/>
                        <a:buFont typeface="Arial" pitchFamily="34" charset="0"/>
                        <a:buNone/>
                      </a:pPr>
                      <a:r>
                        <a:rPr kumimoji="0" lang="zh-CN" altLang="en-US"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18</a:t>
                      </a:r>
                      <a:r>
                        <a:rPr kumimoji="0" lang="en-US" altLang="zh-TW"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a:t>
                      </a:r>
                      <a:r>
                        <a:rPr kumimoji="0" lang="zh-CN" altLang="en-US"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960-36</a:t>
                      </a:r>
                      <a:r>
                        <a:rPr kumimoji="0" lang="en-US" altLang="zh-TW"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a:t>
                      </a:r>
                      <a:r>
                        <a:rPr kumimoji="0" lang="zh-CN" altLang="en-US"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880</a:t>
                      </a:r>
                      <a:endParaRPr kumimoji="0" lang="zh-TW" altLang="en-US"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endParaRPr>
                    </a:p>
                  </a:txBody>
                  <a:tcPr marL="18187" marR="18187" marT="2424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3400">
                <a:tc vMerge="1">
                  <a:txBody>
                    <a:bodyPr/>
                    <a:lstStyle/>
                    <a:p>
                      <a:endParaRPr lang="zh-HK"/>
                    </a:p>
                  </a:txBody>
                  <a:tcPr/>
                </a:tc>
                <a:tc>
                  <a:txBody>
                    <a:bodyPr/>
                    <a:lstStyle/>
                    <a:p>
                      <a:pPr marL="0" marR="0" lvl="0" indent="0" algn="l" defTabSz="914400" rtl="0" eaLnBrk="1" fontAlgn="ctr" latinLnBrk="0" hangingPunct="1">
                        <a:spcBef>
                          <a:spcPct val="0"/>
                        </a:spcBef>
                        <a:spcAft>
                          <a:spcPct val="0"/>
                        </a:spcAft>
                        <a:buClrTx/>
                        <a:buSzTx/>
                        <a:buFont typeface="Arial" pitchFamily="34" charset="0"/>
                        <a:buNone/>
                      </a:pPr>
                      <a:r>
                        <a:rPr kumimoji="0" lang="zh-TW" altLang="en-US"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理、工、農學院</a:t>
                      </a:r>
                    </a:p>
                  </a:txBody>
                  <a:tcPr marL="18187" marR="18187" marT="2424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spcBef>
                          <a:spcPct val="0"/>
                        </a:spcBef>
                        <a:spcAft>
                          <a:spcPct val="0"/>
                        </a:spcAft>
                        <a:buClrTx/>
                        <a:buSzTx/>
                        <a:buFont typeface="Arial" pitchFamily="34" charset="0"/>
                        <a:buNone/>
                      </a:pPr>
                      <a:r>
                        <a:rPr kumimoji="0" lang="zh-CN" altLang="en-US"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5</a:t>
                      </a:r>
                      <a:r>
                        <a:rPr kumimoji="0" lang="en-US" altLang="zh-TW"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a:t>
                      </a:r>
                      <a:r>
                        <a:rPr kumimoji="0" lang="zh-CN" altLang="en-US"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900-7</a:t>
                      </a:r>
                      <a:r>
                        <a:rPr kumimoji="0" lang="en-US" altLang="zh-TW"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a:t>
                      </a:r>
                      <a:r>
                        <a:rPr kumimoji="0" lang="zh-CN" altLang="en-US"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160</a:t>
                      </a:r>
                      <a:endParaRPr kumimoji="0" lang="zh-TW" altLang="en-US"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endParaRPr>
                    </a:p>
                  </a:txBody>
                  <a:tcPr marL="18187" marR="18187" marT="2424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HK"/>
                    </a:p>
                  </a:txBody>
                  <a:tcPr/>
                </a:tc>
                <a:tc vMerge="1">
                  <a:txBody>
                    <a:bodyPr/>
                    <a:lstStyle/>
                    <a:p>
                      <a:endParaRPr lang="zh-HK"/>
                    </a:p>
                  </a:txBody>
                  <a:tcPr/>
                </a:tc>
                <a:tc vMerge="1">
                  <a:txBody>
                    <a:bodyPr/>
                    <a:lstStyle/>
                    <a:p>
                      <a:endParaRPr lang="zh-HK"/>
                    </a:p>
                  </a:txBody>
                  <a:tcPr/>
                </a:tc>
              </a:tr>
              <a:tr h="390525">
                <a:tc vMerge="1">
                  <a:txBody>
                    <a:bodyPr/>
                    <a:lstStyle/>
                    <a:p>
                      <a:endParaRPr lang="zh-HK"/>
                    </a:p>
                  </a:txBody>
                  <a:tcPr/>
                </a:tc>
                <a:tc>
                  <a:txBody>
                    <a:bodyPr/>
                    <a:lstStyle/>
                    <a:p>
                      <a:pPr marL="0" marR="0" lvl="0" indent="0" algn="l" defTabSz="914400" rtl="0" eaLnBrk="1" fontAlgn="ctr" latinLnBrk="0" hangingPunct="1">
                        <a:spcBef>
                          <a:spcPct val="0"/>
                        </a:spcBef>
                        <a:spcAft>
                          <a:spcPct val="0"/>
                        </a:spcAft>
                        <a:buClrTx/>
                        <a:buSzTx/>
                        <a:buFont typeface="Arial" pitchFamily="34" charset="0"/>
                        <a:buNone/>
                      </a:pPr>
                      <a:r>
                        <a:rPr kumimoji="0" lang="zh-TW" altLang="en-US"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醫學系</a:t>
                      </a:r>
                    </a:p>
                  </a:txBody>
                  <a:tcPr marL="18187" marR="18187" marT="2424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spcBef>
                          <a:spcPct val="0"/>
                        </a:spcBef>
                        <a:spcAft>
                          <a:spcPct val="0"/>
                        </a:spcAft>
                        <a:buClrTx/>
                        <a:buSzTx/>
                        <a:buFont typeface="Arial" pitchFamily="34" charset="0"/>
                        <a:buNone/>
                      </a:pPr>
                      <a:r>
                        <a:rPr kumimoji="0" lang="zh-CN" altLang="en-US"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8</a:t>
                      </a:r>
                      <a:r>
                        <a:rPr kumimoji="0" lang="en-US" altLang="zh-TW"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a:t>
                      </a:r>
                      <a:r>
                        <a:rPr kumimoji="0" lang="zh-CN" altLang="en-US"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000-8</a:t>
                      </a:r>
                      <a:r>
                        <a:rPr kumimoji="0" lang="en-US" altLang="zh-TW"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a:t>
                      </a:r>
                      <a:r>
                        <a:rPr kumimoji="0" lang="zh-CN" altLang="en-US"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760</a:t>
                      </a:r>
                      <a:endParaRPr kumimoji="0" lang="zh-TW" altLang="en-US"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endParaRPr>
                    </a:p>
                  </a:txBody>
                  <a:tcPr marL="18187" marR="18187" marT="2424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HK"/>
                    </a:p>
                  </a:txBody>
                  <a:tcPr/>
                </a:tc>
                <a:tc vMerge="1">
                  <a:txBody>
                    <a:bodyPr/>
                    <a:lstStyle/>
                    <a:p>
                      <a:endParaRPr lang="zh-HK"/>
                    </a:p>
                  </a:txBody>
                  <a:tcPr/>
                </a:tc>
                <a:tc vMerge="1">
                  <a:txBody>
                    <a:bodyPr/>
                    <a:lstStyle/>
                    <a:p>
                      <a:endParaRPr lang="zh-HK"/>
                    </a:p>
                  </a:txBody>
                  <a:tcPr/>
                </a:tc>
              </a:tr>
              <a:tr h="938213">
                <a:tc rowSpan="3">
                  <a:txBody>
                    <a:bodyPr/>
                    <a:lstStyle/>
                    <a:p>
                      <a:pPr marL="0" marR="0" lvl="0" indent="0" algn="ctr" defTabSz="914400" rtl="0" eaLnBrk="1" fontAlgn="ctr" latinLnBrk="0" hangingPunct="1">
                        <a:spcBef>
                          <a:spcPct val="0"/>
                        </a:spcBef>
                        <a:spcAft>
                          <a:spcPct val="0"/>
                        </a:spcAft>
                        <a:buClrTx/>
                        <a:buSzTx/>
                        <a:buFont typeface="Arial" pitchFamily="34" charset="0"/>
                        <a:buNone/>
                      </a:pPr>
                      <a:r>
                        <a:rPr kumimoji="0" lang="zh-TW" altLang="en-US"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私立學校　</a:t>
                      </a:r>
                    </a:p>
                  </a:txBody>
                  <a:tcPr marL="18187" marR="18187" marT="2424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spcBef>
                          <a:spcPct val="0"/>
                        </a:spcBef>
                        <a:spcAft>
                          <a:spcPct val="0"/>
                        </a:spcAft>
                        <a:buClrTx/>
                        <a:buSzTx/>
                        <a:buFont typeface="Arial" pitchFamily="34" charset="0"/>
                        <a:buNone/>
                      </a:pPr>
                      <a:r>
                        <a:rPr kumimoji="0" lang="zh-TW" altLang="en-US"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文、法、商、管理、教育等學院</a:t>
                      </a:r>
                    </a:p>
                  </a:txBody>
                  <a:tcPr marL="18187" marR="18187" marT="2424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spcBef>
                          <a:spcPct val="0"/>
                        </a:spcBef>
                        <a:spcAft>
                          <a:spcPct val="0"/>
                        </a:spcAft>
                        <a:buClrTx/>
                        <a:buSzTx/>
                        <a:buFont typeface="Arial" pitchFamily="34" charset="0"/>
                        <a:buNone/>
                      </a:pPr>
                      <a:r>
                        <a:rPr kumimoji="0" lang="zh-CN" altLang="en-US"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9</a:t>
                      </a:r>
                      <a:r>
                        <a:rPr kumimoji="0" lang="en-US" altLang="zh-TW"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a:t>
                      </a:r>
                      <a:r>
                        <a:rPr kumimoji="0" lang="zh-CN" altLang="en-US"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840-11</a:t>
                      </a:r>
                      <a:r>
                        <a:rPr kumimoji="0" lang="en-US" altLang="zh-TW"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a:t>
                      </a:r>
                      <a:r>
                        <a:rPr kumimoji="0" lang="zh-CN" altLang="en-US"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520</a:t>
                      </a:r>
                      <a:endParaRPr kumimoji="0" lang="zh-TW" altLang="en-US"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endParaRPr>
                    </a:p>
                  </a:txBody>
                  <a:tcPr marL="18187" marR="18187" marT="2424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ctr" latinLnBrk="0" hangingPunct="1">
                        <a:spcBef>
                          <a:spcPct val="0"/>
                        </a:spcBef>
                        <a:spcAft>
                          <a:spcPct val="0"/>
                        </a:spcAft>
                        <a:buClrTx/>
                        <a:buSzTx/>
                        <a:buFont typeface="Arial" pitchFamily="34" charset="0"/>
                        <a:buNone/>
                      </a:pPr>
                      <a:r>
                        <a:rPr kumimoji="0" lang="zh-CN" altLang="en-US"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1</a:t>
                      </a:r>
                      <a:r>
                        <a:rPr kumimoji="0" lang="en-US" altLang="zh-TW"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a:t>
                      </a:r>
                      <a:r>
                        <a:rPr kumimoji="0" lang="zh-CN" altLang="en-US"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680-2</a:t>
                      </a:r>
                      <a:r>
                        <a:rPr kumimoji="0" lang="en-US" altLang="zh-TW"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a:t>
                      </a:r>
                      <a:r>
                        <a:rPr kumimoji="0" lang="zh-CN" altLang="en-US"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920</a:t>
                      </a:r>
                      <a:r>
                        <a:rPr kumimoji="0" lang="zh-TW" altLang="en-US"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　</a:t>
                      </a:r>
                    </a:p>
                  </a:txBody>
                  <a:tcPr marL="18187" marR="18187" marT="2424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HK"/>
                    </a:p>
                  </a:txBody>
                  <a:tcPr/>
                </a:tc>
                <a:tc rowSpan="3">
                  <a:txBody>
                    <a:bodyPr/>
                    <a:lstStyle/>
                    <a:p>
                      <a:pPr marL="0" marR="0" lvl="0" indent="0" algn="ctr" defTabSz="914400" rtl="0" eaLnBrk="1" fontAlgn="ctr" latinLnBrk="0" hangingPunct="1">
                        <a:spcBef>
                          <a:spcPct val="0"/>
                        </a:spcBef>
                        <a:spcAft>
                          <a:spcPct val="0"/>
                        </a:spcAft>
                        <a:buClrTx/>
                        <a:buSzTx/>
                        <a:buFont typeface="Arial" pitchFamily="34" charset="0"/>
                        <a:buNone/>
                      </a:pPr>
                      <a:r>
                        <a:rPr kumimoji="0" lang="zh-CN" altLang="en-US"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24</a:t>
                      </a:r>
                      <a:r>
                        <a:rPr kumimoji="0" lang="en-US" altLang="zh-TW"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a:t>
                      </a:r>
                      <a:r>
                        <a:rPr kumimoji="0" lang="zh-CN" altLang="en-US"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880-48</a:t>
                      </a:r>
                      <a:r>
                        <a:rPr kumimoji="0" lang="en-US" altLang="zh-TW"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a:t>
                      </a:r>
                      <a:r>
                        <a:rPr kumimoji="0" lang="zh-CN" altLang="en-US"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600</a:t>
                      </a:r>
                      <a:endParaRPr kumimoji="0" lang="zh-TW" altLang="en-US"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endParaRPr>
                    </a:p>
                  </a:txBody>
                  <a:tcPr marL="18187" marR="18187" marT="2424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3088">
                <a:tc vMerge="1">
                  <a:txBody>
                    <a:bodyPr/>
                    <a:lstStyle/>
                    <a:p>
                      <a:endParaRPr lang="zh-HK"/>
                    </a:p>
                  </a:txBody>
                  <a:tcPr/>
                </a:tc>
                <a:tc>
                  <a:txBody>
                    <a:bodyPr/>
                    <a:lstStyle/>
                    <a:p>
                      <a:pPr marL="0" marR="0" lvl="0" indent="0" algn="l" defTabSz="914400" rtl="0" eaLnBrk="1" fontAlgn="ctr" latinLnBrk="0" hangingPunct="1">
                        <a:spcBef>
                          <a:spcPct val="0"/>
                        </a:spcBef>
                        <a:spcAft>
                          <a:spcPct val="0"/>
                        </a:spcAft>
                        <a:buClrTx/>
                        <a:buSzTx/>
                        <a:buFont typeface="Arial" pitchFamily="34" charset="0"/>
                        <a:buNone/>
                      </a:pPr>
                      <a:r>
                        <a:rPr kumimoji="0" lang="zh-TW" altLang="en-US"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理、工、農學院</a:t>
                      </a:r>
                    </a:p>
                  </a:txBody>
                  <a:tcPr marL="18187" marR="18187" marT="2424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spcBef>
                          <a:spcPct val="0"/>
                        </a:spcBef>
                        <a:spcAft>
                          <a:spcPct val="0"/>
                        </a:spcAft>
                        <a:buClrTx/>
                        <a:buSzTx/>
                        <a:buFont typeface="Arial" pitchFamily="34" charset="0"/>
                        <a:buNone/>
                      </a:pPr>
                      <a:r>
                        <a:rPr kumimoji="0" lang="zh-CN" altLang="en-US"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10</a:t>
                      </a:r>
                      <a:r>
                        <a:rPr kumimoji="0" lang="en-US" altLang="zh-TW"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a:t>
                      </a:r>
                      <a:r>
                        <a:rPr kumimoji="0" lang="zh-CN" altLang="en-US"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560-13</a:t>
                      </a:r>
                      <a:r>
                        <a:rPr kumimoji="0" lang="en-US" altLang="zh-TW"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a:t>
                      </a:r>
                      <a:r>
                        <a:rPr kumimoji="0" lang="zh-CN" altLang="en-US"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200</a:t>
                      </a:r>
                      <a:r>
                        <a:rPr kumimoji="0" lang="zh-TW" altLang="en-US"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　</a:t>
                      </a:r>
                    </a:p>
                  </a:txBody>
                  <a:tcPr marL="18187" marR="18187" marT="2424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HK"/>
                    </a:p>
                  </a:txBody>
                  <a:tcPr/>
                </a:tc>
                <a:tc vMerge="1">
                  <a:txBody>
                    <a:bodyPr/>
                    <a:lstStyle/>
                    <a:p>
                      <a:endParaRPr lang="zh-HK"/>
                    </a:p>
                  </a:txBody>
                  <a:tcPr/>
                </a:tc>
                <a:tc vMerge="1">
                  <a:txBody>
                    <a:bodyPr/>
                    <a:lstStyle/>
                    <a:p>
                      <a:endParaRPr lang="zh-HK"/>
                    </a:p>
                  </a:txBody>
                  <a:tcPr/>
                </a:tc>
              </a:tr>
              <a:tr h="665163">
                <a:tc vMerge="1">
                  <a:txBody>
                    <a:bodyPr/>
                    <a:lstStyle/>
                    <a:p>
                      <a:endParaRPr lang="zh-HK"/>
                    </a:p>
                  </a:txBody>
                  <a:tcPr/>
                </a:tc>
                <a:tc>
                  <a:txBody>
                    <a:bodyPr/>
                    <a:lstStyle/>
                    <a:p>
                      <a:pPr marL="0" marR="0" lvl="0" indent="0" algn="l" defTabSz="914400" rtl="0" eaLnBrk="1" fontAlgn="ctr" latinLnBrk="0" hangingPunct="1">
                        <a:spcBef>
                          <a:spcPct val="0"/>
                        </a:spcBef>
                        <a:spcAft>
                          <a:spcPct val="0"/>
                        </a:spcAft>
                        <a:buClrTx/>
                        <a:buSzTx/>
                        <a:buFont typeface="Arial" pitchFamily="34" charset="0"/>
                        <a:buNone/>
                      </a:pPr>
                      <a:r>
                        <a:rPr kumimoji="0" lang="zh-TW" altLang="en-US"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醫學系</a:t>
                      </a:r>
                    </a:p>
                    <a:p>
                      <a:pPr marL="0" marR="0" lvl="0" indent="0" algn="l" defTabSz="914400" rtl="0" eaLnBrk="1" fontAlgn="ctr" latinLnBrk="0" hangingPunct="1">
                        <a:spcBef>
                          <a:spcPct val="0"/>
                        </a:spcBef>
                        <a:spcAft>
                          <a:spcPct val="0"/>
                        </a:spcAft>
                        <a:buClrTx/>
                        <a:buSzTx/>
                        <a:buFont typeface="Arial" pitchFamily="34" charset="0"/>
                        <a:buNone/>
                      </a:pPr>
                      <a:endParaRPr kumimoji="0" lang="zh-TW" altLang="en-US"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endParaRPr>
                    </a:p>
                  </a:txBody>
                  <a:tcPr marL="18187" marR="18187" marT="2424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spcBef>
                          <a:spcPct val="0"/>
                        </a:spcBef>
                        <a:spcAft>
                          <a:spcPct val="0"/>
                        </a:spcAft>
                        <a:buClrTx/>
                        <a:buSzTx/>
                        <a:buFont typeface="Arial" pitchFamily="34" charset="0"/>
                        <a:buNone/>
                      </a:pPr>
                      <a:r>
                        <a:rPr kumimoji="0" lang="zh-CN" altLang="en-US"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14</a:t>
                      </a:r>
                      <a:r>
                        <a:rPr kumimoji="0" lang="en-US" altLang="zh-TW"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a:t>
                      </a:r>
                      <a:r>
                        <a:rPr kumimoji="0" lang="zh-CN" altLang="en-US"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880-15</a:t>
                      </a:r>
                      <a:r>
                        <a:rPr kumimoji="0" lang="en-US" altLang="zh-TW"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a:t>
                      </a:r>
                      <a:r>
                        <a:rPr kumimoji="0" lang="zh-CN" altLang="en-US"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rPr>
                        <a:t>640</a:t>
                      </a:r>
                      <a:endParaRPr kumimoji="0" lang="zh-TW" altLang="en-US"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sym typeface="Calibri" pitchFamily="34" charset="0"/>
                      </a:endParaRPr>
                    </a:p>
                  </a:txBody>
                  <a:tcPr marL="18187" marR="18187" marT="2424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HK"/>
                    </a:p>
                  </a:txBody>
                  <a:tcPr/>
                </a:tc>
                <a:tc vMerge="1">
                  <a:txBody>
                    <a:bodyPr/>
                    <a:lstStyle/>
                    <a:p>
                      <a:endParaRPr lang="zh-HK"/>
                    </a:p>
                  </a:txBody>
                  <a:tcPr/>
                </a:tc>
                <a:tc vMerge="1">
                  <a:txBody>
                    <a:bodyPr/>
                    <a:lstStyle/>
                    <a:p>
                      <a:endParaRPr lang="zh-HK"/>
                    </a:p>
                  </a:txBody>
                  <a:tcPr/>
                </a:tc>
              </a:tr>
            </a:tbl>
          </a:graphicData>
        </a:graphic>
      </p:graphicFrame>
      <p:sp>
        <p:nvSpPr>
          <p:cNvPr id="4" name="投影片編號版面配置區 3"/>
          <p:cNvSpPr>
            <a:spLocks noGrp="1"/>
          </p:cNvSpPr>
          <p:nvPr>
            <p:ph type="sldNum" sz="quarter" idx="12"/>
          </p:nvPr>
        </p:nvSpPr>
        <p:spPr/>
        <p:txBody>
          <a:bodyPr/>
          <a:lstStyle/>
          <a:p>
            <a:fld id="{B2E11A28-B8CD-4033-9B53-69D843E188C2}" type="slidenum">
              <a:rPr lang="zh-TW" altLang="en-US" smtClean="0"/>
              <a:t>69</a:t>
            </a:fld>
            <a:endParaRPr lang="zh-TW" altLang="en-US" sz="1800">
              <a:solidFill>
                <a:schemeClr val="tx1"/>
              </a:solidFill>
            </a:endParaRPr>
          </a:p>
        </p:txBody>
      </p:sp>
    </p:spTree>
    <p:extLst>
      <p:ext uri="{BB962C8B-B14F-4D97-AF65-F5344CB8AC3E}">
        <p14:creationId xmlns:p14="http://schemas.microsoft.com/office/powerpoint/2010/main" val="2787687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19131" y="823128"/>
            <a:ext cx="9366325" cy="1143000"/>
          </a:xfrm>
        </p:spPr>
        <p:txBody>
          <a:bodyPr>
            <a:normAutofit fontScale="90000"/>
          </a:bodyPr>
          <a:lstStyle/>
          <a:p>
            <a:pPr algn="ctr"/>
            <a:r>
              <a:rPr lang="zh-HK" altLang="en-US" sz="5300" b="1" dirty="0">
                <a:solidFill>
                  <a:srgbClr val="0070C0"/>
                </a:solidFill>
                <a:latin typeface="標楷體" panose="03000509000000000000" pitchFamily="65" charset="-120"/>
                <a:ea typeface="標楷體" panose="03000509000000000000" pitchFamily="65" charset="-120"/>
              </a:rPr>
              <a:t>步驟：</a:t>
            </a:r>
            <a:r>
              <a:rPr lang="zh-TW" altLang="en-US" sz="5300" b="1" dirty="0" smtClean="0">
                <a:solidFill>
                  <a:srgbClr val="0070C0"/>
                </a:solidFill>
                <a:latin typeface="標楷體" panose="03000509000000000000" pitchFamily="65" charset="-120"/>
                <a:ea typeface="標楷體" panose="03000509000000000000" pitchFamily="65" charset="-120"/>
              </a:rPr>
              <a:t>一般</a:t>
            </a:r>
            <a:r>
              <a:rPr lang="zh-TW" altLang="en-US" sz="5300" b="1" dirty="0">
                <a:solidFill>
                  <a:srgbClr val="0070C0"/>
                </a:solidFill>
                <a:latin typeface="標楷體" panose="03000509000000000000" pitchFamily="65" charset="-120"/>
                <a:ea typeface="標楷體" panose="03000509000000000000" pitchFamily="65" charset="-120"/>
              </a:rPr>
              <a:t>建議</a:t>
            </a:r>
            <a:r>
              <a:rPr lang="zh-TW" altLang="en-US" b="1" dirty="0">
                <a:latin typeface="標楷體" panose="03000509000000000000" pitchFamily="65" charset="-120"/>
                <a:ea typeface="標楷體" panose="03000509000000000000" pitchFamily="65" charset="-120"/>
              </a:rPr>
              <a:t/>
            </a:r>
            <a:br>
              <a:rPr lang="zh-TW" altLang="en-US" b="1" dirty="0">
                <a:latin typeface="標楷體" panose="03000509000000000000" pitchFamily="65" charset="-120"/>
                <a:ea typeface="標楷體" panose="03000509000000000000" pitchFamily="65" charset="-120"/>
              </a:rPr>
            </a:br>
            <a:endParaRPr lang="zh-HK"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986588" y="1493475"/>
            <a:ext cx="10262938" cy="4919358"/>
          </a:xfrm>
        </p:spPr>
        <p:txBody>
          <a:bodyPr>
            <a:noAutofit/>
          </a:bodyPr>
          <a:lstStyle/>
          <a:p>
            <a:pPr marL="444500" indent="-444500"/>
            <a:r>
              <a:rPr lang="zh-TW" altLang="en-US" sz="2900" dirty="0">
                <a:solidFill>
                  <a:schemeClr val="tx1"/>
                </a:solidFill>
                <a:latin typeface="標楷體" panose="03000509000000000000" pitchFamily="65" charset="-120"/>
                <a:ea typeface="標楷體" panose="03000509000000000000" pitchFamily="65" charset="-120"/>
              </a:rPr>
              <a:t>與升學輔導老師見面。與你的子女想要進入學院的學長聊一聊你選的項目。他們可能向你推薦些更了解項目的教授。這可以讓你更清楚你的子女是否想要跟這位老師學習，也可以讓你更了解你要學什麼。你可以要一份課程計劃，如果學校就在附近而且時間合適，你也可以去教室里旁聽上一節課。</a:t>
            </a:r>
          </a:p>
          <a:p>
            <a:pPr marL="444500" indent="-444500"/>
            <a:endParaRPr lang="en-US" altLang="zh-TW" sz="1600" dirty="0" smtClean="0">
              <a:solidFill>
                <a:schemeClr val="tx1"/>
              </a:solidFill>
              <a:latin typeface="標楷體" panose="03000509000000000000" pitchFamily="65" charset="-120"/>
              <a:ea typeface="標楷體" panose="03000509000000000000" pitchFamily="65" charset="-120"/>
            </a:endParaRPr>
          </a:p>
          <a:p>
            <a:pPr marL="444500" indent="-444500"/>
            <a:r>
              <a:rPr lang="zh-TW" altLang="en-US" sz="2900" dirty="0">
                <a:solidFill>
                  <a:schemeClr val="tx1"/>
                </a:solidFill>
                <a:latin typeface="標楷體" panose="03000509000000000000" pitchFamily="65" charset="-120"/>
                <a:ea typeface="標楷體" panose="03000509000000000000" pitchFamily="65" charset="-120"/>
              </a:rPr>
              <a:t>諮詢你信任的人。與朋友們、家人、高中或者大學生涯輔導員談談你的子女的選擇。不要輕信大學工作人員的話。招生辦公室是他們的賣場。多找些人談一談，盡量聽取那些不帶偏見的意見</a:t>
            </a:r>
            <a:r>
              <a:rPr lang="zh-TW" altLang="en-US" sz="2900" dirty="0" smtClean="0">
                <a:solidFill>
                  <a:schemeClr val="tx1"/>
                </a:solidFill>
                <a:latin typeface="標楷體" panose="03000509000000000000" pitchFamily="65" charset="-120"/>
                <a:ea typeface="標楷體" panose="03000509000000000000" pitchFamily="65" charset="-120"/>
              </a:rPr>
              <a:t>。</a:t>
            </a:r>
            <a:endParaRPr lang="zh-TW" altLang="en-US" sz="2900" dirty="0">
              <a:solidFill>
                <a:schemeClr val="tx1"/>
              </a:solidFill>
              <a:latin typeface="標楷體" panose="03000509000000000000" pitchFamily="65" charset="-120"/>
              <a:ea typeface="標楷體" panose="03000509000000000000" pitchFamily="65" charset="-120"/>
            </a:endParaRPr>
          </a:p>
        </p:txBody>
      </p:sp>
      <p:pic>
        <p:nvPicPr>
          <p:cNvPr id="4" name="Picture 3" descr="d:\Users\usesr\Desktop\SEP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8350" y="5448300"/>
            <a:ext cx="5715000" cy="1100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580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Rectangle 2"/>
          <p:cNvSpPr>
            <a:spLocks noGrp="1" noChangeArrowheads="1"/>
          </p:cNvSpPr>
          <p:nvPr>
            <p:ph type="title" idx="4294967295"/>
          </p:nvPr>
        </p:nvSpPr>
        <p:spPr>
          <a:xfrm>
            <a:off x="1600200" y="589617"/>
            <a:ext cx="9155546" cy="838957"/>
          </a:xfrm>
        </p:spPr>
        <p:txBody>
          <a:bodyPr>
            <a:normAutofit/>
          </a:bodyPr>
          <a:lstStyle/>
          <a:p>
            <a:pPr algn="ctr"/>
            <a:r>
              <a:rPr lang="zh-TW" altLang="en-US" dirty="0">
                <a:solidFill>
                  <a:srgbClr val="FF0000"/>
                </a:solidFill>
                <a:latin typeface="標楷體" pitchFamily="65" charset="-120"/>
                <a:ea typeface="標楷體" pitchFamily="65" charset="-120"/>
              </a:rPr>
              <a:t>備註</a:t>
            </a:r>
          </a:p>
        </p:txBody>
      </p:sp>
      <p:sp>
        <p:nvSpPr>
          <p:cNvPr id="567299" name="Rectangle 3"/>
          <p:cNvSpPr>
            <a:spLocks noGrp="1" noChangeArrowheads="1"/>
          </p:cNvSpPr>
          <p:nvPr>
            <p:ph type="body" idx="4294967295"/>
          </p:nvPr>
        </p:nvSpPr>
        <p:spPr>
          <a:xfrm>
            <a:off x="2152651" y="1825625"/>
            <a:ext cx="8144861" cy="4351338"/>
          </a:xfrm>
        </p:spPr>
        <p:txBody>
          <a:bodyPr>
            <a:normAutofit lnSpcReduction="10000"/>
          </a:bodyPr>
          <a:lstStyle/>
          <a:p>
            <a:pPr marL="514350" indent="-514350">
              <a:buFont typeface="+mj-lt"/>
              <a:buAutoNum type="arabicPeriod"/>
            </a:pPr>
            <a:r>
              <a:rPr lang="zh-CN" altLang="en-US" sz="3200" b="1" dirty="0">
                <a:latin typeface="標楷體" pitchFamily="65" charset="-120"/>
                <a:ea typeface="標楷體" pitchFamily="65" charset="-120"/>
              </a:rPr>
              <a:t>上述各學院系之學雜費收費金額以學院為大分類，若干學校同一學院不同學系有不同之收費。</a:t>
            </a:r>
            <a:endParaRPr lang="en-US" altLang="zh-CN" sz="3200" b="1" dirty="0">
              <a:latin typeface="標楷體" pitchFamily="65" charset="-120"/>
              <a:ea typeface="標楷體" pitchFamily="65" charset="-120"/>
            </a:endParaRPr>
          </a:p>
          <a:p>
            <a:pPr marL="514350" indent="-514350">
              <a:buFont typeface="+mj-lt"/>
              <a:buAutoNum type="arabicPeriod"/>
            </a:pPr>
            <a:endParaRPr lang="zh-CN" altLang="en-US" sz="3200" b="1" dirty="0">
              <a:latin typeface="標楷體" pitchFamily="65" charset="-120"/>
              <a:ea typeface="標楷體" pitchFamily="65" charset="-120"/>
            </a:endParaRPr>
          </a:p>
          <a:p>
            <a:pPr marL="514350" indent="-514350">
              <a:buFont typeface="+mj-lt"/>
              <a:buAutoNum type="arabicPeriod"/>
            </a:pPr>
            <a:r>
              <a:rPr lang="zh-CN" altLang="en-US" sz="3200" b="1" dirty="0">
                <a:latin typeface="標楷體" pitchFamily="65" charset="-120"/>
                <a:ea typeface="標楷體" pitchFamily="65" charset="-120"/>
              </a:rPr>
              <a:t>生活費也會因各區域消費水準與個人消費習慣有所差異。</a:t>
            </a:r>
            <a:endParaRPr lang="en-US" altLang="zh-CN" sz="3200" b="1" dirty="0">
              <a:latin typeface="標楷體" pitchFamily="65" charset="-120"/>
              <a:ea typeface="標楷體" pitchFamily="65" charset="-120"/>
            </a:endParaRPr>
          </a:p>
          <a:p>
            <a:pPr marL="514350" indent="-514350">
              <a:buFont typeface="+mj-lt"/>
              <a:buAutoNum type="arabicPeriod"/>
            </a:pPr>
            <a:endParaRPr lang="zh-CN" altLang="en-US" sz="3200" b="1" dirty="0">
              <a:latin typeface="標楷體" pitchFamily="65" charset="-120"/>
              <a:ea typeface="標楷體" pitchFamily="65" charset="-120"/>
            </a:endParaRPr>
          </a:p>
          <a:p>
            <a:pPr marL="514350" indent="-514350">
              <a:buFont typeface="+mj-lt"/>
              <a:buAutoNum type="arabicPeriod"/>
            </a:pPr>
            <a:r>
              <a:rPr lang="zh-CN" altLang="en-US" sz="3200" b="1" dirty="0">
                <a:latin typeface="標楷體" pitchFamily="65" charset="-120"/>
                <a:ea typeface="標楷體" pitchFamily="65" charset="-120"/>
              </a:rPr>
              <a:t>本表格費用以澳門幣計算</a:t>
            </a:r>
            <a:r>
              <a:rPr lang="zh-TW" altLang="en-US" sz="3200" dirty="0">
                <a:latin typeface="標楷體" pitchFamily="65" charset="-120"/>
                <a:ea typeface="標楷體" pitchFamily="65" charset="-120"/>
              </a:rPr>
              <a:t>。</a:t>
            </a:r>
            <a:endParaRPr lang="zh-CN" altLang="en-US" sz="3200" dirty="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B2E11A28-B8CD-4033-9B53-69D843E188C2}" type="slidenum">
              <a:rPr lang="zh-TW" altLang="en-US" smtClean="0"/>
              <a:t>70</a:t>
            </a:fld>
            <a:endParaRPr lang="zh-TW" altLang="en-US" sz="1800">
              <a:solidFill>
                <a:schemeClr val="tx1"/>
              </a:solidFill>
            </a:endParaRPr>
          </a:p>
        </p:txBody>
      </p:sp>
    </p:spTree>
    <p:extLst>
      <p:ext uri="{BB962C8B-B14F-4D97-AF65-F5344CB8AC3E}">
        <p14:creationId xmlns:p14="http://schemas.microsoft.com/office/powerpoint/2010/main" val="278417938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27356" y="646771"/>
            <a:ext cx="9330289" cy="1204331"/>
          </a:xfrm>
        </p:spPr>
        <p:txBody>
          <a:bodyPr>
            <a:normAutofit fontScale="90000"/>
          </a:bodyPr>
          <a:lstStyle/>
          <a:p>
            <a:pPr algn="ctr"/>
            <a:r>
              <a:rPr lang="zh-TW" altLang="zh-HK" b="1" dirty="0">
                <a:solidFill>
                  <a:srgbClr val="002060"/>
                </a:solidFill>
              </a:rPr>
              <a:t>澳門各公共部門獎學金</a:t>
            </a:r>
            <a:r>
              <a:rPr lang="zh-TW" altLang="zh-HK" dirty="0">
                <a:solidFill>
                  <a:srgbClr val="002060"/>
                </a:solidFill>
              </a:rPr>
              <a:t/>
            </a:r>
            <a:br>
              <a:rPr lang="zh-TW" altLang="zh-HK" dirty="0">
                <a:solidFill>
                  <a:srgbClr val="002060"/>
                </a:solidFill>
              </a:rPr>
            </a:br>
            <a:endParaRPr lang="zh-HK" altLang="en-US" dirty="0">
              <a:solidFill>
                <a:srgbClr val="002060"/>
              </a:solidFill>
            </a:endParaRPr>
          </a:p>
        </p:txBody>
      </p:sp>
      <p:sp>
        <p:nvSpPr>
          <p:cNvPr id="3" name="內容版面配置區 2"/>
          <p:cNvSpPr>
            <a:spLocks noGrp="1"/>
          </p:cNvSpPr>
          <p:nvPr>
            <p:ph idx="1"/>
          </p:nvPr>
        </p:nvSpPr>
        <p:spPr/>
        <p:txBody>
          <a:bodyPr>
            <a:normAutofit lnSpcReduction="10000"/>
          </a:bodyPr>
          <a:lstStyle/>
          <a:p>
            <a:r>
              <a:rPr lang="en-US" altLang="zh-HK" b="1" dirty="0"/>
              <a:t>1. </a:t>
            </a:r>
            <a:r>
              <a:rPr lang="en-US" altLang="zh-HK" b="1" u="sng" dirty="0" err="1">
                <a:hlinkClick r:id="rId2" tooltip="大專助學金申請手續指南"/>
              </a:rPr>
              <a:t>大專助學金計劃-獎學金</a:t>
            </a:r>
            <a:r>
              <a:rPr lang="en-US" altLang="zh-HK" b="1" dirty="0"/>
              <a:t> (</a:t>
            </a:r>
            <a:r>
              <a:rPr lang="zh-TW" altLang="zh-HK" b="1" dirty="0"/>
              <a:t>由教育暨青年局資助</a:t>
            </a:r>
            <a:r>
              <a:rPr lang="en-US" altLang="zh-HK" b="1" dirty="0"/>
              <a:t>)</a:t>
            </a:r>
            <a:endParaRPr lang="zh-TW" altLang="zh-HK" b="1" dirty="0"/>
          </a:p>
          <a:p>
            <a:r>
              <a:rPr lang="en-US" altLang="zh-HK" b="1" dirty="0"/>
              <a:t>    </a:t>
            </a:r>
            <a:r>
              <a:rPr lang="zh-TW" altLang="zh-HK" b="1" dirty="0"/>
              <a:t>對象：成績優異的應屆中學畢業生及正就讀高等教育課程的學生。</a:t>
            </a:r>
          </a:p>
          <a:p>
            <a:r>
              <a:rPr lang="en-US" altLang="zh-HK" b="1" dirty="0"/>
              <a:t>2. </a:t>
            </a:r>
            <a:r>
              <a:rPr lang="en-US" altLang="zh-HK" b="1" u="sng" dirty="0" err="1">
                <a:hlinkClick r:id="rId3" tooltip="大專助學金申請手續指南"/>
              </a:rPr>
              <a:t>大專助學金計劃-貸學金</a:t>
            </a:r>
            <a:r>
              <a:rPr lang="en-US" altLang="zh-HK" b="1" u="sng" dirty="0">
                <a:hlinkClick r:id="rId3" tooltip="大專助學金申請手續指南"/>
              </a:rPr>
              <a:t> </a:t>
            </a:r>
            <a:r>
              <a:rPr lang="en-US" altLang="zh-HK" b="1" dirty="0"/>
              <a:t>(</a:t>
            </a:r>
            <a:r>
              <a:rPr lang="zh-TW" altLang="zh-HK" b="1" dirty="0"/>
              <a:t>由教育暨青年局資助</a:t>
            </a:r>
            <a:r>
              <a:rPr lang="en-US" altLang="zh-HK" b="1" dirty="0"/>
              <a:t>)</a:t>
            </a:r>
            <a:endParaRPr lang="zh-TW" altLang="zh-HK" b="1" dirty="0"/>
          </a:p>
          <a:p>
            <a:r>
              <a:rPr lang="en-US" altLang="zh-HK" b="1" dirty="0"/>
              <a:t>    </a:t>
            </a:r>
            <a:r>
              <a:rPr lang="zh-TW" altLang="zh-HK" b="1" dirty="0"/>
              <a:t>對象：有志升讀高等教育課程，但家庭經濟上有困難的學生。</a:t>
            </a:r>
          </a:p>
          <a:p>
            <a:r>
              <a:rPr lang="en-US" altLang="zh-HK" b="1" dirty="0"/>
              <a:t> </a:t>
            </a:r>
            <a:endParaRPr lang="zh-TW" altLang="zh-HK" b="1" dirty="0"/>
          </a:p>
          <a:p>
            <a:r>
              <a:rPr lang="en-US" altLang="zh-HK" b="1" dirty="0"/>
              <a:t>3. </a:t>
            </a:r>
            <a:r>
              <a:rPr lang="en-US" altLang="zh-HK" b="1" u="sng" dirty="0" err="1">
                <a:hlinkClick r:id="rId2" tooltip="大專助學金申請手續指南"/>
              </a:rPr>
              <a:t>大專助學金計劃-特別助學金</a:t>
            </a:r>
            <a:r>
              <a:rPr lang="en-US" altLang="zh-HK" b="1" dirty="0"/>
              <a:t> (</a:t>
            </a:r>
            <a:r>
              <a:rPr lang="zh-TW" altLang="zh-HK" b="1" dirty="0"/>
              <a:t>由教育暨青年局資助</a:t>
            </a:r>
            <a:r>
              <a:rPr lang="en-US" altLang="zh-HK" b="1" dirty="0"/>
              <a:t>)</a:t>
            </a:r>
            <a:endParaRPr lang="zh-TW" altLang="zh-HK" b="1" dirty="0"/>
          </a:p>
          <a:p>
            <a:r>
              <a:rPr lang="en-US" altLang="zh-HK" b="1" dirty="0"/>
              <a:t>    </a:t>
            </a:r>
            <a:r>
              <a:rPr lang="zh-TW" altLang="zh-HK" b="1" dirty="0"/>
              <a:t>對象：升讀指定的高等教育課程的學生，目的在於培養本澳所需要的專業人才。</a:t>
            </a:r>
          </a:p>
          <a:p>
            <a:endParaRPr lang="zh-HK" altLang="en-US" dirty="0"/>
          </a:p>
        </p:txBody>
      </p:sp>
    </p:spTree>
    <p:extLst>
      <p:ext uri="{BB962C8B-B14F-4D97-AF65-F5344CB8AC3E}">
        <p14:creationId xmlns:p14="http://schemas.microsoft.com/office/powerpoint/2010/main" val="365415655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71600" y="729343"/>
            <a:ext cx="9373111" cy="544286"/>
          </a:xfrm>
        </p:spPr>
        <p:txBody>
          <a:bodyPr>
            <a:normAutofit fontScale="90000"/>
          </a:bodyPr>
          <a:lstStyle/>
          <a:p>
            <a:pPr algn="ctr"/>
            <a:r>
              <a:rPr lang="en-US" altLang="zh-TW" b="1" dirty="0" smtClean="0"/>
              <a:t/>
            </a:r>
            <a:br>
              <a:rPr lang="en-US" altLang="zh-TW" b="1" dirty="0" smtClean="0"/>
            </a:br>
            <a:r>
              <a:rPr lang="en-US" altLang="zh-TW" b="1" dirty="0" smtClean="0"/>
              <a:t/>
            </a:r>
            <a:br>
              <a:rPr lang="en-US" altLang="zh-TW" b="1" dirty="0" smtClean="0"/>
            </a:br>
            <a:r>
              <a:rPr lang="zh-TW" altLang="zh-HK" dirty="0"/>
              <a:t/>
            </a:r>
            <a:br>
              <a:rPr lang="zh-TW" altLang="zh-HK" dirty="0"/>
            </a:br>
            <a:r>
              <a:rPr lang="zh-TW" altLang="zh-HK" dirty="0"/>
              <a:t/>
            </a:r>
            <a:br>
              <a:rPr lang="zh-TW" altLang="zh-HK" dirty="0"/>
            </a:br>
            <a:r>
              <a:rPr lang="zh-TW" altLang="zh-HK" dirty="0"/>
              <a:t/>
            </a:r>
            <a:br>
              <a:rPr lang="zh-TW" altLang="zh-HK" dirty="0"/>
            </a:br>
            <a:r>
              <a:rPr lang="zh-TW" altLang="en-US" dirty="0">
                <a:solidFill>
                  <a:srgbClr val="002060"/>
                </a:solidFill>
              </a:rPr>
              <a:t>澳門各公共部門獎學金</a:t>
            </a:r>
            <a:endParaRPr lang="zh-HK" altLang="en-US" dirty="0">
              <a:solidFill>
                <a:srgbClr val="002060"/>
              </a:solidFill>
            </a:endParaRPr>
          </a:p>
        </p:txBody>
      </p:sp>
      <p:sp>
        <p:nvSpPr>
          <p:cNvPr id="3" name="內容版面配置區 2"/>
          <p:cNvSpPr>
            <a:spLocks noGrp="1"/>
          </p:cNvSpPr>
          <p:nvPr>
            <p:ph idx="1"/>
          </p:nvPr>
        </p:nvSpPr>
        <p:spPr>
          <a:xfrm>
            <a:off x="1248937" y="1215484"/>
            <a:ext cx="9037296" cy="4771660"/>
          </a:xfrm>
        </p:spPr>
        <p:txBody>
          <a:bodyPr>
            <a:normAutofit fontScale="40000" lnSpcReduction="20000"/>
          </a:bodyPr>
          <a:lstStyle/>
          <a:p>
            <a:r>
              <a:rPr lang="en-US" altLang="zh-HK" sz="5100" b="1" dirty="0"/>
              <a:t>4. </a:t>
            </a:r>
            <a:r>
              <a:rPr lang="en-US" altLang="zh-HK" sz="5100" b="1" u="sng" dirty="0" err="1">
                <a:hlinkClick r:id="rId2" tooltip="優秀學生修讀教育課程資助計劃"/>
              </a:rPr>
              <a:t>優秀學生修讀教育課程資助計劃</a:t>
            </a:r>
            <a:r>
              <a:rPr lang="en-US" altLang="zh-HK" sz="5100" b="1" dirty="0"/>
              <a:t> (</a:t>
            </a:r>
            <a:r>
              <a:rPr lang="zh-TW" altLang="zh-HK" sz="5100" b="1" dirty="0"/>
              <a:t>由教育暨青年局資助</a:t>
            </a:r>
            <a:r>
              <a:rPr lang="en-US" altLang="zh-HK" sz="5100" b="1" dirty="0"/>
              <a:t>)</a:t>
            </a:r>
            <a:endParaRPr lang="zh-TW" altLang="zh-HK" sz="5100" b="1" dirty="0"/>
          </a:p>
          <a:p>
            <a:r>
              <a:rPr lang="en-US" altLang="zh-HK" sz="5100" b="1" dirty="0"/>
              <a:t>     </a:t>
            </a:r>
            <a:r>
              <a:rPr lang="zh-TW" altLang="zh-HK" sz="5100" b="1" dirty="0"/>
              <a:t>對象：修讀包含師範培訓的全日制學士學位課程。</a:t>
            </a:r>
            <a:r>
              <a:rPr lang="en-US" altLang="zh-HK" sz="5100" b="1" dirty="0"/>
              <a:t> (</a:t>
            </a:r>
            <a:r>
              <a:rPr lang="zh-TW" altLang="zh-HK" sz="5100" b="1" dirty="0"/>
              <a:t>獲優先考慮專業：特殊教育、幼兒教育、小學教育、品德與公民教育領域相的專業、生物教育、化學教育、物理教育、歷史教育、地理教育、往葡萄牙修讀葡語教育課程。</a:t>
            </a:r>
            <a:r>
              <a:rPr lang="en-US" altLang="zh-HK" sz="5100" b="1" dirty="0"/>
              <a:t>)</a:t>
            </a:r>
            <a:endParaRPr lang="zh-TW" altLang="zh-HK" sz="5100" b="1" dirty="0"/>
          </a:p>
          <a:p>
            <a:r>
              <a:rPr lang="en-US" altLang="zh-HK" sz="5100" b="1" dirty="0"/>
              <a:t> </a:t>
            </a:r>
            <a:endParaRPr lang="zh-TW" altLang="zh-HK" sz="5100" b="1" dirty="0"/>
          </a:p>
          <a:p>
            <a:r>
              <a:rPr lang="en-US" altLang="zh-HK" sz="5100" b="1" dirty="0"/>
              <a:t>5. </a:t>
            </a:r>
            <a:r>
              <a:rPr lang="en-US" altLang="zh-HK" sz="5100" b="1" u="sng" dirty="0" err="1">
                <a:hlinkClick r:id="rId3" tooltip="澳門基金會特別奬學金計劃"/>
              </a:rPr>
              <a:t>澳門基金會特別獎學金計劃</a:t>
            </a:r>
            <a:r>
              <a:rPr lang="en-US" altLang="zh-HK" sz="5100" b="1" dirty="0"/>
              <a:t> (</a:t>
            </a:r>
            <a:r>
              <a:rPr lang="zh-TW" altLang="zh-HK" sz="5100" b="1" dirty="0"/>
              <a:t>由澳門基金會資助</a:t>
            </a:r>
            <a:r>
              <a:rPr lang="en-US" altLang="zh-HK" sz="5100" b="1" dirty="0"/>
              <a:t>)</a:t>
            </a:r>
            <a:endParaRPr lang="zh-TW" altLang="zh-HK" sz="5100" b="1" dirty="0"/>
          </a:p>
          <a:p>
            <a:r>
              <a:rPr lang="en-US" altLang="zh-HK" sz="5100" b="1" dirty="0"/>
              <a:t>     </a:t>
            </a:r>
            <a:r>
              <a:rPr lang="zh-TW" altLang="zh-HK" sz="5100" b="1" dirty="0"/>
              <a:t>對象：就讀世界排名</a:t>
            </a:r>
            <a:r>
              <a:rPr lang="en-US" altLang="zh-HK" sz="5100" b="1" dirty="0"/>
              <a:t>100</a:t>
            </a:r>
            <a:r>
              <a:rPr lang="zh-TW" altLang="zh-HK" sz="5100" b="1" dirty="0"/>
              <a:t>位以內的大學，在該等大學升讀任一學科領域內的課程，或在各學科領域的世界大學排名中列前</a:t>
            </a:r>
            <a:r>
              <a:rPr lang="en-US" altLang="zh-HK" sz="5100" b="1" dirty="0"/>
              <a:t>50</a:t>
            </a:r>
            <a:r>
              <a:rPr lang="zh-TW" altLang="zh-HK" sz="5100" b="1" dirty="0"/>
              <a:t>位的大學的本澳永久性居民。</a:t>
            </a:r>
          </a:p>
          <a:p>
            <a:r>
              <a:rPr lang="en-US" altLang="zh-HK" sz="5100" b="1" dirty="0"/>
              <a:t> </a:t>
            </a:r>
            <a:endParaRPr lang="zh-TW" altLang="zh-HK" sz="5100" b="1" dirty="0"/>
          </a:p>
          <a:p>
            <a:r>
              <a:rPr lang="en-US" altLang="zh-HK" sz="5100" b="1" dirty="0"/>
              <a:t>6. </a:t>
            </a:r>
            <a:r>
              <a:rPr lang="en-US" altLang="zh-HK" sz="5100" b="1" u="sng" dirty="0" err="1">
                <a:hlinkClick r:id="rId4" tooltip="文化藝術學習資助計劃"/>
              </a:rPr>
              <a:t>文化藝術學習資助計劃</a:t>
            </a:r>
            <a:r>
              <a:rPr lang="en-US" altLang="zh-HK" sz="5100" b="1" dirty="0"/>
              <a:t> (</a:t>
            </a:r>
            <a:r>
              <a:rPr lang="zh-TW" altLang="zh-HK" sz="5100" b="1" dirty="0"/>
              <a:t>由文化局資助</a:t>
            </a:r>
            <a:r>
              <a:rPr lang="en-US" altLang="zh-HK" sz="5100" b="1" dirty="0"/>
              <a:t>)</a:t>
            </a:r>
            <a:endParaRPr lang="zh-TW" altLang="zh-HK" sz="5100" b="1" dirty="0"/>
          </a:p>
          <a:p>
            <a:r>
              <a:rPr lang="en-US" altLang="zh-HK" sz="5100" b="1" dirty="0"/>
              <a:t>    </a:t>
            </a:r>
            <a:r>
              <a:rPr lang="zh-TW" altLang="zh-HK" sz="5100" b="1" dirty="0"/>
              <a:t>對象：有志於文化藝術事業，獲澳門以外地區高等院校錄取就讀文化藝術範疇學士或碩士學位課程，並於當地就讀的本澳永久性居民提供資助，藉以培育本地藝文人才，為澳門文化的持續發展注入更多動力。</a:t>
            </a:r>
          </a:p>
          <a:p>
            <a:r>
              <a:rPr lang="en-US" altLang="zh-HK" sz="5100" b="1" dirty="0"/>
              <a:t> </a:t>
            </a:r>
            <a:endParaRPr lang="zh-TW" altLang="zh-HK" sz="5100" b="1" dirty="0"/>
          </a:p>
          <a:p>
            <a:r>
              <a:rPr lang="en-US" altLang="zh-HK" sz="5100" b="1" dirty="0"/>
              <a:t>7. </a:t>
            </a:r>
            <a:r>
              <a:rPr lang="en-US" altLang="zh-HK" sz="5100" b="1" u="sng" dirty="0" err="1">
                <a:hlinkClick r:id="rId5" tooltip="研究生獎學金"/>
              </a:rPr>
              <a:t>研究生獎學金</a:t>
            </a:r>
            <a:r>
              <a:rPr lang="en-US" altLang="zh-HK" sz="5100" b="1" dirty="0"/>
              <a:t> (</a:t>
            </a:r>
            <a:r>
              <a:rPr lang="zh-TW" altLang="zh-HK" sz="5100" b="1" dirty="0"/>
              <a:t>由高等教育輔助辦公室資助</a:t>
            </a:r>
            <a:r>
              <a:rPr lang="en-US" altLang="zh-HK" sz="5100" b="1" dirty="0"/>
              <a:t>)</a:t>
            </a:r>
            <a:endParaRPr lang="zh-TW" altLang="zh-HK" sz="5100" b="1" dirty="0"/>
          </a:p>
          <a:p>
            <a:endParaRPr lang="zh-HK" altLang="en-US" dirty="0"/>
          </a:p>
        </p:txBody>
      </p:sp>
      <p:sp>
        <p:nvSpPr>
          <p:cNvPr id="4" name="矩形 3"/>
          <p:cNvSpPr/>
          <p:nvPr/>
        </p:nvSpPr>
        <p:spPr>
          <a:xfrm>
            <a:off x="5888251" y="3244334"/>
            <a:ext cx="1338828" cy="369332"/>
          </a:xfrm>
          <a:prstGeom prst="rect">
            <a:avLst/>
          </a:prstGeom>
        </p:spPr>
        <p:txBody>
          <a:bodyPr wrap="none">
            <a:spAutoFit/>
          </a:bodyPr>
          <a:lstStyle/>
          <a:p>
            <a:r>
              <a:rPr lang="zh-HK" altLang="en-US" dirty="0"/>
              <a:t>各公共部門</a:t>
            </a:r>
          </a:p>
        </p:txBody>
      </p:sp>
    </p:spTree>
    <p:extLst>
      <p:ext uri="{BB962C8B-B14F-4D97-AF65-F5344CB8AC3E}">
        <p14:creationId xmlns:p14="http://schemas.microsoft.com/office/powerpoint/2010/main" val="276408944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標題 1"/>
          <p:cNvSpPr>
            <a:spLocks noGrp="1" noChangeArrowheads="1"/>
          </p:cNvSpPr>
          <p:nvPr>
            <p:ph type="ctrTitle" idx="4294967295"/>
          </p:nvPr>
        </p:nvSpPr>
        <p:spPr>
          <a:xfrm>
            <a:off x="2423593" y="836713"/>
            <a:ext cx="7632847" cy="1411991"/>
          </a:xfrm>
        </p:spPr>
        <p:txBody>
          <a:bodyPr anchor="b"/>
          <a:lstStyle/>
          <a:p>
            <a:pPr algn="ctr"/>
            <a:endParaRPr lang="zh-CN" altLang="en-US" sz="6000" dirty="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FD4F2FB1-2F0B-4BD9-823D-0D9F98D902C9}" type="slidenum">
              <a:rPr lang="zh-TW" altLang="en-US" smtClean="0"/>
              <a:t>73</a:t>
            </a:fld>
            <a:endParaRPr lang="zh-TW" altLang="en-US" sz="1800">
              <a:solidFill>
                <a:schemeClr val="tx1"/>
              </a:solidFill>
            </a:endParaRPr>
          </a:p>
        </p:txBody>
      </p:sp>
      <p:pic>
        <p:nvPicPr>
          <p:cNvPr id="1034" name="Picture 10" descr="http://image.tupian114.com/20130516/09510093.jpg"/>
          <p:cNvPicPr>
            <a:picLocks noChangeAspect="1" noChangeArrowheads="1"/>
          </p:cNvPicPr>
          <p:nvPr/>
        </p:nvPicPr>
        <p:blipFill>
          <a:blip r:embed="rId3" cstate="print"/>
          <a:srcRect/>
          <a:stretch>
            <a:fillRect/>
          </a:stretch>
        </p:blipFill>
        <p:spPr bwMode="auto">
          <a:xfrm>
            <a:off x="1524000" y="592848"/>
            <a:ext cx="9036496" cy="6265155"/>
          </a:xfrm>
          <a:prstGeom prst="rect">
            <a:avLst/>
          </a:prstGeom>
          <a:noFill/>
        </p:spPr>
      </p:pic>
    </p:spTree>
    <p:extLst>
      <p:ext uri="{BB962C8B-B14F-4D97-AF65-F5344CB8AC3E}">
        <p14:creationId xmlns:p14="http://schemas.microsoft.com/office/powerpoint/2010/main" val="339372685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pPr algn="ctr"/>
            <a:r>
              <a:rPr lang="zh-HK" altLang="en-US" sz="4400" b="1" dirty="0" smtClean="0">
                <a:solidFill>
                  <a:srgbClr val="FF0000"/>
                </a:solidFill>
                <a:latin typeface="標楷體" panose="03000509000000000000" pitchFamily="65" charset="-120"/>
                <a:ea typeface="標楷體" panose="03000509000000000000" pitchFamily="65" charset="-120"/>
                <a:cs typeface="Times New Roman" panose="02020603050405020304" pitchFamily="18" charset="0"/>
              </a:rPr>
              <a:t>恭祝您們的子女順利考取</a:t>
            </a:r>
            <a:r>
              <a:rPr lang="en-US" altLang="zh-HK" sz="4400" b="1" dirty="0" smtClean="0">
                <a:solidFill>
                  <a:srgbClr val="FF0000"/>
                </a:solidFill>
                <a:latin typeface="標楷體" panose="03000509000000000000" pitchFamily="65" charset="-120"/>
                <a:ea typeface="標楷體" panose="03000509000000000000" pitchFamily="65" charset="-120"/>
                <a:cs typeface="Times New Roman" panose="02020603050405020304" pitchFamily="18" charset="0"/>
              </a:rPr>
              <a:t/>
            </a:r>
            <a:br>
              <a:rPr lang="en-US" altLang="zh-HK" sz="4400" b="1" dirty="0" smtClean="0">
                <a:solidFill>
                  <a:srgbClr val="FF0000"/>
                </a:solidFill>
                <a:latin typeface="標楷體" panose="03000509000000000000" pitchFamily="65" charset="-120"/>
                <a:ea typeface="標楷體" panose="03000509000000000000" pitchFamily="65" charset="-120"/>
                <a:cs typeface="Times New Roman" panose="02020603050405020304" pitchFamily="18" charset="0"/>
              </a:rPr>
            </a:br>
            <a:r>
              <a:rPr lang="zh-HK" altLang="en-US" sz="4400" b="1" dirty="0" smtClean="0">
                <a:solidFill>
                  <a:srgbClr val="FF0000"/>
                </a:solidFill>
                <a:latin typeface="標楷體" panose="03000509000000000000" pitchFamily="65" charset="-120"/>
                <a:ea typeface="標楷體" panose="03000509000000000000" pitchFamily="65" charset="-120"/>
                <a:cs typeface="Times New Roman" panose="02020603050405020304" pitchFamily="18" charset="0"/>
              </a:rPr>
              <a:t>最</a:t>
            </a:r>
            <a:r>
              <a:rPr lang="zh-HK" altLang="en-US" sz="4400" b="1" dirty="0" smtClean="0">
                <a:latin typeface="標楷體" panose="03000509000000000000" pitchFamily="65" charset="-120"/>
                <a:ea typeface="標楷體" panose="03000509000000000000" pitchFamily="65" charset="-120"/>
                <a:cs typeface="Times New Roman" panose="02020603050405020304" pitchFamily="18" charset="0"/>
              </a:rPr>
              <a:t>合適</a:t>
            </a:r>
            <a:r>
              <a:rPr lang="zh-HK" altLang="en-US" sz="4400" b="1" dirty="0" smtClean="0">
                <a:solidFill>
                  <a:srgbClr val="FF0000"/>
                </a:solidFill>
                <a:latin typeface="標楷體" panose="03000509000000000000" pitchFamily="65" charset="-120"/>
                <a:ea typeface="標楷體" panose="03000509000000000000" pitchFamily="65" charset="-120"/>
                <a:cs typeface="Times New Roman" panose="02020603050405020304" pitchFamily="18" charset="0"/>
              </a:rPr>
              <a:t>的大學！</a:t>
            </a:r>
            <a:endParaRPr lang="zh-HK" altLang="en-US" sz="4400" b="1" dirty="0">
              <a:latin typeface="標楷體" panose="03000509000000000000" pitchFamily="65" charset="-120"/>
              <a:ea typeface="標楷體" panose="03000509000000000000" pitchFamily="65" charset="-120"/>
              <a:cs typeface="Times New Roman" panose="02020603050405020304" pitchFamily="18" charset="0"/>
            </a:endParaRPr>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52956" y="2324100"/>
            <a:ext cx="2713025" cy="3508375"/>
          </a:xfrm>
        </p:spPr>
      </p:pic>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644416" y="2843769"/>
            <a:ext cx="2018027" cy="2941308"/>
          </a:xfrm>
          <a:prstGeom prst="rect">
            <a:avLst/>
          </a:prstGeom>
        </p:spPr>
      </p:pic>
      <p:pic>
        <p:nvPicPr>
          <p:cNvPr id="6" name="圖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49301" y="2700112"/>
            <a:ext cx="1909083" cy="3084967"/>
          </a:xfrm>
          <a:prstGeom prst="rect">
            <a:avLst/>
          </a:prstGeom>
        </p:spPr>
      </p:pic>
      <p:sp>
        <p:nvSpPr>
          <p:cNvPr id="3" name="矩形 2"/>
          <p:cNvSpPr/>
          <p:nvPr/>
        </p:nvSpPr>
        <p:spPr>
          <a:xfrm>
            <a:off x="8401653" y="1348381"/>
            <a:ext cx="3005951" cy="769441"/>
          </a:xfrm>
          <a:prstGeom prst="rect">
            <a:avLst/>
          </a:prstGeom>
        </p:spPr>
        <p:txBody>
          <a:bodyPr wrap="none">
            <a:spAutoFit/>
          </a:bodyPr>
          <a:lstStyle/>
          <a:p>
            <a:r>
              <a:rPr lang="zh-HK" altLang="en-US" sz="4400" b="1"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胡漢賢老師</a:t>
            </a:r>
            <a:endParaRPr lang="zh-TW" altLang="en-US" sz="4400" b="1" dirty="0">
              <a:solidFill>
                <a:srgbClr val="0070C0"/>
              </a:solidFill>
            </a:endParaRPr>
          </a:p>
        </p:txBody>
      </p:sp>
    </p:spTree>
    <p:extLst>
      <p:ext uri="{BB962C8B-B14F-4D97-AF65-F5344CB8AC3E}">
        <p14:creationId xmlns:p14="http://schemas.microsoft.com/office/powerpoint/2010/main" val="16170191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09128" y="1773245"/>
            <a:ext cx="9889065" cy="4401205"/>
          </a:xfrm>
          <a:prstGeom prst="rect">
            <a:avLst/>
          </a:prstGeom>
        </p:spPr>
        <p:txBody>
          <a:bodyPr wrap="square">
            <a:spAutoFit/>
          </a:bodyPr>
          <a:lstStyle/>
          <a:p>
            <a:r>
              <a:rPr lang="zh-TW" altLang="en-US" sz="4000" dirty="0" smtClean="0">
                <a:latin typeface="Times New Roman" panose="02020603050405020304" pitchFamily="18" charset="0"/>
                <a:ea typeface="標楷體" panose="03000509000000000000" pitchFamily="65" charset="-120"/>
                <a:cs typeface="Times New Roman" panose="02020603050405020304" pitchFamily="18" charset="0"/>
              </a:rPr>
              <a:t>你</a:t>
            </a:r>
            <a:r>
              <a:rPr lang="zh-TW" altLang="en-US" sz="4000" dirty="0">
                <a:latin typeface="Times New Roman" panose="02020603050405020304" pitchFamily="18" charset="0"/>
                <a:ea typeface="標楷體" panose="03000509000000000000" pitchFamily="65" charset="-120"/>
                <a:cs typeface="Times New Roman" panose="02020603050405020304" pitchFamily="18" charset="0"/>
              </a:rPr>
              <a:t>要知道，有些學校就是很難申請，儘管它們可能是你的夢想，但你可能沒那個能力進入。你可能分數很高，文章寫得好，優點特別多；但有時就是無法申請到哪個學校。不要慌，你的生活沒結束。你可以先去一些競爭力較小的學校，一兩年後轉到更好的項目</a:t>
            </a:r>
            <a:r>
              <a:rPr lang="zh-TW" altLang="en-US" sz="4000" dirty="0" smtClean="0">
                <a:latin typeface="Times New Roman" panose="02020603050405020304" pitchFamily="18" charset="0"/>
                <a:ea typeface="標楷體" panose="03000509000000000000" pitchFamily="65" charset="-120"/>
                <a:cs typeface="Times New Roman" panose="02020603050405020304" pitchFamily="18" charset="0"/>
              </a:rPr>
              <a:t>裏。</a:t>
            </a:r>
            <a:endParaRPr lang="zh-HK" altLang="en-US" sz="40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標題 1"/>
          <p:cNvSpPr txBox="1">
            <a:spLocks/>
          </p:cNvSpPr>
          <p:nvPr/>
        </p:nvSpPr>
        <p:spPr>
          <a:xfrm>
            <a:off x="1370500" y="630245"/>
            <a:ext cx="9366325" cy="1143000"/>
          </a:xfrm>
          <a:prstGeom prst="rect">
            <a:avLst/>
          </a:prstGeom>
        </p:spPr>
        <p:txBody>
          <a:bodyPr>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zh-TW" altLang="en-US" sz="6000" b="1" dirty="0" smtClean="0">
                <a:solidFill>
                  <a:srgbClr val="FF0000"/>
                </a:solidFill>
                <a:latin typeface="標楷體" panose="03000509000000000000" pitchFamily="65" charset="-120"/>
                <a:ea typeface="標楷體" panose="03000509000000000000" pitchFamily="65" charset="-120"/>
              </a:rPr>
              <a:t>現實些吧！</a:t>
            </a:r>
            <a:endParaRPr lang="zh-HK" altLang="en-US" sz="6000" dirty="0">
              <a:solidFill>
                <a:srgbClr val="FF0000"/>
              </a:solidFill>
              <a:latin typeface="標楷體" panose="03000509000000000000" pitchFamily="65" charset="-120"/>
              <a:ea typeface="標楷體" panose="03000509000000000000" pitchFamily="65" charset="-120"/>
            </a:endParaRPr>
          </a:p>
        </p:txBody>
      </p:sp>
      <p:pic>
        <p:nvPicPr>
          <p:cNvPr id="13314" name="Picture 2" descr="d:\Users\usesr\Desktop\unnam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4351" y="164316"/>
            <a:ext cx="1430347" cy="1430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430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tempfiles\Temporary Internet Files\Content.IE5\8ST4F7BD\target-3[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814" b="7340"/>
          <a:stretch/>
        </p:blipFill>
        <p:spPr bwMode="auto">
          <a:xfrm>
            <a:off x="8534400" y="199271"/>
            <a:ext cx="1908210" cy="1505705"/>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a:xfrm>
            <a:off x="1427417" y="709862"/>
            <a:ext cx="9366325" cy="974559"/>
          </a:xfrm>
        </p:spPr>
        <p:txBody>
          <a:bodyPr>
            <a:normAutofit fontScale="90000"/>
          </a:bodyPr>
          <a:lstStyle/>
          <a:p>
            <a:pPr algn="ctr"/>
            <a:r>
              <a:rPr lang="zh-HK" altLang="en-US" sz="6000" b="1" dirty="0">
                <a:solidFill>
                  <a:srgbClr val="FF0000"/>
                </a:solidFill>
                <a:latin typeface="標楷體" panose="03000509000000000000" pitchFamily="65" charset="-120"/>
                <a:ea typeface="標楷體" panose="03000509000000000000" pitchFamily="65" charset="-120"/>
              </a:rPr>
              <a:t>教育目標</a:t>
            </a:r>
            <a:endParaRPr lang="zh-HK" altLang="en-US" sz="6000" dirty="0">
              <a:solidFill>
                <a:srgbClr val="FF0000"/>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757989" y="1708484"/>
            <a:ext cx="10611853" cy="4535906"/>
          </a:xfrm>
        </p:spPr>
        <p:txBody>
          <a:bodyPr>
            <a:noAutofit/>
          </a:bodyPr>
          <a:lstStyle/>
          <a:p>
            <a:pPr marL="449263" indent="-365125"/>
            <a:r>
              <a:rPr lang="zh-TW" altLang="en-US" sz="2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想</a:t>
            </a:r>
            <a:r>
              <a:rPr lang="zh-TW" altLang="en-US" sz="2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好你的子女想學什麼。這是最困難的部分。這基本上是在說你的子女想如何生活。當然，你的子女可以改主意，但是你的子女可能更想獲得一個你喜歡領域的學位。不是所有的大學或學院都提供一切學位。你可以選擇一些你一直想做的事兒，如果你實在拿不定主意，你也可以去一所更綜合的大學，它可以提供更多選擇</a:t>
            </a:r>
            <a:r>
              <a:rPr lang="zh-TW" altLang="en-US" sz="2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449263" indent="-365125"/>
            <a:r>
              <a:rPr lang="zh-TW" altLang="en-US" sz="2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選擇</a:t>
            </a:r>
            <a:r>
              <a:rPr lang="zh-TW" altLang="en-US" sz="2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這一領域做得最好的學校。如果你的子女已經知道自己要走哪條職業道路，努力調查清楚哪所學校在這一領域做得最好。這會讓你的子女在未來的工作選擇上做好更充分準備，同時也可以確保你的子女在這一領域獲得最好的教育</a:t>
            </a:r>
            <a:r>
              <a:rPr lang="zh-TW" altLang="en-US" sz="2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zh-HK" altLang="en-US" sz="2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43036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奧斯丁">
  <a:themeElements>
    <a:clrScheme name="自訂 7">
      <a:dk1>
        <a:sysClr val="windowText" lastClr="000000"/>
      </a:dk1>
      <a:lt1>
        <a:sysClr val="window" lastClr="FFFFFF"/>
      </a:lt1>
      <a:dk2>
        <a:srgbClr val="3E3D2D"/>
      </a:dk2>
      <a:lt2>
        <a:srgbClr val="CAF278"/>
      </a:lt2>
      <a:accent1>
        <a:srgbClr val="94C600"/>
      </a:accent1>
      <a:accent2>
        <a:srgbClr val="4A6300"/>
      </a:accent2>
      <a:accent3>
        <a:srgbClr val="FF6700"/>
      </a:accent3>
      <a:accent4>
        <a:srgbClr val="909465"/>
      </a:accent4>
      <a:accent5>
        <a:srgbClr val="956B43"/>
      </a:accent5>
      <a:accent6>
        <a:srgbClr val="FEA022"/>
      </a:accent6>
      <a:hlink>
        <a:srgbClr val="E68200"/>
      </a:hlink>
      <a:folHlink>
        <a:srgbClr val="FFA94A"/>
      </a:folHlink>
    </a:clrScheme>
    <a:fontScheme name="奧斯丁">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奧斯丁">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Austin</Template>
  <TotalTime>807</TotalTime>
  <Words>5914</Words>
  <Application>Microsoft Office PowerPoint</Application>
  <PresentationFormat>自訂</PresentationFormat>
  <Paragraphs>496</Paragraphs>
  <Slides>74</Slides>
  <Notes>8</Notes>
  <HiddenSlides>0</HiddenSlides>
  <MMClips>0</MMClips>
  <ScaleCrop>false</ScaleCrop>
  <HeadingPairs>
    <vt:vector size="4" baseType="variant">
      <vt:variant>
        <vt:lpstr>佈景主題</vt:lpstr>
      </vt:variant>
      <vt:variant>
        <vt:i4>1</vt:i4>
      </vt:variant>
      <vt:variant>
        <vt:lpstr>投影片標題</vt:lpstr>
      </vt:variant>
      <vt:variant>
        <vt:i4>74</vt:i4>
      </vt:variant>
    </vt:vector>
  </HeadingPairs>
  <TitlesOfParts>
    <vt:vector size="75" baseType="lpstr">
      <vt:lpstr>奧斯丁</vt:lpstr>
      <vt:lpstr>何去何從</vt:lpstr>
      <vt:lpstr>PowerPoint 簡報</vt:lpstr>
      <vt:lpstr>六個選擇大學的建議</vt:lpstr>
      <vt:lpstr>如何選擇到最合適的大學？</vt:lpstr>
      <vt:lpstr>步驟：一般建議 </vt:lpstr>
      <vt:lpstr>步驟：一般建議 </vt:lpstr>
      <vt:lpstr>步驟：一般建議 </vt:lpstr>
      <vt:lpstr>PowerPoint 簡報</vt:lpstr>
      <vt:lpstr>教育目標</vt:lpstr>
      <vt:lpstr>PowerPoint 簡報</vt:lpstr>
      <vt:lpstr>前景</vt:lpstr>
      <vt:lpstr>社會因素</vt:lpstr>
      <vt:lpstr>社會因素</vt:lpstr>
      <vt:lpstr>小提示 </vt:lpstr>
      <vt:lpstr>如何對子女作出合適的輔導</vt:lpstr>
      <vt:lpstr>如何對子女作出合適的輔導</vt:lpstr>
      <vt:lpstr>如何對子女作出合適的輔導</vt:lpstr>
      <vt:lpstr>意向輔導的七大原則</vt:lpstr>
      <vt:lpstr>意向輔導的七大原則</vt:lpstr>
      <vt:lpstr>意向輔導的七大原則</vt:lpstr>
      <vt:lpstr>意向輔導的七大原則</vt:lpstr>
      <vt:lpstr>第一部份:澳門各主要大學</vt:lpstr>
      <vt:lpstr>為何選擇澳門大學？</vt:lpstr>
      <vt:lpstr>選擇澳門大學重要原因</vt:lpstr>
      <vt:lpstr>選擇理工的原因</vt:lpstr>
      <vt:lpstr>選擇旅遊學院的原因</vt:lpstr>
      <vt:lpstr>選擇科技大學的原因</vt:lpstr>
      <vt:lpstr>選擇鏡湖護理學院的原因</vt:lpstr>
      <vt:lpstr>選擇城市大學的原因</vt:lpstr>
      <vt:lpstr>選擇保安高校的原因</vt:lpstr>
      <vt:lpstr>澳門學生升讀國內高等院校的優勢 </vt:lpstr>
      <vt:lpstr>澳門學生升讀國內高等院校的優勢</vt:lpstr>
      <vt:lpstr>澳門學生升讀國內高等院校的優勢</vt:lpstr>
      <vt:lpstr>PowerPoint 簡報</vt:lpstr>
      <vt:lpstr>PowerPoint 簡報</vt:lpstr>
      <vt:lpstr>內地畢業澳生出路： </vt:lpstr>
      <vt:lpstr>家長如果選擇子女赴國內升讀高等院校，下列事項必須認真切實考慮： </vt:lpstr>
      <vt:lpstr>內地升學指南：學科門類</vt:lpstr>
      <vt:lpstr>專業收生方向</vt:lpstr>
      <vt:lpstr>地區</vt:lpstr>
      <vt:lpstr>深圳大學 </vt:lpstr>
      <vt:lpstr>廣東外語外貿大學 </vt:lpstr>
      <vt:lpstr>PowerPoint 簡報</vt:lpstr>
      <vt:lpstr>南方醫科大學 </vt:lpstr>
      <vt:lpstr>PowerPoint 簡報</vt:lpstr>
      <vt:lpstr>廣州中醫藥大學 </vt:lpstr>
      <vt:lpstr>PowerPoint 簡報</vt:lpstr>
      <vt:lpstr>PowerPoint 簡報</vt:lpstr>
      <vt:lpstr>廣州大學 </vt:lpstr>
      <vt:lpstr>PowerPoint 簡報</vt:lpstr>
      <vt:lpstr>內地各高等大學院校 查詢網址</vt:lpstr>
      <vt:lpstr>PowerPoint 簡報</vt:lpstr>
      <vt:lpstr>       台灣地區的大學</vt:lpstr>
      <vt:lpstr>依學校類型（公立大學）：</vt:lpstr>
      <vt:lpstr>依學校類型（私立大學）：</vt:lpstr>
      <vt:lpstr>依學校類型（公立技職）：</vt:lpstr>
      <vt:lpstr>依學校類型（私立技職）：</vt:lpstr>
      <vt:lpstr>台灣大專院校台北區</vt:lpstr>
      <vt:lpstr>台灣大專院校台北區</vt:lpstr>
      <vt:lpstr>台灣大專院校桃竹區</vt:lpstr>
      <vt:lpstr>台灣大專院校中區</vt:lpstr>
      <vt:lpstr>台灣大專院校中區</vt:lpstr>
      <vt:lpstr>台灣大專院校南區</vt:lpstr>
      <vt:lpstr>台灣大專院校南區</vt:lpstr>
      <vt:lpstr>台灣大專院校東區、離島區</vt:lpstr>
      <vt:lpstr>如何選擇志願</vt:lpstr>
      <vt:lpstr>十八類學群簡介</vt:lpstr>
      <vt:lpstr>   十八類學群簡介</vt:lpstr>
      <vt:lpstr>赴台升學學費估算（學士班，澳門幣）</vt:lpstr>
      <vt:lpstr>備註</vt:lpstr>
      <vt:lpstr>澳門各公共部門獎學金 </vt:lpstr>
      <vt:lpstr>     澳門各公共部門獎學金</vt:lpstr>
      <vt:lpstr>PowerPoint 簡報</vt:lpstr>
      <vt:lpstr>恭祝您們的子女順利考取 最合適的大學！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何去何從 如何為子女選擇最合適的大學</dc:title>
  <dc:creator>2015c5</dc:creator>
  <cp:lastModifiedBy>User</cp:lastModifiedBy>
  <cp:revision>93</cp:revision>
  <cp:lastPrinted>2018-11-08T02:29:05Z</cp:lastPrinted>
  <dcterms:created xsi:type="dcterms:W3CDTF">2017-04-07T06:41:58Z</dcterms:created>
  <dcterms:modified xsi:type="dcterms:W3CDTF">2018-11-16T01:24:08Z</dcterms:modified>
</cp:coreProperties>
</file>