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92" r:id="rId1"/>
  </p:sldMasterIdLst>
  <p:notesMasterIdLst>
    <p:notesMasterId r:id="rId59"/>
  </p:notesMasterIdLst>
  <p:handoutMasterIdLst>
    <p:handoutMasterId r:id="rId60"/>
  </p:handoutMasterIdLst>
  <p:sldIdLst>
    <p:sldId id="286" r:id="rId2"/>
    <p:sldId id="288" r:id="rId3"/>
    <p:sldId id="273" r:id="rId4"/>
    <p:sldId id="258" r:id="rId5"/>
    <p:sldId id="259" r:id="rId6"/>
    <p:sldId id="292" r:id="rId7"/>
    <p:sldId id="293" r:id="rId8"/>
    <p:sldId id="289" r:id="rId9"/>
    <p:sldId id="263" r:id="rId10"/>
    <p:sldId id="290" r:id="rId11"/>
    <p:sldId id="265" r:id="rId12"/>
    <p:sldId id="266" r:id="rId13"/>
    <p:sldId id="294" r:id="rId14"/>
    <p:sldId id="269" r:id="rId15"/>
    <p:sldId id="270" r:id="rId16"/>
    <p:sldId id="295" r:id="rId17"/>
    <p:sldId id="296" r:id="rId18"/>
    <p:sldId id="275" r:id="rId19"/>
    <p:sldId id="297" r:id="rId20"/>
    <p:sldId id="298" r:id="rId21"/>
    <p:sldId id="299" r:id="rId22"/>
    <p:sldId id="303" r:id="rId23"/>
    <p:sldId id="304" r:id="rId24"/>
    <p:sldId id="310" r:id="rId25"/>
    <p:sldId id="328" r:id="rId26"/>
    <p:sldId id="329" r:id="rId27"/>
    <p:sldId id="330" r:id="rId28"/>
    <p:sldId id="334" r:id="rId29"/>
    <p:sldId id="335" r:id="rId30"/>
    <p:sldId id="341" r:id="rId31"/>
    <p:sldId id="337" r:id="rId32"/>
    <p:sldId id="338" r:id="rId33"/>
    <p:sldId id="339" r:id="rId34"/>
    <p:sldId id="385" r:id="rId35"/>
    <p:sldId id="340" r:id="rId36"/>
    <p:sldId id="342" r:id="rId37"/>
    <p:sldId id="343" r:id="rId38"/>
    <p:sldId id="353" r:id="rId39"/>
    <p:sldId id="351" r:id="rId40"/>
    <p:sldId id="352" r:id="rId41"/>
    <p:sldId id="354" r:id="rId42"/>
    <p:sldId id="355" r:id="rId43"/>
    <p:sldId id="356" r:id="rId44"/>
    <p:sldId id="357" r:id="rId45"/>
    <p:sldId id="358" r:id="rId46"/>
    <p:sldId id="367" r:id="rId47"/>
    <p:sldId id="368" r:id="rId48"/>
    <p:sldId id="369" r:id="rId49"/>
    <p:sldId id="370" r:id="rId50"/>
    <p:sldId id="371" r:id="rId51"/>
    <p:sldId id="376" r:id="rId52"/>
    <p:sldId id="378" r:id="rId53"/>
    <p:sldId id="379" r:id="rId54"/>
    <p:sldId id="383" r:id="rId55"/>
    <p:sldId id="384" r:id="rId56"/>
    <p:sldId id="380" r:id="rId57"/>
    <p:sldId id="282" r:id="rId58"/>
  </p:sldIdLst>
  <p:sldSz cx="12192000" cy="6858000"/>
  <p:notesSz cx="9929813" cy="6799263"/>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94660"/>
  </p:normalViewPr>
  <p:slideViewPr>
    <p:cSldViewPr snapToGrid="0">
      <p:cViewPr varScale="1">
        <p:scale>
          <a:sx n="87" d="100"/>
          <a:sy n="87" d="100"/>
        </p:scale>
        <p:origin x="60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996" cy="341322"/>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5624498" y="0"/>
            <a:ext cx="4302996" cy="341322"/>
          </a:xfrm>
          <a:prstGeom prst="rect">
            <a:avLst/>
          </a:prstGeom>
        </p:spPr>
        <p:txBody>
          <a:bodyPr vert="horz" lIns="91440" tIns="45720" rIns="91440" bIns="45720" rtlCol="0"/>
          <a:lstStyle>
            <a:lvl1pPr algn="r">
              <a:defRPr sz="1200"/>
            </a:lvl1pPr>
          </a:lstStyle>
          <a:p>
            <a:fld id="{13CB6B93-4408-4FB9-927F-B3D01D3C1276}" type="datetimeFigureOut">
              <a:rPr lang="zh-HK" altLang="en-US" smtClean="0"/>
              <a:t>11/1/2018</a:t>
            </a:fld>
            <a:endParaRPr lang="zh-HK" altLang="en-US"/>
          </a:p>
        </p:txBody>
      </p:sp>
      <p:sp>
        <p:nvSpPr>
          <p:cNvPr id="4" name="頁尾版面配置區 3"/>
          <p:cNvSpPr>
            <a:spLocks noGrp="1"/>
          </p:cNvSpPr>
          <p:nvPr>
            <p:ph type="ftr" sz="quarter" idx="2"/>
          </p:nvPr>
        </p:nvSpPr>
        <p:spPr>
          <a:xfrm>
            <a:off x="0" y="6457941"/>
            <a:ext cx="4302996" cy="341322"/>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5624498" y="6457941"/>
            <a:ext cx="4302996" cy="341322"/>
          </a:xfrm>
          <a:prstGeom prst="rect">
            <a:avLst/>
          </a:prstGeom>
        </p:spPr>
        <p:txBody>
          <a:bodyPr vert="horz" lIns="91440" tIns="45720" rIns="91440" bIns="45720" rtlCol="0" anchor="b"/>
          <a:lstStyle>
            <a:lvl1pPr algn="r">
              <a:defRPr sz="1200"/>
            </a:lvl1pPr>
          </a:lstStyle>
          <a:p>
            <a:fld id="{A4F3182C-0B07-49CF-9AAD-6ABDA4DAA65F}" type="slidenum">
              <a:rPr lang="zh-HK" altLang="en-US" smtClean="0"/>
              <a:t>‹#›</a:t>
            </a:fld>
            <a:endParaRPr lang="zh-HK" altLang="en-US"/>
          </a:p>
        </p:txBody>
      </p:sp>
    </p:spTree>
    <p:extLst>
      <p:ext uri="{BB962C8B-B14F-4D97-AF65-F5344CB8AC3E}">
        <p14:creationId xmlns:p14="http://schemas.microsoft.com/office/powerpoint/2010/main" val="1494569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D8198F02-C988-48BC-805E-70BA2CA7EC03}" type="datetimeFigureOut">
              <a:rPr lang="zh-HK" altLang="en-US" smtClean="0"/>
              <a:t>11/1/2018</a:t>
            </a:fld>
            <a:endParaRPr lang="zh-HK" altLang="en-US"/>
          </a:p>
        </p:txBody>
      </p:sp>
      <p:sp>
        <p:nvSpPr>
          <p:cNvPr id="4" name="投影片圖像版面配置區 3"/>
          <p:cNvSpPr>
            <a:spLocks noGrp="1" noRot="1" noChangeAspect="1"/>
          </p:cNvSpPr>
          <p:nvPr>
            <p:ph type="sldImg" idx="2"/>
          </p:nvPr>
        </p:nvSpPr>
        <p:spPr>
          <a:xfrm>
            <a:off x="2925763" y="849313"/>
            <a:ext cx="4079875" cy="22955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17F65A20-E5B6-4C32-A6EB-D32FE0330E59}" type="slidenum">
              <a:rPr lang="zh-HK" altLang="en-US" smtClean="0"/>
              <a:t>‹#›</a:t>
            </a:fld>
            <a:endParaRPr lang="zh-HK" altLang="en-US"/>
          </a:p>
        </p:txBody>
      </p:sp>
    </p:spTree>
    <p:extLst>
      <p:ext uri="{BB962C8B-B14F-4D97-AF65-F5344CB8AC3E}">
        <p14:creationId xmlns:p14="http://schemas.microsoft.com/office/powerpoint/2010/main" val="834053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charset="0"/>
              <a:ea typeface="新細明體" charset="-120"/>
            </a:endParaRPr>
          </a:p>
        </p:txBody>
      </p:sp>
      <p:sp>
        <p:nvSpPr>
          <p:cNvPr id="16589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charset="0"/>
                <a:ea typeface="新細明體" charset="-120"/>
              </a:defRPr>
            </a:lvl1pPr>
            <a:lvl2pPr marL="742950" indent="-285750">
              <a:defRPr kumimoji="1" sz="2000">
                <a:solidFill>
                  <a:schemeClr val="tx1"/>
                </a:solidFill>
                <a:latin typeface="Arial" charset="0"/>
                <a:ea typeface="新細明體" charset="-120"/>
              </a:defRPr>
            </a:lvl2pPr>
            <a:lvl3pPr marL="1143000" indent="-228600">
              <a:defRPr kumimoji="1" sz="2000">
                <a:solidFill>
                  <a:schemeClr val="tx1"/>
                </a:solidFill>
                <a:latin typeface="Arial" charset="0"/>
                <a:ea typeface="新細明體" charset="-120"/>
              </a:defRPr>
            </a:lvl3pPr>
            <a:lvl4pPr marL="1600200" indent="-228600">
              <a:defRPr kumimoji="1" sz="2000">
                <a:solidFill>
                  <a:schemeClr val="tx1"/>
                </a:solidFill>
                <a:latin typeface="Arial" charset="0"/>
                <a:ea typeface="新細明體" charset="-120"/>
              </a:defRPr>
            </a:lvl4pPr>
            <a:lvl5pPr marL="2057400" indent="-228600">
              <a:defRPr kumimoji="1" sz="2000">
                <a:solidFill>
                  <a:schemeClr val="tx1"/>
                </a:solidFill>
                <a:latin typeface="Arial" charset="0"/>
                <a:ea typeface="新細明體" charset="-120"/>
              </a:defRPr>
            </a:lvl5pPr>
            <a:lvl6pPr marL="2514600" indent="-228600" eaLnBrk="0" fontAlgn="base" hangingPunct="0">
              <a:spcBef>
                <a:spcPct val="0"/>
              </a:spcBef>
              <a:spcAft>
                <a:spcPct val="0"/>
              </a:spcAft>
              <a:defRPr kumimoji="1" sz="2000">
                <a:solidFill>
                  <a:schemeClr val="tx1"/>
                </a:solidFill>
                <a:latin typeface="Arial" charset="0"/>
                <a:ea typeface="新細明體" charset="-120"/>
              </a:defRPr>
            </a:lvl6pPr>
            <a:lvl7pPr marL="2971800" indent="-228600" eaLnBrk="0" fontAlgn="base" hangingPunct="0">
              <a:spcBef>
                <a:spcPct val="0"/>
              </a:spcBef>
              <a:spcAft>
                <a:spcPct val="0"/>
              </a:spcAft>
              <a:defRPr kumimoji="1" sz="2000">
                <a:solidFill>
                  <a:schemeClr val="tx1"/>
                </a:solidFill>
                <a:latin typeface="Arial" charset="0"/>
                <a:ea typeface="新細明體" charset="-120"/>
              </a:defRPr>
            </a:lvl7pPr>
            <a:lvl8pPr marL="3429000" indent="-228600" eaLnBrk="0" fontAlgn="base" hangingPunct="0">
              <a:spcBef>
                <a:spcPct val="0"/>
              </a:spcBef>
              <a:spcAft>
                <a:spcPct val="0"/>
              </a:spcAft>
              <a:defRPr kumimoji="1" sz="2000">
                <a:solidFill>
                  <a:schemeClr val="tx1"/>
                </a:solidFill>
                <a:latin typeface="Arial" charset="0"/>
                <a:ea typeface="新細明體" charset="-120"/>
              </a:defRPr>
            </a:lvl8pPr>
            <a:lvl9pPr marL="3886200" indent="-228600" eaLnBrk="0" fontAlgn="base" hangingPunct="0">
              <a:spcBef>
                <a:spcPct val="0"/>
              </a:spcBef>
              <a:spcAft>
                <a:spcPct val="0"/>
              </a:spcAft>
              <a:defRPr kumimoji="1" sz="2000">
                <a:solidFill>
                  <a:schemeClr val="tx1"/>
                </a:solidFill>
                <a:latin typeface="Arial" charset="0"/>
                <a:ea typeface="新細明體" charset="-120"/>
              </a:defRPr>
            </a:lvl9pPr>
          </a:lstStyle>
          <a:p>
            <a:fld id="{D3AC421C-966E-40F4-894C-DA4CA0F1BD42}" type="slidenum">
              <a:rPr lang="en-US" altLang="zh-TW" sz="1200" smtClean="0"/>
              <a:pPr/>
              <a:t>23</a:t>
            </a:fld>
            <a:endParaRPr lang="en-US" altLang="zh-TW" sz="1200" smtClean="0"/>
          </a:p>
        </p:txBody>
      </p:sp>
    </p:spTree>
    <p:extLst>
      <p:ext uri="{BB962C8B-B14F-4D97-AF65-F5344CB8AC3E}">
        <p14:creationId xmlns:p14="http://schemas.microsoft.com/office/powerpoint/2010/main" val="3168898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charset="0"/>
              <a:ea typeface="新細明體" charset="-120"/>
            </a:endParaRPr>
          </a:p>
        </p:txBody>
      </p:sp>
      <p:sp>
        <p:nvSpPr>
          <p:cNvPr id="16794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charset="0"/>
                <a:ea typeface="新細明體" charset="-120"/>
              </a:defRPr>
            </a:lvl1pPr>
            <a:lvl2pPr marL="742950" indent="-285750">
              <a:defRPr kumimoji="1" sz="2000">
                <a:solidFill>
                  <a:schemeClr val="tx1"/>
                </a:solidFill>
                <a:latin typeface="Arial" charset="0"/>
                <a:ea typeface="新細明體" charset="-120"/>
              </a:defRPr>
            </a:lvl2pPr>
            <a:lvl3pPr marL="1143000" indent="-228600">
              <a:defRPr kumimoji="1" sz="2000">
                <a:solidFill>
                  <a:schemeClr val="tx1"/>
                </a:solidFill>
                <a:latin typeface="Arial" charset="0"/>
                <a:ea typeface="新細明體" charset="-120"/>
              </a:defRPr>
            </a:lvl3pPr>
            <a:lvl4pPr marL="1600200" indent="-228600">
              <a:defRPr kumimoji="1" sz="2000">
                <a:solidFill>
                  <a:schemeClr val="tx1"/>
                </a:solidFill>
                <a:latin typeface="Arial" charset="0"/>
                <a:ea typeface="新細明體" charset="-120"/>
              </a:defRPr>
            </a:lvl4pPr>
            <a:lvl5pPr marL="2057400" indent="-228600">
              <a:defRPr kumimoji="1" sz="2000">
                <a:solidFill>
                  <a:schemeClr val="tx1"/>
                </a:solidFill>
                <a:latin typeface="Arial" charset="0"/>
                <a:ea typeface="新細明體" charset="-120"/>
              </a:defRPr>
            </a:lvl5pPr>
            <a:lvl6pPr marL="2514600" indent="-228600" eaLnBrk="0" fontAlgn="base" hangingPunct="0">
              <a:spcBef>
                <a:spcPct val="0"/>
              </a:spcBef>
              <a:spcAft>
                <a:spcPct val="0"/>
              </a:spcAft>
              <a:defRPr kumimoji="1" sz="2000">
                <a:solidFill>
                  <a:schemeClr val="tx1"/>
                </a:solidFill>
                <a:latin typeface="Arial" charset="0"/>
                <a:ea typeface="新細明體" charset="-120"/>
              </a:defRPr>
            </a:lvl6pPr>
            <a:lvl7pPr marL="2971800" indent="-228600" eaLnBrk="0" fontAlgn="base" hangingPunct="0">
              <a:spcBef>
                <a:spcPct val="0"/>
              </a:spcBef>
              <a:spcAft>
                <a:spcPct val="0"/>
              </a:spcAft>
              <a:defRPr kumimoji="1" sz="2000">
                <a:solidFill>
                  <a:schemeClr val="tx1"/>
                </a:solidFill>
                <a:latin typeface="Arial" charset="0"/>
                <a:ea typeface="新細明體" charset="-120"/>
              </a:defRPr>
            </a:lvl7pPr>
            <a:lvl8pPr marL="3429000" indent="-228600" eaLnBrk="0" fontAlgn="base" hangingPunct="0">
              <a:spcBef>
                <a:spcPct val="0"/>
              </a:spcBef>
              <a:spcAft>
                <a:spcPct val="0"/>
              </a:spcAft>
              <a:defRPr kumimoji="1" sz="2000">
                <a:solidFill>
                  <a:schemeClr val="tx1"/>
                </a:solidFill>
                <a:latin typeface="Arial" charset="0"/>
                <a:ea typeface="新細明體" charset="-120"/>
              </a:defRPr>
            </a:lvl8pPr>
            <a:lvl9pPr marL="3886200" indent="-228600" eaLnBrk="0" fontAlgn="base" hangingPunct="0">
              <a:spcBef>
                <a:spcPct val="0"/>
              </a:spcBef>
              <a:spcAft>
                <a:spcPct val="0"/>
              </a:spcAft>
              <a:defRPr kumimoji="1" sz="2000">
                <a:solidFill>
                  <a:schemeClr val="tx1"/>
                </a:solidFill>
                <a:latin typeface="Arial" charset="0"/>
                <a:ea typeface="新細明體" charset="-120"/>
              </a:defRPr>
            </a:lvl9pPr>
          </a:lstStyle>
          <a:p>
            <a:fld id="{015F8EA1-DFA5-4D7C-B399-F6E99B5F1E79}" type="slidenum">
              <a:rPr lang="en-US" altLang="zh-TW" sz="1200" smtClean="0"/>
              <a:pPr/>
              <a:t>24</a:t>
            </a:fld>
            <a:endParaRPr lang="en-US" altLang="zh-TW" sz="1200" smtClean="0"/>
          </a:p>
        </p:txBody>
      </p:sp>
    </p:spTree>
    <p:extLst>
      <p:ext uri="{BB962C8B-B14F-4D97-AF65-F5344CB8AC3E}">
        <p14:creationId xmlns:p14="http://schemas.microsoft.com/office/powerpoint/2010/main" val="313411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charset="0"/>
              <a:ea typeface="新細明體" charset="-120"/>
            </a:endParaRPr>
          </a:p>
        </p:txBody>
      </p:sp>
      <p:sp>
        <p:nvSpPr>
          <p:cNvPr id="16896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charset="0"/>
                <a:ea typeface="新細明體" charset="-120"/>
              </a:defRPr>
            </a:lvl1pPr>
            <a:lvl2pPr marL="742950" indent="-285750">
              <a:defRPr kumimoji="1" sz="2000">
                <a:solidFill>
                  <a:schemeClr val="tx1"/>
                </a:solidFill>
                <a:latin typeface="Arial" charset="0"/>
                <a:ea typeface="新細明體" charset="-120"/>
              </a:defRPr>
            </a:lvl2pPr>
            <a:lvl3pPr marL="1143000" indent="-228600">
              <a:defRPr kumimoji="1" sz="2000">
                <a:solidFill>
                  <a:schemeClr val="tx1"/>
                </a:solidFill>
                <a:latin typeface="Arial" charset="0"/>
                <a:ea typeface="新細明體" charset="-120"/>
              </a:defRPr>
            </a:lvl3pPr>
            <a:lvl4pPr marL="1600200" indent="-228600">
              <a:defRPr kumimoji="1" sz="2000">
                <a:solidFill>
                  <a:schemeClr val="tx1"/>
                </a:solidFill>
                <a:latin typeface="Arial" charset="0"/>
                <a:ea typeface="新細明體" charset="-120"/>
              </a:defRPr>
            </a:lvl4pPr>
            <a:lvl5pPr marL="2057400" indent="-228600">
              <a:defRPr kumimoji="1" sz="2000">
                <a:solidFill>
                  <a:schemeClr val="tx1"/>
                </a:solidFill>
                <a:latin typeface="Arial" charset="0"/>
                <a:ea typeface="新細明體" charset="-120"/>
              </a:defRPr>
            </a:lvl5pPr>
            <a:lvl6pPr marL="2514600" indent="-228600" eaLnBrk="0" fontAlgn="base" hangingPunct="0">
              <a:spcBef>
                <a:spcPct val="0"/>
              </a:spcBef>
              <a:spcAft>
                <a:spcPct val="0"/>
              </a:spcAft>
              <a:defRPr kumimoji="1" sz="2000">
                <a:solidFill>
                  <a:schemeClr val="tx1"/>
                </a:solidFill>
                <a:latin typeface="Arial" charset="0"/>
                <a:ea typeface="新細明體" charset="-120"/>
              </a:defRPr>
            </a:lvl6pPr>
            <a:lvl7pPr marL="2971800" indent="-228600" eaLnBrk="0" fontAlgn="base" hangingPunct="0">
              <a:spcBef>
                <a:spcPct val="0"/>
              </a:spcBef>
              <a:spcAft>
                <a:spcPct val="0"/>
              </a:spcAft>
              <a:defRPr kumimoji="1" sz="2000">
                <a:solidFill>
                  <a:schemeClr val="tx1"/>
                </a:solidFill>
                <a:latin typeface="Arial" charset="0"/>
                <a:ea typeface="新細明體" charset="-120"/>
              </a:defRPr>
            </a:lvl7pPr>
            <a:lvl8pPr marL="3429000" indent="-228600" eaLnBrk="0" fontAlgn="base" hangingPunct="0">
              <a:spcBef>
                <a:spcPct val="0"/>
              </a:spcBef>
              <a:spcAft>
                <a:spcPct val="0"/>
              </a:spcAft>
              <a:defRPr kumimoji="1" sz="2000">
                <a:solidFill>
                  <a:schemeClr val="tx1"/>
                </a:solidFill>
                <a:latin typeface="Arial" charset="0"/>
                <a:ea typeface="新細明體" charset="-120"/>
              </a:defRPr>
            </a:lvl8pPr>
            <a:lvl9pPr marL="3886200" indent="-228600" eaLnBrk="0" fontAlgn="base" hangingPunct="0">
              <a:spcBef>
                <a:spcPct val="0"/>
              </a:spcBef>
              <a:spcAft>
                <a:spcPct val="0"/>
              </a:spcAft>
              <a:defRPr kumimoji="1" sz="2000">
                <a:solidFill>
                  <a:schemeClr val="tx1"/>
                </a:solidFill>
                <a:latin typeface="Arial" charset="0"/>
                <a:ea typeface="新細明體" charset="-120"/>
              </a:defRPr>
            </a:lvl9pPr>
          </a:lstStyle>
          <a:p>
            <a:fld id="{8D7B326A-8395-440D-AB4B-D411A1FB3D3B}" type="slidenum">
              <a:rPr lang="en-US" altLang="zh-TW" sz="1200" smtClean="0">
                <a:solidFill>
                  <a:prstClr val="black"/>
                </a:solidFill>
              </a:rPr>
              <a:pPr/>
              <a:t>25</a:t>
            </a:fld>
            <a:endParaRPr lang="en-US" altLang="zh-TW" sz="1200" smtClean="0">
              <a:solidFill>
                <a:prstClr val="black"/>
              </a:solidFill>
            </a:endParaRPr>
          </a:p>
        </p:txBody>
      </p:sp>
    </p:spTree>
    <p:extLst>
      <p:ext uri="{BB962C8B-B14F-4D97-AF65-F5344CB8AC3E}">
        <p14:creationId xmlns:p14="http://schemas.microsoft.com/office/powerpoint/2010/main" val="1504943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charset="0"/>
              <a:ea typeface="新細明體" charset="-120"/>
            </a:endParaRPr>
          </a:p>
        </p:txBody>
      </p:sp>
      <p:sp>
        <p:nvSpPr>
          <p:cNvPr id="16998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charset="0"/>
                <a:ea typeface="新細明體" charset="-120"/>
              </a:defRPr>
            </a:lvl1pPr>
            <a:lvl2pPr marL="742950" indent="-285750">
              <a:defRPr kumimoji="1" sz="2000">
                <a:solidFill>
                  <a:schemeClr val="tx1"/>
                </a:solidFill>
                <a:latin typeface="Arial" charset="0"/>
                <a:ea typeface="新細明體" charset="-120"/>
              </a:defRPr>
            </a:lvl2pPr>
            <a:lvl3pPr marL="1143000" indent="-228600">
              <a:defRPr kumimoji="1" sz="2000">
                <a:solidFill>
                  <a:schemeClr val="tx1"/>
                </a:solidFill>
                <a:latin typeface="Arial" charset="0"/>
                <a:ea typeface="新細明體" charset="-120"/>
              </a:defRPr>
            </a:lvl3pPr>
            <a:lvl4pPr marL="1600200" indent="-228600">
              <a:defRPr kumimoji="1" sz="2000">
                <a:solidFill>
                  <a:schemeClr val="tx1"/>
                </a:solidFill>
                <a:latin typeface="Arial" charset="0"/>
                <a:ea typeface="新細明體" charset="-120"/>
              </a:defRPr>
            </a:lvl4pPr>
            <a:lvl5pPr marL="2057400" indent="-228600">
              <a:defRPr kumimoji="1" sz="2000">
                <a:solidFill>
                  <a:schemeClr val="tx1"/>
                </a:solidFill>
                <a:latin typeface="Arial" charset="0"/>
                <a:ea typeface="新細明體" charset="-120"/>
              </a:defRPr>
            </a:lvl5pPr>
            <a:lvl6pPr marL="2514600" indent="-228600" eaLnBrk="0" fontAlgn="base" hangingPunct="0">
              <a:spcBef>
                <a:spcPct val="0"/>
              </a:spcBef>
              <a:spcAft>
                <a:spcPct val="0"/>
              </a:spcAft>
              <a:defRPr kumimoji="1" sz="2000">
                <a:solidFill>
                  <a:schemeClr val="tx1"/>
                </a:solidFill>
                <a:latin typeface="Arial" charset="0"/>
                <a:ea typeface="新細明體" charset="-120"/>
              </a:defRPr>
            </a:lvl6pPr>
            <a:lvl7pPr marL="2971800" indent="-228600" eaLnBrk="0" fontAlgn="base" hangingPunct="0">
              <a:spcBef>
                <a:spcPct val="0"/>
              </a:spcBef>
              <a:spcAft>
                <a:spcPct val="0"/>
              </a:spcAft>
              <a:defRPr kumimoji="1" sz="2000">
                <a:solidFill>
                  <a:schemeClr val="tx1"/>
                </a:solidFill>
                <a:latin typeface="Arial" charset="0"/>
                <a:ea typeface="新細明體" charset="-120"/>
              </a:defRPr>
            </a:lvl7pPr>
            <a:lvl8pPr marL="3429000" indent="-228600" eaLnBrk="0" fontAlgn="base" hangingPunct="0">
              <a:spcBef>
                <a:spcPct val="0"/>
              </a:spcBef>
              <a:spcAft>
                <a:spcPct val="0"/>
              </a:spcAft>
              <a:defRPr kumimoji="1" sz="2000">
                <a:solidFill>
                  <a:schemeClr val="tx1"/>
                </a:solidFill>
                <a:latin typeface="Arial" charset="0"/>
                <a:ea typeface="新細明體" charset="-120"/>
              </a:defRPr>
            </a:lvl8pPr>
            <a:lvl9pPr marL="3886200" indent="-228600" eaLnBrk="0" fontAlgn="base" hangingPunct="0">
              <a:spcBef>
                <a:spcPct val="0"/>
              </a:spcBef>
              <a:spcAft>
                <a:spcPct val="0"/>
              </a:spcAft>
              <a:defRPr kumimoji="1" sz="2000">
                <a:solidFill>
                  <a:schemeClr val="tx1"/>
                </a:solidFill>
                <a:latin typeface="Arial" charset="0"/>
                <a:ea typeface="新細明體" charset="-120"/>
              </a:defRPr>
            </a:lvl9pPr>
          </a:lstStyle>
          <a:p>
            <a:fld id="{DE719FF2-96BA-42B7-BFA6-A0B23DF725F3}" type="slidenum">
              <a:rPr lang="en-US" altLang="zh-TW" sz="1200" smtClean="0">
                <a:solidFill>
                  <a:prstClr val="black"/>
                </a:solidFill>
              </a:rPr>
              <a:pPr/>
              <a:t>26</a:t>
            </a:fld>
            <a:endParaRPr lang="en-US" altLang="zh-TW" sz="1200" smtClean="0">
              <a:solidFill>
                <a:prstClr val="black"/>
              </a:solidFill>
            </a:endParaRPr>
          </a:p>
        </p:txBody>
      </p:sp>
    </p:spTree>
    <p:extLst>
      <p:ext uri="{BB962C8B-B14F-4D97-AF65-F5344CB8AC3E}">
        <p14:creationId xmlns:p14="http://schemas.microsoft.com/office/powerpoint/2010/main" val="980050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charset="0"/>
              <a:ea typeface="新細明體" charset="-120"/>
            </a:endParaRPr>
          </a:p>
        </p:txBody>
      </p:sp>
      <p:sp>
        <p:nvSpPr>
          <p:cNvPr id="17306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charset="0"/>
                <a:ea typeface="新細明體" charset="-120"/>
              </a:defRPr>
            </a:lvl1pPr>
            <a:lvl2pPr marL="742950" indent="-285750">
              <a:defRPr kumimoji="1" sz="2000">
                <a:solidFill>
                  <a:schemeClr val="tx1"/>
                </a:solidFill>
                <a:latin typeface="Arial" charset="0"/>
                <a:ea typeface="新細明體" charset="-120"/>
              </a:defRPr>
            </a:lvl2pPr>
            <a:lvl3pPr marL="1143000" indent="-228600">
              <a:defRPr kumimoji="1" sz="2000">
                <a:solidFill>
                  <a:schemeClr val="tx1"/>
                </a:solidFill>
                <a:latin typeface="Arial" charset="0"/>
                <a:ea typeface="新細明體" charset="-120"/>
              </a:defRPr>
            </a:lvl3pPr>
            <a:lvl4pPr marL="1600200" indent="-228600">
              <a:defRPr kumimoji="1" sz="2000">
                <a:solidFill>
                  <a:schemeClr val="tx1"/>
                </a:solidFill>
                <a:latin typeface="Arial" charset="0"/>
                <a:ea typeface="新細明體" charset="-120"/>
              </a:defRPr>
            </a:lvl4pPr>
            <a:lvl5pPr marL="2057400" indent="-228600">
              <a:defRPr kumimoji="1" sz="2000">
                <a:solidFill>
                  <a:schemeClr val="tx1"/>
                </a:solidFill>
                <a:latin typeface="Arial" charset="0"/>
                <a:ea typeface="新細明體" charset="-120"/>
              </a:defRPr>
            </a:lvl5pPr>
            <a:lvl6pPr marL="2514600" indent="-228600" eaLnBrk="0" fontAlgn="base" hangingPunct="0">
              <a:spcBef>
                <a:spcPct val="0"/>
              </a:spcBef>
              <a:spcAft>
                <a:spcPct val="0"/>
              </a:spcAft>
              <a:defRPr kumimoji="1" sz="2000">
                <a:solidFill>
                  <a:schemeClr val="tx1"/>
                </a:solidFill>
                <a:latin typeface="Arial" charset="0"/>
                <a:ea typeface="新細明體" charset="-120"/>
              </a:defRPr>
            </a:lvl6pPr>
            <a:lvl7pPr marL="2971800" indent="-228600" eaLnBrk="0" fontAlgn="base" hangingPunct="0">
              <a:spcBef>
                <a:spcPct val="0"/>
              </a:spcBef>
              <a:spcAft>
                <a:spcPct val="0"/>
              </a:spcAft>
              <a:defRPr kumimoji="1" sz="2000">
                <a:solidFill>
                  <a:schemeClr val="tx1"/>
                </a:solidFill>
                <a:latin typeface="Arial" charset="0"/>
                <a:ea typeface="新細明體" charset="-120"/>
              </a:defRPr>
            </a:lvl7pPr>
            <a:lvl8pPr marL="3429000" indent="-228600" eaLnBrk="0" fontAlgn="base" hangingPunct="0">
              <a:spcBef>
                <a:spcPct val="0"/>
              </a:spcBef>
              <a:spcAft>
                <a:spcPct val="0"/>
              </a:spcAft>
              <a:defRPr kumimoji="1" sz="2000">
                <a:solidFill>
                  <a:schemeClr val="tx1"/>
                </a:solidFill>
                <a:latin typeface="Arial" charset="0"/>
                <a:ea typeface="新細明體" charset="-120"/>
              </a:defRPr>
            </a:lvl8pPr>
            <a:lvl9pPr marL="3886200" indent="-228600" eaLnBrk="0" fontAlgn="base" hangingPunct="0">
              <a:spcBef>
                <a:spcPct val="0"/>
              </a:spcBef>
              <a:spcAft>
                <a:spcPct val="0"/>
              </a:spcAft>
              <a:defRPr kumimoji="1" sz="2000">
                <a:solidFill>
                  <a:schemeClr val="tx1"/>
                </a:solidFill>
                <a:latin typeface="Arial" charset="0"/>
                <a:ea typeface="新細明體" charset="-120"/>
              </a:defRPr>
            </a:lvl9pPr>
          </a:lstStyle>
          <a:p>
            <a:fld id="{1855F8E9-7F72-48DE-91D6-64C25ECB1D9C}" type="slidenum">
              <a:rPr lang="en-US" altLang="zh-TW" sz="1200" smtClean="0">
                <a:solidFill>
                  <a:prstClr val="black"/>
                </a:solidFill>
              </a:rPr>
              <a:pPr/>
              <a:t>27</a:t>
            </a:fld>
            <a:endParaRPr lang="en-US" altLang="zh-TW" sz="1200" smtClean="0">
              <a:solidFill>
                <a:prstClr val="black"/>
              </a:solidFill>
            </a:endParaRPr>
          </a:p>
        </p:txBody>
      </p:sp>
    </p:spTree>
    <p:extLst>
      <p:ext uri="{BB962C8B-B14F-4D97-AF65-F5344CB8AC3E}">
        <p14:creationId xmlns:p14="http://schemas.microsoft.com/office/powerpoint/2010/main" val="185902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charset="0"/>
              <a:ea typeface="新細明體" charset="-120"/>
            </a:endParaRPr>
          </a:p>
        </p:txBody>
      </p:sp>
      <p:sp>
        <p:nvSpPr>
          <p:cNvPr id="17408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charset="0"/>
                <a:ea typeface="新細明體" charset="-120"/>
              </a:defRPr>
            </a:lvl1pPr>
            <a:lvl2pPr marL="742950" indent="-285750">
              <a:defRPr kumimoji="1" sz="2000">
                <a:solidFill>
                  <a:schemeClr val="tx1"/>
                </a:solidFill>
                <a:latin typeface="Arial" charset="0"/>
                <a:ea typeface="新細明體" charset="-120"/>
              </a:defRPr>
            </a:lvl2pPr>
            <a:lvl3pPr marL="1143000" indent="-228600">
              <a:defRPr kumimoji="1" sz="2000">
                <a:solidFill>
                  <a:schemeClr val="tx1"/>
                </a:solidFill>
                <a:latin typeface="Arial" charset="0"/>
                <a:ea typeface="新細明體" charset="-120"/>
              </a:defRPr>
            </a:lvl3pPr>
            <a:lvl4pPr marL="1600200" indent="-228600">
              <a:defRPr kumimoji="1" sz="2000">
                <a:solidFill>
                  <a:schemeClr val="tx1"/>
                </a:solidFill>
                <a:latin typeface="Arial" charset="0"/>
                <a:ea typeface="新細明體" charset="-120"/>
              </a:defRPr>
            </a:lvl4pPr>
            <a:lvl5pPr marL="2057400" indent="-228600">
              <a:defRPr kumimoji="1" sz="2000">
                <a:solidFill>
                  <a:schemeClr val="tx1"/>
                </a:solidFill>
                <a:latin typeface="Arial" charset="0"/>
                <a:ea typeface="新細明體" charset="-120"/>
              </a:defRPr>
            </a:lvl5pPr>
            <a:lvl6pPr marL="2514600" indent="-228600" eaLnBrk="0" fontAlgn="base" hangingPunct="0">
              <a:spcBef>
                <a:spcPct val="0"/>
              </a:spcBef>
              <a:spcAft>
                <a:spcPct val="0"/>
              </a:spcAft>
              <a:defRPr kumimoji="1" sz="2000">
                <a:solidFill>
                  <a:schemeClr val="tx1"/>
                </a:solidFill>
                <a:latin typeface="Arial" charset="0"/>
                <a:ea typeface="新細明體" charset="-120"/>
              </a:defRPr>
            </a:lvl6pPr>
            <a:lvl7pPr marL="2971800" indent="-228600" eaLnBrk="0" fontAlgn="base" hangingPunct="0">
              <a:spcBef>
                <a:spcPct val="0"/>
              </a:spcBef>
              <a:spcAft>
                <a:spcPct val="0"/>
              </a:spcAft>
              <a:defRPr kumimoji="1" sz="2000">
                <a:solidFill>
                  <a:schemeClr val="tx1"/>
                </a:solidFill>
                <a:latin typeface="Arial" charset="0"/>
                <a:ea typeface="新細明體" charset="-120"/>
              </a:defRPr>
            </a:lvl7pPr>
            <a:lvl8pPr marL="3429000" indent="-228600" eaLnBrk="0" fontAlgn="base" hangingPunct="0">
              <a:spcBef>
                <a:spcPct val="0"/>
              </a:spcBef>
              <a:spcAft>
                <a:spcPct val="0"/>
              </a:spcAft>
              <a:defRPr kumimoji="1" sz="2000">
                <a:solidFill>
                  <a:schemeClr val="tx1"/>
                </a:solidFill>
                <a:latin typeface="Arial" charset="0"/>
                <a:ea typeface="新細明體" charset="-120"/>
              </a:defRPr>
            </a:lvl8pPr>
            <a:lvl9pPr marL="3886200" indent="-228600" eaLnBrk="0" fontAlgn="base" hangingPunct="0">
              <a:spcBef>
                <a:spcPct val="0"/>
              </a:spcBef>
              <a:spcAft>
                <a:spcPct val="0"/>
              </a:spcAft>
              <a:defRPr kumimoji="1" sz="2000">
                <a:solidFill>
                  <a:schemeClr val="tx1"/>
                </a:solidFill>
                <a:latin typeface="Arial" charset="0"/>
                <a:ea typeface="新細明體" charset="-120"/>
              </a:defRPr>
            </a:lvl9pPr>
          </a:lstStyle>
          <a:p>
            <a:fld id="{DBD9076E-981A-45FF-AE64-265E3E88495A}" type="slidenum">
              <a:rPr lang="en-US" altLang="zh-TW" sz="1200" smtClean="0">
                <a:solidFill>
                  <a:prstClr val="black"/>
                </a:solidFill>
              </a:rPr>
              <a:pPr/>
              <a:t>29</a:t>
            </a:fld>
            <a:endParaRPr lang="en-US" altLang="zh-TW" sz="1200" smtClean="0">
              <a:solidFill>
                <a:prstClr val="black"/>
              </a:solidFill>
            </a:endParaRPr>
          </a:p>
        </p:txBody>
      </p:sp>
    </p:spTree>
    <p:extLst>
      <p:ext uri="{BB962C8B-B14F-4D97-AF65-F5344CB8AC3E}">
        <p14:creationId xmlns:p14="http://schemas.microsoft.com/office/powerpoint/2010/main" val="2395787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charset="0"/>
              <a:ea typeface="新細明體" charset="-120"/>
            </a:endParaRPr>
          </a:p>
        </p:txBody>
      </p:sp>
      <p:sp>
        <p:nvSpPr>
          <p:cNvPr id="17818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charset="0"/>
                <a:ea typeface="新細明體" charset="-120"/>
              </a:defRPr>
            </a:lvl1pPr>
            <a:lvl2pPr marL="742950" indent="-285750">
              <a:defRPr kumimoji="1" sz="2000">
                <a:solidFill>
                  <a:schemeClr val="tx1"/>
                </a:solidFill>
                <a:latin typeface="Arial" charset="0"/>
                <a:ea typeface="新細明體" charset="-120"/>
              </a:defRPr>
            </a:lvl2pPr>
            <a:lvl3pPr marL="1143000" indent="-228600">
              <a:defRPr kumimoji="1" sz="2000">
                <a:solidFill>
                  <a:schemeClr val="tx1"/>
                </a:solidFill>
                <a:latin typeface="Arial" charset="0"/>
                <a:ea typeface="新細明體" charset="-120"/>
              </a:defRPr>
            </a:lvl3pPr>
            <a:lvl4pPr marL="1600200" indent="-228600">
              <a:defRPr kumimoji="1" sz="2000">
                <a:solidFill>
                  <a:schemeClr val="tx1"/>
                </a:solidFill>
                <a:latin typeface="Arial" charset="0"/>
                <a:ea typeface="新細明體" charset="-120"/>
              </a:defRPr>
            </a:lvl4pPr>
            <a:lvl5pPr marL="2057400" indent="-228600">
              <a:defRPr kumimoji="1" sz="2000">
                <a:solidFill>
                  <a:schemeClr val="tx1"/>
                </a:solidFill>
                <a:latin typeface="Arial" charset="0"/>
                <a:ea typeface="新細明體" charset="-120"/>
              </a:defRPr>
            </a:lvl5pPr>
            <a:lvl6pPr marL="2514600" indent="-228600" eaLnBrk="0" fontAlgn="base" hangingPunct="0">
              <a:spcBef>
                <a:spcPct val="0"/>
              </a:spcBef>
              <a:spcAft>
                <a:spcPct val="0"/>
              </a:spcAft>
              <a:defRPr kumimoji="1" sz="2000">
                <a:solidFill>
                  <a:schemeClr val="tx1"/>
                </a:solidFill>
                <a:latin typeface="Arial" charset="0"/>
                <a:ea typeface="新細明體" charset="-120"/>
              </a:defRPr>
            </a:lvl6pPr>
            <a:lvl7pPr marL="2971800" indent="-228600" eaLnBrk="0" fontAlgn="base" hangingPunct="0">
              <a:spcBef>
                <a:spcPct val="0"/>
              </a:spcBef>
              <a:spcAft>
                <a:spcPct val="0"/>
              </a:spcAft>
              <a:defRPr kumimoji="1" sz="2000">
                <a:solidFill>
                  <a:schemeClr val="tx1"/>
                </a:solidFill>
                <a:latin typeface="Arial" charset="0"/>
                <a:ea typeface="新細明體" charset="-120"/>
              </a:defRPr>
            </a:lvl7pPr>
            <a:lvl8pPr marL="3429000" indent="-228600" eaLnBrk="0" fontAlgn="base" hangingPunct="0">
              <a:spcBef>
                <a:spcPct val="0"/>
              </a:spcBef>
              <a:spcAft>
                <a:spcPct val="0"/>
              </a:spcAft>
              <a:defRPr kumimoji="1" sz="2000">
                <a:solidFill>
                  <a:schemeClr val="tx1"/>
                </a:solidFill>
                <a:latin typeface="Arial" charset="0"/>
                <a:ea typeface="新細明體" charset="-120"/>
              </a:defRPr>
            </a:lvl8pPr>
            <a:lvl9pPr marL="3886200" indent="-228600" eaLnBrk="0" fontAlgn="base" hangingPunct="0">
              <a:spcBef>
                <a:spcPct val="0"/>
              </a:spcBef>
              <a:spcAft>
                <a:spcPct val="0"/>
              </a:spcAft>
              <a:defRPr kumimoji="1" sz="2000">
                <a:solidFill>
                  <a:schemeClr val="tx1"/>
                </a:solidFill>
                <a:latin typeface="Arial" charset="0"/>
                <a:ea typeface="新細明體" charset="-120"/>
              </a:defRPr>
            </a:lvl9pPr>
          </a:lstStyle>
          <a:p>
            <a:fld id="{48294CD4-7BF8-4CB0-A658-C11629880281}" type="slidenum">
              <a:rPr lang="en-US" altLang="zh-TW" sz="1200" smtClean="0"/>
              <a:pPr/>
              <a:t>30</a:t>
            </a:fld>
            <a:endParaRPr lang="en-US" altLang="zh-TW" sz="1200" smtClean="0"/>
          </a:p>
        </p:txBody>
      </p:sp>
    </p:spTree>
    <p:extLst>
      <p:ext uri="{BB962C8B-B14F-4D97-AF65-F5344CB8AC3E}">
        <p14:creationId xmlns:p14="http://schemas.microsoft.com/office/powerpoint/2010/main" val="3635816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2771C673-589E-4FC4-867F-EFB77BA62045}" type="slidenum">
              <a:rPr lang="zh-TW" altLang="en-US" smtClean="0"/>
              <a:t>56</a:t>
            </a:fld>
            <a:endParaRPr lang="zh-TW" altLang="en-US"/>
          </a:p>
        </p:txBody>
      </p:sp>
    </p:spTree>
    <p:extLst>
      <p:ext uri="{BB962C8B-B14F-4D97-AF65-F5344CB8AC3E}">
        <p14:creationId xmlns:p14="http://schemas.microsoft.com/office/powerpoint/2010/main" val="2434676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369289D9-B34F-42C3-B7DB-3FCD16E9612A}" type="datetimeFigureOut">
              <a:rPr lang="zh-HK" altLang="en-US" smtClean="0"/>
              <a:t>11/1/2018</a:t>
            </a:fld>
            <a:endParaRPr lang="zh-HK" alt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zh-HK" alt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2792B5AF-0423-4A6A-B55C-1345268569C5}" type="slidenum">
              <a:rPr lang="zh-HK" altLang="en-US" smtClean="0"/>
              <a:t>‹#›</a:t>
            </a:fld>
            <a:endParaRPr lang="zh-HK" alt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369289D9-B34F-42C3-B7DB-3FCD16E9612A}" type="datetimeFigureOut">
              <a:rPr lang="zh-HK" altLang="en-US" smtClean="0"/>
              <a:t>11/1/2018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792B5AF-0423-4A6A-B55C-1345268569C5}"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369289D9-B34F-42C3-B7DB-3FCD16E9612A}" type="datetimeFigureOut">
              <a:rPr lang="zh-HK" altLang="en-US" smtClean="0"/>
              <a:t>11/1/2018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792B5AF-0423-4A6A-B55C-1345268569C5}"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69289D9-B34F-42C3-B7DB-3FCD16E9612A}" type="datetimeFigureOut">
              <a:rPr lang="zh-HK" altLang="en-US" smtClean="0"/>
              <a:t>11/1/2018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792B5AF-0423-4A6A-B55C-1345268569C5}" type="slidenum">
              <a:rPr lang="zh-HK" altLang="en-US" smtClean="0"/>
              <a:t>‹#›</a:t>
            </a:fld>
            <a:endParaRPr lang="zh-HK"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69289D9-B34F-42C3-B7DB-3FCD16E9612A}" type="datetimeFigureOut">
              <a:rPr lang="zh-HK" altLang="en-US" smtClean="0"/>
              <a:t>11/1/2018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792B5AF-0423-4A6A-B55C-1345268569C5}" type="slidenum">
              <a:rPr lang="zh-HK" altLang="en-US" smtClean="0"/>
              <a:t>‹#›</a:t>
            </a:fld>
            <a:endParaRPr lang="zh-HK"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369289D9-B34F-42C3-B7DB-3FCD16E9612A}" type="datetimeFigureOut">
              <a:rPr lang="zh-HK" altLang="en-US" smtClean="0"/>
              <a:t>11/1/2018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792B5AF-0423-4A6A-B55C-1345268569C5}" type="slidenum">
              <a:rPr lang="zh-HK" altLang="en-US" smtClean="0"/>
              <a:t>‹#›</a:t>
            </a:fld>
            <a:endParaRPr lang="zh-HK" altLang="en-US"/>
          </a:p>
        </p:txBody>
      </p:sp>
      <p:sp>
        <p:nvSpPr>
          <p:cNvPr id="9" name="Content Placeholder 8"/>
          <p:cNvSpPr>
            <a:spLocks noGrp="1"/>
          </p:cNvSpPr>
          <p:nvPr>
            <p:ph sz="quarter" idx="13"/>
          </p:nvPr>
        </p:nvSpPr>
        <p:spPr>
          <a:xfrm>
            <a:off x="1389888" y="2313432"/>
            <a:ext cx="4559808" cy="349300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369289D9-B34F-42C3-B7DB-3FCD16E9612A}" type="datetimeFigureOut">
              <a:rPr lang="zh-HK" altLang="en-US" smtClean="0"/>
              <a:t>11/1/2018</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2792B5AF-0423-4A6A-B55C-1345268569C5}" type="slidenum">
              <a:rPr lang="zh-HK" altLang="en-US" smtClean="0"/>
              <a:t>‹#›</a:t>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369289D9-B34F-42C3-B7DB-3FCD16E9612A}" type="datetimeFigureOut">
              <a:rPr lang="zh-HK" altLang="en-US" smtClean="0"/>
              <a:t>11/1/2018</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2792B5AF-0423-4A6A-B55C-1345268569C5}"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289D9-B34F-42C3-B7DB-3FCD16E9612A}" type="datetimeFigureOut">
              <a:rPr lang="zh-HK" altLang="en-US" smtClean="0"/>
              <a:t>11/1/2018</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2792B5AF-0423-4A6A-B55C-1345268569C5}" type="slidenum">
              <a:rPr lang="zh-HK" altLang="en-US" smtClean="0"/>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69289D9-B34F-42C3-B7DB-3FCD16E9612A}" type="datetimeFigureOut">
              <a:rPr lang="zh-HK" altLang="en-US" smtClean="0"/>
              <a:t>11/1/2018</a:t>
            </a:fld>
            <a:endParaRPr lang="zh-HK" altLang="en-US"/>
          </a:p>
        </p:txBody>
      </p:sp>
      <p:sp>
        <p:nvSpPr>
          <p:cNvPr id="7" name="Slide Number Placeholder 6"/>
          <p:cNvSpPr>
            <a:spLocks noGrp="1"/>
          </p:cNvSpPr>
          <p:nvPr>
            <p:ph type="sldNum" sz="quarter" idx="12"/>
          </p:nvPr>
        </p:nvSpPr>
        <p:spPr/>
        <p:txBody>
          <a:bodyPr/>
          <a:lstStyle/>
          <a:p>
            <a:fld id="{2792B5AF-0423-4A6A-B55C-1345268569C5}" type="slidenum">
              <a:rPr lang="zh-HK" altLang="en-US" smtClean="0"/>
              <a:t>‹#›</a:t>
            </a:fld>
            <a:endParaRPr lang="zh-HK" alt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zh-HK" alt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zh-TW" altLang="en-US" smtClean="0"/>
              <a:t>按一下以編輯母片標題樣式</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69289D9-B34F-42C3-B7DB-3FCD16E9612A}" type="datetimeFigureOut">
              <a:rPr lang="zh-HK" altLang="en-US" smtClean="0"/>
              <a:t>11/1/2018</a:t>
            </a:fld>
            <a:endParaRPr lang="zh-HK" alt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zh-HK" altLang="en-US"/>
          </a:p>
        </p:txBody>
      </p:sp>
      <p:sp>
        <p:nvSpPr>
          <p:cNvPr id="7" name="Slide Number Placeholder 6"/>
          <p:cNvSpPr>
            <a:spLocks noGrp="1"/>
          </p:cNvSpPr>
          <p:nvPr>
            <p:ph type="sldNum" sz="quarter" idx="12"/>
          </p:nvPr>
        </p:nvSpPr>
        <p:spPr/>
        <p:txBody>
          <a:bodyPr/>
          <a:lstStyle/>
          <a:p>
            <a:fld id="{2792B5AF-0423-4A6A-B55C-1345268569C5}" type="slidenum">
              <a:rPr lang="zh-HK" altLang="en-US" smtClean="0"/>
              <a:t>‹#›</a:t>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369289D9-B34F-42C3-B7DB-3FCD16E9612A}" type="datetimeFigureOut">
              <a:rPr lang="zh-HK" altLang="en-US" smtClean="0"/>
              <a:t>11/1/2018</a:t>
            </a:fld>
            <a:endParaRPr lang="zh-HK" alt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zh-HK" alt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2792B5AF-0423-4A6A-B55C-1345268569C5}"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0.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portal.dsej.gov.mo/webdsejspace/internet/Inter_main_page.jsp?id=8744" TargetMode="External"/><Relationship Id="rId2" Type="http://schemas.openxmlformats.org/officeDocument/2006/relationships/hyperlink" Target="http://portal.dsej.gov.mo/webdsejspace/internet/Inter_main_page.jsp?id=56498"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fmac.org.mo/scholarShip/scholarShipIndex" TargetMode="External"/><Relationship Id="rId2" Type="http://schemas.openxmlformats.org/officeDocument/2006/relationships/hyperlink" Target="http://portal.dsej.gov.mo/webdsejspace/internet/Inter_main_page.jsp?id=17840" TargetMode="External"/><Relationship Id="rId1" Type="http://schemas.openxmlformats.org/officeDocument/2006/relationships/slideLayout" Target="../slideLayouts/slideLayout2.xml"/><Relationship Id="rId5" Type="http://schemas.openxmlformats.org/officeDocument/2006/relationships/hyperlink" Target="https://www.gaes.gov.mo/ctabe/" TargetMode="External"/><Relationship Id="rId4" Type="http://schemas.openxmlformats.org/officeDocument/2006/relationships/hyperlink" Target="https://www.icm.gov.mo/cn/financing_plan_of_studies#download"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29053" y="773182"/>
            <a:ext cx="8683348" cy="1143000"/>
          </a:xfrm>
        </p:spPr>
        <p:txBody>
          <a:bodyPr>
            <a:noAutofit/>
          </a:bodyPr>
          <a:lstStyle/>
          <a:p>
            <a:pPr algn="ctr"/>
            <a:r>
              <a:rPr lang="zh-HK" altLang="en-US" sz="8800" b="1" dirty="0">
                <a:solidFill>
                  <a:srgbClr val="FF0000"/>
                </a:solidFill>
                <a:latin typeface="標楷體" panose="03000509000000000000" pitchFamily="65" charset="-120"/>
                <a:ea typeface="標楷體" panose="03000509000000000000" pitchFamily="65" charset="-120"/>
              </a:rPr>
              <a:t>何去何從</a:t>
            </a:r>
            <a:endParaRPr lang="zh-HK" altLang="en-US" sz="8800"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723293" y="1470073"/>
            <a:ext cx="8534400" cy="3474720"/>
          </a:xfrm>
        </p:spPr>
        <p:txBody>
          <a:bodyPr>
            <a:normAutofit/>
          </a:bodyPr>
          <a:lstStyle/>
          <a:p>
            <a:endParaRPr lang="en-US" altLang="zh-HK" b="1" dirty="0" smtClean="0">
              <a:latin typeface="標楷體" panose="03000509000000000000" pitchFamily="65" charset="-120"/>
              <a:ea typeface="標楷體" panose="03000509000000000000" pitchFamily="65" charset="-120"/>
            </a:endParaRPr>
          </a:p>
          <a:p>
            <a:pPr marL="68580" indent="0" algn="ctr">
              <a:buNone/>
            </a:pPr>
            <a:r>
              <a:rPr lang="zh-HK" altLang="en-US" sz="7200" b="1" dirty="0">
                <a:solidFill>
                  <a:srgbClr val="0070C0"/>
                </a:solidFill>
                <a:latin typeface="標楷體" panose="03000509000000000000" pitchFamily="65" charset="-120"/>
                <a:ea typeface="標楷體" panose="03000509000000000000" pitchFamily="65" charset="-120"/>
              </a:rPr>
              <a:t>如何為</a:t>
            </a:r>
            <a:r>
              <a:rPr lang="zh-HK" altLang="en-US" sz="7200" b="1" dirty="0" smtClean="0">
                <a:solidFill>
                  <a:srgbClr val="0070C0"/>
                </a:solidFill>
                <a:latin typeface="標楷體" panose="03000509000000000000" pitchFamily="65" charset="-120"/>
                <a:ea typeface="標楷體" panose="03000509000000000000" pitchFamily="65" charset="-120"/>
              </a:rPr>
              <a:t>子女</a:t>
            </a:r>
            <a:endParaRPr lang="en-US" altLang="zh-HK" sz="7200" b="1" dirty="0" smtClean="0">
              <a:solidFill>
                <a:srgbClr val="0070C0"/>
              </a:solidFill>
              <a:latin typeface="標楷體" panose="03000509000000000000" pitchFamily="65" charset="-120"/>
              <a:ea typeface="標楷體" panose="03000509000000000000" pitchFamily="65" charset="-120"/>
            </a:endParaRPr>
          </a:p>
          <a:p>
            <a:pPr marL="68580" indent="0" algn="ctr">
              <a:buNone/>
            </a:pPr>
            <a:r>
              <a:rPr lang="zh-HK" altLang="en-US" sz="7200" b="1" dirty="0" smtClean="0">
                <a:solidFill>
                  <a:srgbClr val="0070C0"/>
                </a:solidFill>
                <a:latin typeface="標楷體" panose="03000509000000000000" pitchFamily="65" charset="-120"/>
                <a:ea typeface="標楷體" panose="03000509000000000000" pitchFamily="65" charset="-120"/>
              </a:rPr>
              <a:t>選擇</a:t>
            </a:r>
            <a:r>
              <a:rPr lang="zh-HK" altLang="en-US" sz="7200" b="1" dirty="0">
                <a:solidFill>
                  <a:srgbClr val="0070C0"/>
                </a:solidFill>
                <a:latin typeface="標楷體" panose="03000509000000000000" pitchFamily="65" charset="-120"/>
                <a:ea typeface="標楷體" panose="03000509000000000000" pitchFamily="65" charset="-120"/>
              </a:rPr>
              <a:t>最合適的大學</a:t>
            </a:r>
            <a:endParaRPr lang="zh-HK" altLang="en-US" sz="7200" b="1" dirty="0">
              <a:latin typeface="標楷體" panose="03000509000000000000" pitchFamily="65" charset="-120"/>
              <a:ea typeface="標楷體" panose="03000509000000000000" pitchFamily="65" charset="-120"/>
            </a:endParaRPr>
          </a:p>
        </p:txBody>
      </p:sp>
      <p:pic>
        <p:nvPicPr>
          <p:cNvPr id="1030" name="Picture 6" descr="D:\tempfiles\Temporary Internet Files\Content.IE5\KQPYXIOU\question-mark-1019993_960_7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442" y="4353751"/>
            <a:ext cx="2104858" cy="21048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usesr\Desktop\fotolia_549122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191" y="4807471"/>
            <a:ext cx="5057273" cy="1651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ers\usesr\Desktop\Ide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342" y="447832"/>
            <a:ext cx="2691346" cy="237156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Users\usesr\Desktop\4ed737da-c8d8-4ae7-83dd-970547e58c96_zakenman-met-een-geweldig-idee_1012-2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9021" y="799456"/>
            <a:ext cx="1972174" cy="2301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33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3715" y="880466"/>
            <a:ext cx="10643937" cy="5958554"/>
          </a:xfrm>
          <a:prstGeom prst="rect">
            <a:avLst/>
          </a:prstGeom>
        </p:spPr>
        <p:txBody>
          <a:bodyPr wrap="square">
            <a:spAutoFit/>
          </a:bodyPr>
          <a:lstStyle/>
          <a:p>
            <a:pPr marL="449263" lvl="0" indent="-365125">
              <a:spcBef>
                <a:spcPct val="20000"/>
              </a:spcBef>
              <a:buClr>
                <a:srgbClr val="94C600"/>
              </a:buClr>
              <a:buSzPct val="76000"/>
              <a:buFont typeface="Wingdings 2" pitchFamily="18" charset="2"/>
              <a:buChar char=""/>
              <a:tabLst>
                <a:tab pos="444500" algn="l"/>
              </a:tabLst>
            </a:pPr>
            <a:r>
              <a:rPr lang="zh-TW" altLang="en-US" sz="2600" dirty="0">
                <a:latin typeface="標楷體" panose="03000509000000000000" pitchFamily="65" charset="-120"/>
                <a:ea typeface="標楷體" panose="03000509000000000000" pitchFamily="65" charset="-120"/>
              </a:rPr>
              <a:t>詢問在這一領域做得很好的人的意見。如果你知道了你想做什麼，詢問你想去工作的地方的經理，或者在你選擇領域非常資深的人。他們能告訴你哪些好的學校或者項目可以讓你得到你想要的工作，而且也可以給你提一些關於這條職業道路的好的建議</a:t>
            </a:r>
            <a:r>
              <a:rPr lang="zh-TW" altLang="en-US" sz="2600"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pPr marL="449263" lvl="0" indent="-365125">
              <a:spcBef>
                <a:spcPct val="20000"/>
              </a:spcBef>
              <a:buClr>
                <a:srgbClr val="94C600"/>
              </a:buClr>
              <a:buSzPct val="76000"/>
              <a:buFont typeface="Wingdings 2" pitchFamily="18" charset="2"/>
              <a:buChar char=""/>
              <a:tabLst>
                <a:tab pos="444500" algn="l"/>
              </a:tabLst>
            </a:pPr>
            <a:endParaRPr lang="en-US" altLang="zh-TW" sz="1200" dirty="0">
              <a:latin typeface="標楷體" panose="03000509000000000000" pitchFamily="65" charset="-120"/>
              <a:ea typeface="標楷體" panose="03000509000000000000" pitchFamily="65" charset="-120"/>
            </a:endParaRPr>
          </a:p>
          <a:p>
            <a:pPr marL="449263" lvl="0" indent="-365125">
              <a:spcBef>
                <a:spcPct val="20000"/>
              </a:spcBef>
              <a:buClr>
                <a:srgbClr val="94C600"/>
              </a:buClr>
              <a:buSzPct val="76000"/>
              <a:buFont typeface="Wingdings 2" pitchFamily="18" charset="2"/>
              <a:buChar char=""/>
              <a:tabLst>
                <a:tab pos="444500" algn="l"/>
              </a:tabLst>
            </a:pPr>
            <a:r>
              <a:rPr lang="zh-TW" altLang="en-US" sz="2600" dirty="0">
                <a:latin typeface="標楷體" panose="03000509000000000000" pitchFamily="65" charset="-120"/>
                <a:ea typeface="標楷體" panose="03000509000000000000" pitchFamily="65" charset="-120"/>
              </a:rPr>
              <a:t>考慮學校的地點。學校的地點對你的教育目標也很重要。如果你想要進一個需要實習的項目，比如工商或者醫藥專業，你可能更需要去一個能提供實踐經驗的地方。</a:t>
            </a:r>
            <a:endParaRPr lang="en-US" altLang="zh-TW" sz="2600" dirty="0">
              <a:latin typeface="標楷體" panose="03000509000000000000" pitchFamily="65" charset="-120"/>
              <a:ea typeface="標楷體" panose="03000509000000000000" pitchFamily="65" charset="-120"/>
            </a:endParaRPr>
          </a:p>
          <a:p>
            <a:pPr marL="449263" lvl="0" indent="-365125">
              <a:spcBef>
                <a:spcPct val="20000"/>
              </a:spcBef>
              <a:buClr>
                <a:srgbClr val="94C600"/>
              </a:buClr>
              <a:buSzPct val="76000"/>
              <a:buFont typeface="Wingdings 2" pitchFamily="18" charset="2"/>
              <a:buChar char=""/>
              <a:tabLst>
                <a:tab pos="444500" algn="l"/>
              </a:tabLst>
            </a:pPr>
            <a:endParaRPr lang="en-US" altLang="zh-TW" sz="1200" dirty="0">
              <a:latin typeface="標楷體" panose="03000509000000000000" pitchFamily="65" charset="-120"/>
              <a:ea typeface="標楷體" panose="03000509000000000000" pitchFamily="65" charset="-120"/>
            </a:endParaRPr>
          </a:p>
          <a:p>
            <a:pPr marL="449263" lvl="0" indent="-365125">
              <a:spcBef>
                <a:spcPct val="20000"/>
              </a:spcBef>
              <a:buClr>
                <a:srgbClr val="94C600"/>
              </a:buClr>
              <a:buSzPct val="76000"/>
              <a:buFont typeface="Wingdings 2" pitchFamily="18" charset="2"/>
              <a:buChar char=""/>
              <a:tabLst>
                <a:tab pos="444500" algn="l"/>
              </a:tabLst>
            </a:pPr>
            <a:r>
              <a:rPr lang="zh-TW" altLang="en-US" sz="2600" dirty="0">
                <a:latin typeface="標楷體" panose="03000509000000000000" pitchFamily="65" charset="-120"/>
                <a:ea typeface="標楷體" panose="03000509000000000000" pitchFamily="65" charset="-120"/>
              </a:rPr>
              <a:t>比如，工商專業可能更適合在大城市裡學，因為這裡可以讓你輕易找到地方實習，並且畢業時你也很好找工作</a:t>
            </a:r>
            <a:r>
              <a:rPr lang="zh-TW" altLang="en-US" sz="2600"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pPr marL="449263" lvl="0" indent="-365125">
              <a:spcBef>
                <a:spcPct val="20000"/>
              </a:spcBef>
              <a:buClr>
                <a:srgbClr val="94C600"/>
              </a:buClr>
              <a:buSzPct val="76000"/>
              <a:buFont typeface="Wingdings 2" pitchFamily="18" charset="2"/>
              <a:buChar char=""/>
              <a:tabLst>
                <a:tab pos="444500" algn="l"/>
              </a:tabLst>
            </a:pPr>
            <a:endParaRPr lang="zh-TW" altLang="en-US" sz="1200" dirty="0">
              <a:latin typeface="標楷體" panose="03000509000000000000" pitchFamily="65" charset="-120"/>
              <a:ea typeface="標楷體" panose="03000509000000000000" pitchFamily="65" charset="-120"/>
            </a:endParaRPr>
          </a:p>
          <a:p>
            <a:pPr marL="449263" lvl="0" indent="-365125">
              <a:spcBef>
                <a:spcPct val="20000"/>
              </a:spcBef>
              <a:buClr>
                <a:srgbClr val="94C600"/>
              </a:buClr>
              <a:buSzPct val="76000"/>
              <a:buFont typeface="Wingdings 2" pitchFamily="18" charset="2"/>
              <a:buChar char=""/>
              <a:tabLst>
                <a:tab pos="444500" algn="l"/>
              </a:tabLst>
            </a:pPr>
            <a:r>
              <a:rPr lang="zh-TW" altLang="en-US" sz="2600" dirty="0">
                <a:latin typeface="標楷體" panose="03000509000000000000" pitchFamily="65" charset="-120"/>
                <a:ea typeface="標楷體" panose="03000509000000000000" pitchFamily="65" charset="-120"/>
              </a:rPr>
              <a:t>醫科學生在大醫院附近學習更有利（醫院有不同的科就更好了，你就可以去體驗不同的科屬）。</a:t>
            </a:r>
          </a:p>
          <a:p>
            <a:endParaRPr lang="zh-HK" altLang="en-US" sz="32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6668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2">
                                            <p:txEl>
                                              <p:pRg st="2" end="2"/>
                                            </p:txEl>
                                          </p:spTgt>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1" dur="1000"/>
                                        <p:tgtEl>
                                          <p:spTgt spid="2">
                                            <p:txEl>
                                              <p:pRg st="4" end="4"/>
                                            </p:txEl>
                                          </p:spTgt>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p:cTn id="25"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7"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9288" y="582497"/>
            <a:ext cx="9366325" cy="909420"/>
          </a:xfrm>
        </p:spPr>
        <p:txBody>
          <a:bodyPr>
            <a:normAutofit fontScale="90000"/>
          </a:bodyPr>
          <a:lstStyle/>
          <a:p>
            <a:pPr algn="ctr"/>
            <a:r>
              <a:rPr lang="zh-HK" altLang="en-US" sz="6000" b="1" dirty="0">
                <a:solidFill>
                  <a:srgbClr val="0070C0"/>
                </a:solidFill>
                <a:latin typeface="標楷體" panose="03000509000000000000" pitchFamily="65" charset="-120"/>
                <a:ea typeface="標楷體" panose="03000509000000000000" pitchFamily="65" charset="-120"/>
              </a:rPr>
              <a:t>前景</a:t>
            </a:r>
            <a:endParaRPr lang="zh-HK" altLang="en-US" sz="6000"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06116" y="1491915"/>
            <a:ext cx="10684042" cy="4776537"/>
          </a:xfrm>
        </p:spPr>
        <p:txBody>
          <a:bodyPr>
            <a:noAutofit/>
          </a:bodyPr>
          <a:lstStyle/>
          <a:p>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學校</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的聲譽需要考慮。學校的聲譽很重要，尤其對一個競爭激烈的行業來講。因此，你要去一個名聲較好的學校。如果你沒有那麼大的野心，一個小學院可能更適合</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學校</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的費用同樣要考慮。你需要慎重地考慮下你有多少收入來源（來自家裡，獎學金，助學金，貸款）以及你將會花多少錢。即使有貸款，一些太貴的學校你可能也負擔不起</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考慮</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下你未來能賺多少。你應該平衡下自己上學的收支。如果你選的學校很昂貴，大部分需要通過助學貸款來完成，成為一個職業藝術家（舉個例子）可能不是一個好的選擇，因為你以後的收入可能不多。</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r>
            <a:b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br>
            <a:endParaRPr lang="zh-HK"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4339" name="Picture 3" descr="d:\Users\usesr\Desktop\未命名.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54689"/>
            <a:ext cx="4648200" cy="143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0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80">
                                          <p:stCondLst>
                                            <p:cond delay="0"/>
                                          </p:stCondLst>
                                        </p:cTn>
                                        <p:tgtEl>
                                          <p:spTgt spid="3">
                                            <p:txEl>
                                              <p:pRg st="2" end="2"/>
                                            </p:txEl>
                                          </p:spTgt>
                                        </p:tgtEl>
                                      </p:cBhvr>
                                    </p:animEffect>
                                    <p:anim calcmode="lin" valueType="num">
                                      <p:cBhvr>
                                        <p:cTn id="2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2" end="2"/>
                                            </p:txEl>
                                          </p:spTgt>
                                        </p:tgtEl>
                                      </p:cBhvr>
                                      <p:to x="100000" y="60000"/>
                                    </p:animScale>
                                    <p:animScale>
                                      <p:cBhvr>
                                        <p:cTn id="31" dur="166" decel="50000">
                                          <p:stCondLst>
                                            <p:cond delay="676"/>
                                          </p:stCondLst>
                                        </p:cTn>
                                        <p:tgtEl>
                                          <p:spTgt spid="3">
                                            <p:txEl>
                                              <p:pRg st="2" end="2"/>
                                            </p:txEl>
                                          </p:spTgt>
                                        </p:tgtEl>
                                      </p:cBhvr>
                                      <p:to x="100000" y="100000"/>
                                    </p:animScale>
                                    <p:animScale>
                                      <p:cBhvr>
                                        <p:cTn id="32" dur="26">
                                          <p:stCondLst>
                                            <p:cond delay="1312"/>
                                          </p:stCondLst>
                                        </p:cTn>
                                        <p:tgtEl>
                                          <p:spTgt spid="3">
                                            <p:txEl>
                                              <p:pRg st="2" end="2"/>
                                            </p:txEl>
                                          </p:spTgt>
                                        </p:tgtEl>
                                      </p:cBhvr>
                                      <p:to x="100000" y="80000"/>
                                    </p:animScale>
                                    <p:animScale>
                                      <p:cBhvr>
                                        <p:cTn id="33" dur="166" decel="50000">
                                          <p:stCondLst>
                                            <p:cond delay="1338"/>
                                          </p:stCondLst>
                                        </p:cTn>
                                        <p:tgtEl>
                                          <p:spTgt spid="3">
                                            <p:txEl>
                                              <p:pRg st="2" end="2"/>
                                            </p:txEl>
                                          </p:spTgt>
                                        </p:tgtEl>
                                      </p:cBhvr>
                                      <p:to x="100000" y="100000"/>
                                    </p:animScale>
                                    <p:animScale>
                                      <p:cBhvr>
                                        <p:cTn id="34" dur="26">
                                          <p:stCondLst>
                                            <p:cond delay="1642"/>
                                          </p:stCondLst>
                                        </p:cTn>
                                        <p:tgtEl>
                                          <p:spTgt spid="3">
                                            <p:txEl>
                                              <p:pRg st="2" end="2"/>
                                            </p:txEl>
                                          </p:spTgt>
                                        </p:tgtEl>
                                      </p:cBhvr>
                                      <p:to x="100000" y="90000"/>
                                    </p:animScale>
                                    <p:animScale>
                                      <p:cBhvr>
                                        <p:cTn id="35" dur="166" decel="50000">
                                          <p:stCondLst>
                                            <p:cond delay="1668"/>
                                          </p:stCondLst>
                                        </p:cTn>
                                        <p:tgtEl>
                                          <p:spTgt spid="3">
                                            <p:txEl>
                                              <p:pRg st="2" end="2"/>
                                            </p:txEl>
                                          </p:spTgt>
                                        </p:tgtEl>
                                      </p:cBhvr>
                                      <p:to x="100000" y="100000"/>
                                    </p:animScale>
                                    <p:animScale>
                                      <p:cBhvr>
                                        <p:cTn id="36" dur="26">
                                          <p:stCondLst>
                                            <p:cond delay="1808"/>
                                          </p:stCondLst>
                                        </p:cTn>
                                        <p:tgtEl>
                                          <p:spTgt spid="3">
                                            <p:txEl>
                                              <p:pRg st="2" end="2"/>
                                            </p:txEl>
                                          </p:spTgt>
                                        </p:tgtEl>
                                      </p:cBhvr>
                                      <p:to x="100000" y="95000"/>
                                    </p:animScale>
                                    <p:animScale>
                                      <p:cBhvr>
                                        <p:cTn id="37" dur="166" decel="50000">
                                          <p:stCondLst>
                                            <p:cond delay="1834"/>
                                          </p:stCondLst>
                                        </p:cTn>
                                        <p:tgtEl>
                                          <p:spTgt spid="3">
                                            <p:txEl>
                                              <p:pRg st="2" end="2"/>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80">
                                          <p:stCondLst>
                                            <p:cond delay="0"/>
                                          </p:stCondLst>
                                        </p:cTn>
                                        <p:tgtEl>
                                          <p:spTgt spid="3">
                                            <p:txEl>
                                              <p:pRg st="4" end="4"/>
                                            </p:txEl>
                                          </p:spTgt>
                                        </p:tgtEl>
                                      </p:cBhvr>
                                    </p:animEffect>
                                    <p:anim calcmode="lin" valueType="num">
                                      <p:cBhvr>
                                        <p:cTn id="4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4" end="4"/>
                                            </p:txEl>
                                          </p:spTgt>
                                        </p:tgtEl>
                                      </p:cBhvr>
                                      <p:to x="100000" y="60000"/>
                                    </p:animScale>
                                    <p:animScale>
                                      <p:cBhvr>
                                        <p:cTn id="48" dur="166" decel="50000">
                                          <p:stCondLst>
                                            <p:cond delay="676"/>
                                          </p:stCondLst>
                                        </p:cTn>
                                        <p:tgtEl>
                                          <p:spTgt spid="3">
                                            <p:txEl>
                                              <p:pRg st="4" end="4"/>
                                            </p:txEl>
                                          </p:spTgt>
                                        </p:tgtEl>
                                      </p:cBhvr>
                                      <p:to x="100000" y="100000"/>
                                    </p:animScale>
                                    <p:animScale>
                                      <p:cBhvr>
                                        <p:cTn id="49" dur="26">
                                          <p:stCondLst>
                                            <p:cond delay="1312"/>
                                          </p:stCondLst>
                                        </p:cTn>
                                        <p:tgtEl>
                                          <p:spTgt spid="3">
                                            <p:txEl>
                                              <p:pRg st="4" end="4"/>
                                            </p:txEl>
                                          </p:spTgt>
                                        </p:tgtEl>
                                      </p:cBhvr>
                                      <p:to x="100000" y="80000"/>
                                    </p:animScale>
                                    <p:animScale>
                                      <p:cBhvr>
                                        <p:cTn id="50" dur="166" decel="50000">
                                          <p:stCondLst>
                                            <p:cond delay="1338"/>
                                          </p:stCondLst>
                                        </p:cTn>
                                        <p:tgtEl>
                                          <p:spTgt spid="3">
                                            <p:txEl>
                                              <p:pRg st="4" end="4"/>
                                            </p:txEl>
                                          </p:spTgt>
                                        </p:tgtEl>
                                      </p:cBhvr>
                                      <p:to x="100000" y="100000"/>
                                    </p:animScale>
                                    <p:animScale>
                                      <p:cBhvr>
                                        <p:cTn id="51" dur="26">
                                          <p:stCondLst>
                                            <p:cond delay="1642"/>
                                          </p:stCondLst>
                                        </p:cTn>
                                        <p:tgtEl>
                                          <p:spTgt spid="3">
                                            <p:txEl>
                                              <p:pRg st="4" end="4"/>
                                            </p:txEl>
                                          </p:spTgt>
                                        </p:tgtEl>
                                      </p:cBhvr>
                                      <p:to x="100000" y="90000"/>
                                    </p:animScale>
                                    <p:animScale>
                                      <p:cBhvr>
                                        <p:cTn id="52" dur="166" decel="50000">
                                          <p:stCondLst>
                                            <p:cond delay="1668"/>
                                          </p:stCondLst>
                                        </p:cTn>
                                        <p:tgtEl>
                                          <p:spTgt spid="3">
                                            <p:txEl>
                                              <p:pRg st="4" end="4"/>
                                            </p:txEl>
                                          </p:spTgt>
                                        </p:tgtEl>
                                      </p:cBhvr>
                                      <p:to x="100000" y="100000"/>
                                    </p:animScale>
                                    <p:animScale>
                                      <p:cBhvr>
                                        <p:cTn id="53" dur="26">
                                          <p:stCondLst>
                                            <p:cond delay="1808"/>
                                          </p:stCondLst>
                                        </p:cTn>
                                        <p:tgtEl>
                                          <p:spTgt spid="3">
                                            <p:txEl>
                                              <p:pRg st="4" end="4"/>
                                            </p:txEl>
                                          </p:spTgt>
                                        </p:tgtEl>
                                      </p:cBhvr>
                                      <p:to x="100000" y="95000"/>
                                    </p:animScale>
                                    <p:animScale>
                                      <p:cBhvr>
                                        <p:cTn id="5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3849" y="505326"/>
            <a:ext cx="10371667" cy="878305"/>
          </a:xfrm>
        </p:spPr>
        <p:txBody>
          <a:bodyPr>
            <a:noAutofit/>
          </a:bodyPr>
          <a:lstStyle/>
          <a:p>
            <a:pPr algn="ctr"/>
            <a:r>
              <a:rPr lang="zh-HK" altLang="en-US" sz="5400" b="1" dirty="0">
                <a:solidFill>
                  <a:srgbClr val="0070C0"/>
                </a:solidFill>
                <a:latin typeface="標楷體" panose="03000509000000000000" pitchFamily="65" charset="-120"/>
                <a:ea typeface="標楷體" panose="03000509000000000000" pitchFamily="65" charset="-120"/>
              </a:rPr>
              <a:t>社會</a:t>
            </a:r>
            <a:r>
              <a:rPr lang="zh-HK" altLang="en-US" sz="5400" b="1" dirty="0" smtClean="0">
                <a:solidFill>
                  <a:srgbClr val="0070C0"/>
                </a:solidFill>
                <a:latin typeface="標楷體" panose="03000509000000000000" pitchFamily="65" charset="-120"/>
                <a:ea typeface="標楷體" panose="03000509000000000000" pitchFamily="65" charset="-120"/>
              </a:rPr>
              <a:t>因素</a:t>
            </a:r>
            <a:endParaRPr lang="zh-HK" altLang="en-US" sz="5400"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38200" y="1456267"/>
            <a:ext cx="10515600" cy="4720696"/>
          </a:xfrm>
        </p:spPr>
        <p:txBody>
          <a:bodyPr>
            <a:normAutofi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注意</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校的大小和類型。你想要進一個公立大學還是私立學院？進一所類似於城市的大學還是一所小點兒的學校？這些都會給你不同的感覺，而且你能從教授那裡獲得的幫助也是不同的。有些人傾向於小的學校，有的則喜歡大的</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你</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是否需要聯誼會呢？對於一些人來說，能加入男女聯誼會是非常重要的。許多學校並沒有這樣的機會，如果你想要的話就留心一下吧</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找到</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志同道合的人。確保學校和學生比較對你的胃口，你可以很好的融進去。你不會想去一個與你格格不入的學校。然而把自己放入一個與正常（如果你以前總是去教會學校的話，嘗試下公立學校也可以）稍有不同的學校也不是一個很壞的想法。學院的目的是挑戰你的價值觀並幫你開闊視野，如果周圍人都與你一致的話，這種挑戰將很難得到。</a:t>
            </a:r>
            <a:endParaRPr lang="zh-HK"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00235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3849" y="505326"/>
            <a:ext cx="10371667" cy="878305"/>
          </a:xfrm>
        </p:spPr>
        <p:txBody>
          <a:bodyPr>
            <a:noAutofit/>
          </a:bodyPr>
          <a:lstStyle/>
          <a:p>
            <a:pPr algn="ctr"/>
            <a:r>
              <a:rPr lang="zh-HK" altLang="en-US" sz="5400" b="1" dirty="0">
                <a:solidFill>
                  <a:srgbClr val="0070C0"/>
                </a:solidFill>
                <a:latin typeface="標楷體" panose="03000509000000000000" pitchFamily="65" charset="-120"/>
                <a:ea typeface="標楷體" panose="03000509000000000000" pitchFamily="65" charset="-120"/>
              </a:rPr>
              <a:t>社會</a:t>
            </a:r>
            <a:r>
              <a:rPr lang="zh-HK" altLang="en-US" sz="5400" b="1" dirty="0" smtClean="0">
                <a:solidFill>
                  <a:srgbClr val="0070C0"/>
                </a:solidFill>
                <a:latin typeface="標楷體" panose="03000509000000000000" pitchFamily="65" charset="-120"/>
                <a:ea typeface="標楷體" panose="03000509000000000000" pitchFamily="65" charset="-120"/>
              </a:rPr>
              <a:t>因素</a:t>
            </a:r>
            <a:endParaRPr lang="zh-HK" altLang="en-US" sz="5400"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38200" y="1456267"/>
            <a:ext cx="10315074" cy="4720696"/>
          </a:xfrm>
        </p:spPr>
        <p:txBody>
          <a:bodyPr>
            <a:normAutofit/>
          </a:bodyPr>
          <a:lstStyle/>
          <a:p>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了解</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下俱樂部與學校的活動。看看你想申的學校有什麼樣的俱樂部和活動。這將幫助你發現，這兒是否可以滿足你做些想做的事兒的需求，以及它是否可以幫你交些新朋友。例如一些社團，動漫俱樂部，舞蹈俱樂部（這裡你可以學習各種舞蹈風格，而且通常是免費的），電影俱樂部，體育俱樂部。</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了解</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下學校的體育活動。如果運動對你很重要，或者是你支付學費的重要組成部分，你需要關注下這個。找些有體育獎學金的學校，並且了解他們想要什麼樣的人，以及你怎樣才能加入校隊。如果你只想做些一般的運動，可以看看有沒有相關的課程與俱樂部。</a:t>
            </a:r>
            <a:endParaRPr lang="zh-HK"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60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8769" y="883286"/>
            <a:ext cx="9366325" cy="1029735"/>
          </a:xfrm>
        </p:spPr>
        <p:txBody>
          <a:bodyPr>
            <a:normAutofit fontScale="90000"/>
          </a:bodyPr>
          <a:lstStyle/>
          <a:p>
            <a:pPr algn="ctr"/>
            <a:r>
              <a:rPr lang="zh-HK" altLang="en-US" sz="5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小提示</a:t>
            </a:r>
            <a:r>
              <a:rPr lang="zh-HK" altLang="en-US" b="1" dirty="0"/>
              <a:t/>
            </a:r>
            <a:br>
              <a:rPr lang="zh-HK" altLang="en-US" b="1" dirty="0"/>
            </a:br>
            <a:endParaRPr lang="zh-HK" altLang="en-US" dirty="0"/>
          </a:p>
        </p:txBody>
      </p:sp>
      <p:sp>
        <p:nvSpPr>
          <p:cNvPr id="3" name="內容版面配置區 2"/>
          <p:cNvSpPr>
            <a:spLocks noGrp="1"/>
          </p:cNvSpPr>
          <p:nvPr>
            <p:ph idx="1"/>
          </p:nvPr>
        </p:nvSpPr>
        <p:spPr>
          <a:xfrm>
            <a:off x="1543721" y="1248243"/>
            <a:ext cx="9308764" cy="2100780"/>
          </a:xfrm>
        </p:spPr>
        <p:txBody>
          <a:bodyPr>
            <a:normAutofit lnSpcReduction="10000"/>
          </a:bodyPr>
          <a:lstStyle/>
          <a:p>
            <a:pPr marL="68580" indent="0" algn="just">
              <a:buNone/>
            </a:pPr>
            <a:r>
              <a:rPr lang="zh-TW" altLang="en-US" sz="36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有時候父母的經驗可能會給</a:t>
            </a:r>
            <a:r>
              <a:rPr lang="zh-TW" altLang="en-US" sz="36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子女很</a:t>
            </a:r>
            <a:r>
              <a:rPr lang="zh-TW" altLang="en-US" sz="36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大幫助。也就是說，</a:t>
            </a:r>
            <a:r>
              <a:rPr lang="zh-TW" altLang="en-US" sz="36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子女可以</a:t>
            </a:r>
            <a:r>
              <a:rPr lang="zh-TW" altLang="en-US" sz="36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考慮一下父母曾經上過的大學，</a:t>
            </a:r>
            <a:r>
              <a:rPr lang="zh-TW" altLang="en-US" sz="3600" b="1" u="sng"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但</a:t>
            </a:r>
            <a:r>
              <a:rPr lang="zh-TW" altLang="en-US" sz="3600" b="1" u="sng"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不要勉強子女選讀父母心儀的科目。</a:t>
            </a:r>
          </a:p>
        </p:txBody>
      </p:sp>
      <p:sp>
        <p:nvSpPr>
          <p:cNvPr id="4" name="內容版面配置區 2"/>
          <p:cNvSpPr txBox="1">
            <a:spLocks/>
          </p:cNvSpPr>
          <p:nvPr/>
        </p:nvSpPr>
        <p:spPr>
          <a:xfrm>
            <a:off x="1543721" y="3511700"/>
            <a:ext cx="9308763" cy="2263458"/>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just">
              <a:buNone/>
            </a:pPr>
            <a:endParaRPr lang="en-US" altLang="zh-HK" sz="39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68580" indent="0" algn="just">
              <a:buNone/>
            </a:pPr>
            <a:r>
              <a:rPr lang="zh-TW" altLang="en-US" sz="39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不要過分焦慮，這不是你的子女生命中最重要的決定。最重要的是你的子女要在大學裡做什麼，而不是你的子女選擇去哪所學校。</a:t>
            </a:r>
          </a:p>
          <a:p>
            <a:endParaRPr lang="zh-HK"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標題 1"/>
          <p:cNvSpPr txBox="1">
            <a:spLocks/>
          </p:cNvSpPr>
          <p:nvPr/>
        </p:nvSpPr>
        <p:spPr>
          <a:xfrm>
            <a:off x="1378769" y="2996833"/>
            <a:ext cx="9366325" cy="1029735"/>
          </a:xfrm>
          <a:prstGeom prst="rect">
            <a:avLst/>
          </a:prstGeom>
        </p:spPr>
        <p:txBody>
          <a:bodyPr vert="horz" lIns="91440" tIns="45720" rIns="91440" bIns="45720" rtlCol="0" anchor="b">
            <a:normAutofit fontScale="9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HK" altLang="en-US" b="1" dirty="0" smtClean="0"/>
              <a:t/>
            </a:r>
            <a:br>
              <a:rPr lang="zh-HK" altLang="en-US" b="1" dirty="0" smtClean="0"/>
            </a:br>
            <a:endParaRPr lang="zh-HK" altLang="en-US" dirty="0"/>
          </a:p>
        </p:txBody>
      </p:sp>
      <p:sp>
        <p:nvSpPr>
          <p:cNvPr id="6" name="標題 1"/>
          <p:cNvSpPr txBox="1">
            <a:spLocks/>
          </p:cNvSpPr>
          <p:nvPr/>
        </p:nvSpPr>
        <p:spPr>
          <a:xfrm>
            <a:off x="1378768" y="3274529"/>
            <a:ext cx="9366325" cy="1029735"/>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sz="7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警告</a:t>
            </a:r>
            <a:r>
              <a:rPr lang="zh-HK" altLang="en-US" b="1" dirty="0" smtClean="0"/>
              <a:t/>
            </a:r>
            <a:br>
              <a:rPr lang="zh-HK" altLang="en-US" b="1" dirty="0" smtClean="0"/>
            </a:br>
            <a:endParaRPr lang="zh-HK" altLang="en-US" dirty="0"/>
          </a:p>
        </p:txBody>
      </p:sp>
      <p:pic>
        <p:nvPicPr>
          <p:cNvPr id="7170" name="Picture 2" descr="d:\Users\usesr\Desktop\1793_tips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1" y="414495"/>
            <a:ext cx="1162050" cy="117367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Users\usesr\Desktop\imagesTZADSIC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2425" y="3097881"/>
            <a:ext cx="9286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3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3">
                                            <p:txEl>
                                              <p:pRg st="0" end="0"/>
                                            </p:txEl>
                                          </p:spTgt>
                                        </p:tgtEl>
                                        <p:attrNameLst>
                                          <p:attrName>ppt_x</p:attrName>
                                          <p:attrName>ppt_y</p:attrName>
                                        </p:attrNameLst>
                                      </p:cBhvr>
                                    </p:animMotion>
                                    <p:animRot by="1500000">
                                      <p:cBhvr>
                                        <p:cTn id="11" dur="125" fill="hold">
                                          <p:stCondLst>
                                            <p:cond delay="0"/>
                                          </p:stCondLst>
                                        </p:cTn>
                                        <p:tgtEl>
                                          <p:spTgt spid="3">
                                            <p:txEl>
                                              <p:pRg st="0" end="0"/>
                                            </p:txEl>
                                          </p:spTgt>
                                        </p:tgtEl>
                                        <p:attrNameLst>
                                          <p:attrName>r</p:attrName>
                                        </p:attrNameLst>
                                      </p:cBhvr>
                                    </p:animRot>
                                    <p:animRot by="-1500000">
                                      <p:cBhvr>
                                        <p:cTn id="12" dur="125" fill="hold">
                                          <p:stCondLst>
                                            <p:cond delay="125"/>
                                          </p:stCondLst>
                                        </p:cTn>
                                        <p:tgtEl>
                                          <p:spTgt spid="3">
                                            <p:txEl>
                                              <p:pRg st="0" end="0"/>
                                            </p:txEl>
                                          </p:spTgt>
                                        </p:tgtEl>
                                        <p:attrNameLst>
                                          <p:attrName>r</p:attrName>
                                        </p:attrNameLst>
                                      </p:cBhvr>
                                    </p:animRot>
                                    <p:animRot by="-1500000">
                                      <p:cBhvr>
                                        <p:cTn id="13" dur="125" fill="hold">
                                          <p:stCondLst>
                                            <p:cond delay="250"/>
                                          </p:stCondLst>
                                        </p:cTn>
                                        <p:tgtEl>
                                          <p:spTgt spid="3">
                                            <p:txEl>
                                              <p:pRg st="0" end="0"/>
                                            </p:txEl>
                                          </p:spTgt>
                                        </p:tgtEl>
                                        <p:attrNameLst>
                                          <p:attrName>r</p:attrName>
                                        </p:attrNameLst>
                                      </p:cBhvr>
                                    </p:animRot>
                                    <p:animRot by="1500000">
                                      <p:cBhvr>
                                        <p:cTn id="14" dur="125" fill="hold">
                                          <p:stCondLst>
                                            <p:cond delay="375"/>
                                          </p:stCondLst>
                                        </p:cTn>
                                        <p:tgtEl>
                                          <p:spTgt spid="3">
                                            <p:txEl>
                                              <p:pRg st="0" end="0"/>
                                            </p:txEl>
                                          </p:spTgt>
                                        </p:tgtEl>
                                        <p:attrNameLst>
                                          <p:attrName>r</p:attrName>
                                        </p:attrNameLst>
                                      </p:cBhvr>
                                    </p:animRot>
                                  </p:childTnLst>
                                </p:cTn>
                              </p:par>
                            </p:childTnLst>
                          </p:cTn>
                        </p:par>
                        <p:par>
                          <p:cTn id="15" fill="hold">
                            <p:stCondLst>
                              <p:cond delay="3900"/>
                            </p:stCondLst>
                            <p:childTnLst>
                              <p:par>
                                <p:cTn id="16" presetID="26" presetClass="emph" presetSubtype="0" fill="hold" nodeType="afterEffect">
                                  <p:stCondLst>
                                    <p:cond delay="0"/>
                                  </p:stCondLst>
                                  <p:childTnLst>
                                    <p:animEffect transition="out" filter="fade">
                                      <p:cBhvr>
                                        <p:cTn id="17" dur="500" tmFilter="0, 0; .2, .5; .8, .5; 1, 0"/>
                                        <p:tgtEl>
                                          <p:spTgt spid="6">
                                            <p:txEl>
                                              <p:pRg st="0" end="0"/>
                                            </p:txEl>
                                          </p:spTgt>
                                        </p:tgtEl>
                                      </p:cBhvr>
                                    </p:animEffect>
                                    <p:animScale>
                                      <p:cBhvr>
                                        <p:cTn id="18" dur="250" autoRev="1" fill="hold"/>
                                        <p:tgtEl>
                                          <p:spTgt spid="6">
                                            <p:txEl>
                                              <p:pRg st="0" end="0"/>
                                            </p:txEl>
                                          </p:spTgt>
                                        </p:tgtEl>
                                      </p:cBhvr>
                                      <p:by x="105000" y="105000"/>
                                    </p:animScale>
                                  </p:childTnLst>
                                </p:cTn>
                              </p:par>
                            </p:childTnLst>
                          </p:cTn>
                        </p:par>
                        <p:par>
                          <p:cTn id="19" fill="hold">
                            <p:stCondLst>
                              <p:cond delay="4400"/>
                            </p:stCondLst>
                            <p:childTnLst>
                              <p:par>
                                <p:cTn id="20" presetID="34" presetClass="emph" presetSubtype="0" fill="hold" nodeType="after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4">
                                            <p:txEl>
                                              <p:pRg st="1" end="1"/>
                                            </p:txEl>
                                          </p:spTgt>
                                        </p:tgtEl>
                                        <p:attrNameLst>
                                          <p:attrName>ppt_x</p:attrName>
                                          <p:attrName>ppt_y</p:attrName>
                                        </p:attrNameLst>
                                      </p:cBhvr>
                                    </p:animMotion>
                                    <p:animRot by="1500000">
                                      <p:cBhvr>
                                        <p:cTn id="22" dur="125" fill="hold">
                                          <p:stCondLst>
                                            <p:cond delay="0"/>
                                          </p:stCondLst>
                                        </p:cTn>
                                        <p:tgtEl>
                                          <p:spTgt spid="4">
                                            <p:txEl>
                                              <p:pRg st="1" end="1"/>
                                            </p:txEl>
                                          </p:spTgt>
                                        </p:tgtEl>
                                        <p:attrNameLst>
                                          <p:attrName>r</p:attrName>
                                        </p:attrNameLst>
                                      </p:cBhvr>
                                    </p:animRot>
                                    <p:animRot by="-1500000">
                                      <p:cBhvr>
                                        <p:cTn id="23" dur="125" fill="hold">
                                          <p:stCondLst>
                                            <p:cond delay="125"/>
                                          </p:stCondLst>
                                        </p:cTn>
                                        <p:tgtEl>
                                          <p:spTgt spid="4">
                                            <p:txEl>
                                              <p:pRg st="1" end="1"/>
                                            </p:txEl>
                                          </p:spTgt>
                                        </p:tgtEl>
                                        <p:attrNameLst>
                                          <p:attrName>r</p:attrName>
                                        </p:attrNameLst>
                                      </p:cBhvr>
                                    </p:animRot>
                                    <p:animRot by="-1500000">
                                      <p:cBhvr>
                                        <p:cTn id="24" dur="125" fill="hold">
                                          <p:stCondLst>
                                            <p:cond delay="250"/>
                                          </p:stCondLst>
                                        </p:cTn>
                                        <p:tgtEl>
                                          <p:spTgt spid="4">
                                            <p:txEl>
                                              <p:pRg st="1" end="1"/>
                                            </p:txEl>
                                          </p:spTgt>
                                        </p:tgtEl>
                                        <p:attrNameLst>
                                          <p:attrName>r</p:attrName>
                                        </p:attrNameLst>
                                      </p:cBhvr>
                                    </p:animRot>
                                    <p:animRot by="1500000">
                                      <p:cBhvr>
                                        <p:cTn id="25" dur="125" fill="hold">
                                          <p:stCondLst>
                                            <p:cond delay="375"/>
                                          </p:stCondLst>
                                        </p:cTn>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350" y="474212"/>
            <a:ext cx="9366325" cy="1143000"/>
          </a:xfrm>
        </p:spPr>
        <p:txBody>
          <a:bodyPr>
            <a:normAutofit/>
          </a:bodyPr>
          <a:lstStyle/>
          <a:p>
            <a:pPr algn="ctr"/>
            <a:r>
              <a:rPr lang="zh-HK" altLang="en-US" sz="4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如何對子女作出合適的輔導</a:t>
            </a:r>
          </a:p>
        </p:txBody>
      </p:sp>
      <p:sp>
        <p:nvSpPr>
          <p:cNvPr id="3" name="內容版面配置區 2"/>
          <p:cNvSpPr>
            <a:spLocks noGrp="1"/>
          </p:cNvSpPr>
          <p:nvPr>
            <p:ph idx="1"/>
          </p:nvPr>
        </p:nvSpPr>
        <p:spPr>
          <a:xfrm>
            <a:off x="1405407" y="2550143"/>
            <a:ext cx="5859195" cy="3200401"/>
          </a:xfrm>
        </p:spPr>
        <p:txBody>
          <a:bodyPr>
            <a:noAutofit/>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800" dirty="0" smtClean="0">
                <a:latin typeface="Times New Roman" panose="02020603050405020304" pitchFamily="18" charset="0"/>
                <a:ea typeface="標楷體" panose="03000509000000000000" pitchFamily="65" charset="-120"/>
                <a:cs typeface="Times New Roman" panose="02020603050405020304" pitchFamily="18" charset="0"/>
              </a:rPr>
              <a:t>積極</a:t>
            </a:r>
            <a:r>
              <a:rPr lang="zh-TW" altLang="en-US" sz="3800" dirty="0">
                <a:latin typeface="Times New Roman" panose="02020603050405020304" pitchFamily="18" charset="0"/>
                <a:ea typeface="標楷體" panose="03000509000000000000" pitchFamily="65" charset="-120"/>
                <a:cs typeface="Times New Roman" panose="02020603050405020304" pitchFamily="18" charset="0"/>
              </a:rPr>
              <a:t>聆聽 同理共鳴</a:t>
            </a:r>
          </a:p>
          <a:p>
            <a:r>
              <a:rPr lang="zh-TW" altLang="en-US" sz="3800" dirty="0" smtClean="0">
                <a:latin typeface="Times New Roman" panose="02020603050405020304" pitchFamily="18" charset="0"/>
                <a:ea typeface="標楷體" panose="03000509000000000000" pitchFamily="65" charset="-120"/>
                <a:cs typeface="Times New Roman" panose="02020603050405020304" pitchFamily="18" charset="0"/>
              </a:rPr>
              <a:t> 發問</a:t>
            </a:r>
            <a:r>
              <a:rPr lang="zh-TW" altLang="en-US" sz="3800" dirty="0">
                <a:latin typeface="Times New Roman" panose="02020603050405020304" pitchFamily="18" charset="0"/>
                <a:ea typeface="標楷體" panose="03000509000000000000" pitchFamily="65" charset="-120"/>
                <a:cs typeface="Times New Roman" panose="02020603050405020304" pitchFamily="18" charset="0"/>
              </a:rPr>
              <a:t>探討 反映感受</a:t>
            </a:r>
          </a:p>
          <a:p>
            <a:r>
              <a:rPr lang="zh-TW" altLang="en-US" sz="3800" dirty="0" smtClean="0">
                <a:latin typeface="Times New Roman" panose="02020603050405020304" pitchFamily="18" charset="0"/>
                <a:ea typeface="標楷體" panose="03000509000000000000" pitchFamily="65" charset="-120"/>
                <a:cs typeface="Times New Roman" panose="02020603050405020304" pitchFamily="18" charset="0"/>
              </a:rPr>
              <a:t> 肯定子女 </a:t>
            </a:r>
            <a:r>
              <a:rPr lang="zh-TW" altLang="en-US" sz="3800" dirty="0">
                <a:latin typeface="Times New Roman" panose="02020603050405020304" pitchFamily="18" charset="0"/>
                <a:ea typeface="標楷體" panose="03000509000000000000" pitchFamily="65" charset="-120"/>
                <a:cs typeface="Times New Roman" panose="02020603050405020304" pitchFamily="18" charset="0"/>
              </a:rPr>
              <a:t>自我價值</a:t>
            </a:r>
          </a:p>
          <a:p>
            <a:r>
              <a:rPr lang="zh-TW" altLang="en-US" sz="3800" dirty="0" smtClean="0">
                <a:latin typeface="Times New Roman" panose="02020603050405020304" pitchFamily="18" charset="0"/>
                <a:ea typeface="標楷體" panose="03000509000000000000" pitchFamily="65" charset="-120"/>
                <a:cs typeface="Times New Roman" panose="02020603050405020304" pitchFamily="18" charset="0"/>
              </a:rPr>
              <a:t> 接受</a:t>
            </a:r>
            <a:r>
              <a:rPr lang="zh-TW" altLang="en-US" sz="3800" dirty="0">
                <a:latin typeface="Times New Roman" panose="02020603050405020304" pitchFamily="18" charset="0"/>
                <a:ea typeface="標楷體" panose="03000509000000000000" pitchFamily="65" charset="-120"/>
                <a:cs typeface="Times New Roman" panose="02020603050405020304" pitchFamily="18" charset="0"/>
              </a:rPr>
              <a:t>現實 重建理想</a:t>
            </a:r>
          </a:p>
          <a:p>
            <a:r>
              <a:rPr lang="zh-TW" altLang="en-US" sz="3800" dirty="0" smtClean="0">
                <a:latin typeface="Times New Roman" panose="02020603050405020304" pitchFamily="18" charset="0"/>
                <a:ea typeface="標楷體" panose="03000509000000000000" pitchFamily="65" charset="-120"/>
                <a:cs typeface="Times New Roman" panose="02020603050405020304" pitchFamily="18" charset="0"/>
              </a:rPr>
              <a:t> 整裝</a:t>
            </a:r>
            <a:r>
              <a:rPr lang="zh-TW" altLang="en-US" sz="3800" dirty="0">
                <a:latin typeface="Times New Roman" panose="02020603050405020304" pitchFamily="18" charset="0"/>
                <a:ea typeface="標楷體" panose="03000509000000000000" pitchFamily="65" charset="-120"/>
                <a:cs typeface="Times New Roman" panose="02020603050405020304" pitchFamily="18" charset="0"/>
              </a:rPr>
              <a:t>上路 甘苦同行</a:t>
            </a:r>
            <a:endParaRPr lang="zh-HK" altLang="en-US" sz="3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標題 1"/>
          <p:cNvSpPr txBox="1">
            <a:spLocks/>
          </p:cNvSpPr>
          <p:nvPr/>
        </p:nvSpPr>
        <p:spPr>
          <a:xfrm>
            <a:off x="1266992" y="1564104"/>
            <a:ext cx="9366325" cy="795539"/>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HK" altLang="en-US" sz="48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三大技巧</a:t>
            </a:r>
            <a:r>
              <a:rPr lang="zh-HK"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HK"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t>
            </a:r>
            <a:r>
              <a:rPr lang="zh-HK"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情緒</a:t>
            </a:r>
            <a:r>
              <a:rPr lang="zh-HK" altLang="en-US" sz="48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輔導</a:t>
            </a:r>
            <a:endParaRPr lang="en-US" altLang="zh-HK" sz="48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195" name="Picture 3" descr="d:\Users\usesr\Desktop\1410495775-2661403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348" y="2550143"/>
            <a:ext cx="3451467" cy="359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91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350" y="474212"/>
            <a:ext cx="9366325" cy="1143000"/>
          </a:xfrm>
        </p:spPr>
        <p:txBody>
          <a:bodyPr>
            <a:normAutofit/>
          </a:bodyPr>
          <a:lstStyle/>
          <a:p>
            <a:pPr algn="ctr"/>
            <a:r>
              <a:rPr lang="zh-HK" altLang="en-US" sz="4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如何對子女作出合適的輔導</a:t>
            </a:r>
          </a:p>
        </p:txBody>
      </p:sp>
      <p:sp>
        <p:nvSpPr>
          <p:cNvPr id="3" name="內容版面配置區 2"/>
          <p:cNvSpPr>
            <a:spLocks noGrp="1"/>
          </p:cNvSpPr>
          <p:nvPr>
            <p:ph idx="1"/>
          </p:nvPr>
        </p:nvSpPr>
        <p:spPr>
          <a:xfrm>
            <a:off x="1476542" y="2545555"/>
            <a:ext cx="5859195" cy="3200401"/>
          </a:xfrm>
        </p:spPr>
        <p:txBody>
          <a:bodyPr>
            <a:noAutofit/>
          </a:bodyPr>
          <a:lstStyle/>
          <a:p>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 讚賞</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長處      </a:t>
            </a:r>
            <a:endPar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 肯定</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優點</a:t>
            </a:r>
          </a:p>
          <a:p>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 發掘</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潛能       </a:t>
            </a:r>
            <a:endPar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 正面</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語言</a:t>
            </a:r>
          </a:p>
          <a:p>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 提升</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動機</a:t>
            </a:r>
            <a:endParaRPr lang="zh-HK"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標題 1"/>
          <p:cNvSpPr txBox="1">
            <a:spLocks/>
          </p:cNvSpPr>
          <p:nvPr/>
        </p:nvSpPr>
        <p:spPr>
          <a:xfrm>
            <a:off x="1266992" y="1564104"/>
            <a:ext cx="9366325" cy="795539"/>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HK"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三大技巧：</a:t>
            </a:r>
            <a:r>
              <a:rPr lang="zh-TW"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HK"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t>
            </a:r>
            <a:r>
              <a:rPr lang="zh-HK"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鼓勵</a:t>
            </a:r>
            <a:endParaRPr lang="en-US" altLang="zh-HK" sz="48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242" name="Picture 2" descr="d:\Users\usesr\Desktop\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552" y="2767013"/>
            <a:ext cx="4143765" cy="275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96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350" y="474212"/>
            <a:ext cx="9366325" cy="1143000"/>
          </a:xfrm>
        </p:spPr>
        <p:txBody>
          <a:bodyPr>
            <a:normAutofit/>
          </a:bodyPr>
          <a:lstStyle/>
          <a:p>
            <a:pPr algn="ctr"/>
            <a:r>
              <a:rPr lang="zh-HK" altLang="en-US" sz="4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如何對子女作出合適的輔導</a:t>
            </a:r>
          </a:p>
        </p:txBody>
      </p:sp>
      <p:sp>
        <p:nvSpPr>
          <p:cNvPr id="3" name="內容版面配置區 2"/>
          <p:cNvSpPr>
            <a:spLocks noGrp="1"/>
          </p:cNvSpPr>
          <p:nvPr>
            <p:ph idx="1"/>
          </p:nvPr>
        </p:nvSpPr>
        <p:spPr>
          <a:xfrm>
            <a:off x="1565834" y="2837449"/>
            <a:ext cx="5859195" cy="3200401"/>
          </a:xfrm>
        </p:spPr>
        <p:txBody>
          <a:bodyPr>
            <a:noAutofit/>
          </a:bodyPr>
          <a:lstStyle/>
          <a:p>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 新</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的看法</a:t>
            </a:r>
          </a:p>
          <a:p>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 新</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的意義</a:t>
            </a:r>
          </a:p>
          <a:p>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 新</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的出路</a:t>
            </a:r>
          </a:p>
        </p:txBody>
      </p:sp>
      <p:sp>
        <p:nvSpPr>
          <p:cNvPr id="4" name="標題 1"/>
          <p:cNvSpPr txBox="1">
            <a:spLocks/>
          </p:cNvSpPr>
          <p:nvPr/>
        </p:nvSpPr>
        <p:spPr>
          <a:xfrm>
            <a:off x="1266992" y="1564104"/>
            <a:ext cx="9366325" cy="795539"/>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HK"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三大技巧：</a:t>
            </a:r>
            <a:r>
              <a:rPr lang="zh-TW"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3</a:t>
            </a:r>
            <a:r>
              <a:rPr lang="en-US" altLang="zh-HK"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正能量</a:t>
            </a:r>
            <a:endParaRPr lang="zh-TW" altLang="en-US" sz="48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9218" name="Picture 2" descr="d:\Users\usesr\Desktop\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779" y="2628899"/>
            <a:ext cx="3227338" cy="3617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30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9287" y="842210"/>
            <a:ext cx="9366325" cy="823127"/>
          </a:xfrm>
        </p:spPr>
        <p:txBody>
          <a:bodyPr>
            <a:normAutofit/>
          </a:bodyPr>
          <a:lstStyle/>
          <a:p>
            <a:pPr algn="ctr"/>
            <a:r>
              <a:rPr lang="zh-HK" altLang="en-US" sz="4800" b="1" dirty="0">
                <a:solidFill>
                  <a:srgbClr val="0070C0"/>
                </a:solidFill>
                <a:latin typeface="標楷體" panose="03000509000000000000" pitchFamily="65" charset="-120"/>
                <a:ea typeface="標楷體" panose="03000509000000000000" pitchFamily="65" charset="-120"/>
              </a:rPr>
              <a:t>意向輔導的七大</a:t>
            </a:r>
            <a:r>
              <a:rPr lang="zh-HK" altLang="en-US" sz="4800" b="1" dirty="0" smtClean="0">
                <a:solidFill>
                  <a:srgbClr val="0070C0"/>
                </a:solidFill>
                <a:latin typeface="標楷體" panose="03000509000000000000" pitchFamily="65" charset="-120"/>
                <a:ea typeface="標楷體" panose="03000509000000000000" pitchFamily="65" charset="-120"/>
              </a:rPr>
              <a:t>原則</a:t>
            </a:r>
            <a:endParaRPr lang="zh-HK" altLang="en-US" sz="4800" b="1"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91323" y="1997242"/>
            <a:ext cx="9036423" cy="3835387"/>
          </a:xfrm>
        </p:spPr>
        <p:txBody>
          <a:bodyPr>
            <a:normAutofit fontScale="92500"/>
          </a:bodyPr>
          <a:lstStyle/>
          <a:p>
            <a:pPr marL="68580" indent="0">
              <a:buNone/>
            </a:pPr>
            <a:r>
              <a:rPr lang="zh-HK" altLang="en-US" sz="39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原則一</a:t>
            </a:r>
            <a:r>
              <a:rPr lang="zh-HK" altLang="en-US" sz="3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：知己知彼</a:t>
            </a:r>
            <a:r>
              <a:rPr lang="zh-HK" altLang="en-US" sz="39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；樹立目標；洞悉</a:t>
            </a:r>
            <a:r>
              <a:rPr lang="zh-HK" altLang="en-US" sz="3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形勢</a:t>
            </a:r>
            <a:endParaRPr lang="en-US" altLang="zh-HK" sz="3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HK" dirty="0">
              <a:latin typeface="Times New Roman" panose="02020603050405020304" pitchFamily="18" charset="0"/>
              <a:ea typeface="標楷體" panose="03000509000000000000" pitchFamily="65" charset="-120"/>
              <a:cs typeface="Times New Roman" panose="02020603050405020304" pitchFamily="18" charset="0"/>
            </a:endParaRPr>
          </a:p>
          <a:p>
            <a:pPr marL="68580" indent="0">
              <a:buNone/>
            </a:pPr>
            <a:r>
              <a:rPr lang="zh-HK" altLang="en-US" sz="39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原則二</a:t>
            </a:r>
            <a:r>
              <a:rPr lang="zh-HK" altLang="en-US" sz="3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：做</a:t>
            </a:r>
            <a:r>
              <a:rPr lang="zh-HK" altLang="en-US" sz="39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幾手準備，作多元</a:t>
            </a:r>
            <a:r>
              <a:rPr lang="zh-HK" altLang="en-US" sz="3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考慮</a:t>
            </a:r>
            <a:endParaRPr lang="en-US" altLang="zh-HK" sz="3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lvl="2"/>
            <a:r>
              <a:rPr lang="zh-TW" altLang="en-US" sz="3900" dirty="0">
                <a:latin typeface="Times New Roman" panose="02020603050405020304" pitchFamily="18" charset="0"/>
                <a:ea typeface="標楷體" panose="03000509000000000000" pitchFamily="65" charset="-120"/>
                <a:cs typeface="Times New Roman" panose="02020603050405020304" pitchFamily="18" charset="0"/>
              </a:rPr>
              <a:t>不同成績，不同考慮</a:t>
            </a:r>
          </a:p>
          <a:p>
            <a:pPr lvl="2"/>
            <a:r>
              <a:rPr lang="zh-TW" altLang="en-US" sz="3900" dirty="0">
                <a:latin typeface="Times New Roman" panose="02020603050405020304" pitchFamily="18" charset="0"/>
                <a:ea typeface="標楷體" panose="03000509000000000000" pitchFamily="65" charset="-120"/>
                <a:cs typeface="Times New Roman" panose="02020603050405020304" pitchFamily="18" charset="0"/>
              </a:rPr>
              <a:t>不同要求，不同配對</a:t>
            </a:r>
          </a:p>
          <a:p>
            <a:pPr lvl="2"/>
            <a:r>
              <a:rPr lang="zh-TW" altLang="en-US" sz="3900" dirty="0">
                <a:latin typeface="Times New Roman" panose="02020603050405020304" pitchFamily="18" charset="0"/>
                <a:ea typeface="標楷體" panose="03000509000000000000" pitchFamily="65" charset="-120"/>
                <a:cs typeface="Times New Roman" panose="02020603050405020304" pitchFamily="18" charset="0"/>
              </a:rPr>
              <a:t>不同出路，相同歸途</a:t>
            </a:r>
            <a:endParaRPr lang="zh-HK" altLang="en-US" sz="39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1266" name="Picture 2" descr="d:\Users\usesr\Desktop\00c18af84c93b3491307df93869b07f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3771900"/>
            <a:ext cx="26289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4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9287" y="842210"/>
            <a:ext cx="9366325" cy="823127"/>
          </a:xfrm>
        </p:spPr>
        <p:txBody>
          <a:bodyPr>
            <a:normAutofit/>
          </a:bodyPr>
          <a:lstStyle/>
          <a:p>
            <a:pPr algn="ctr"/>
            <a:r>
              <a:rPr lang="zh-HK" altLang="en-US" sz="4800" b="1" dirty="0">
                <a:solidFill>
                  <a:srgbClr val="0070C0"/>
                </a:solidFill>
                <a:latin typeface="標楷體" panose="03000509000000000000" pitchFamily="65" charset="-120"/>
                <a:ea typeface="標楷體" panose="03000509000000000000" pitchFamily="65" charset="-120"/>
              </a:rPr>
              <a:t>意向輔導的七大</a:t>
            </a:r>
            <a:r>
              <a:rPr lang="zh-HK" altLang="en-US" sz="4800" b="1" dirty="0" smtClean="0">
                <a:solidFill>
                  <a:srgbClr val="0070C0"/>
                </a:solidFill>
                <a:latin typeface="標楷體" panose="03000509000000000000" pitchFamily="65" charset="-120"/>
                <a:ea typeface="標楷體" panose="03000509000000000000" pitchFamily="65" charset="-120"/>
              </a:rPr>
              <a:t>原則</a:t>
            </a:r>
            <a:endParaRPr lang="zh-HK" altLang="en-US" sz="4800" b="1"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91323" y="1997242"/>
            <a:ext cx="9036423" cy="4102769"/>
          </a:xfrm>
        </p:spPr>
        <p:txBody>
          <a:bodyPr>
            <a:normAutofit fontScale="70000" lnSpcReduction="20000"/>
          </a:bodyPr>
          <a:lstStyle/>
          <a:p>
            <a:pPr marL="68580" indent="0">
              <a:buNone/>
            </a:pPr>
            <a:r>
              <a:rPr lang="zh-HK" altLang="en-US" sz="4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原則三</a:t>
            </a: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最好</a:t>
            </a:r>
            <a:r>
              <a:rPr lang="zh-TW" altLang="en-US" sz="4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的期望，最壞的打算</a:t>
            </a:r>
          </a:p>
          <a:p>
            <a:pPr marL="625475" lvl="2" defTabSz="1071563"/>
            <a:r>
              <a:rPr lang="zh-TW" altLang="en-US"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成績</a:t>
            </a: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理想，不沾沾自喜</a:t>
            </a:r>
            <a:r>
              <a:rPr lang="zh-TW" altLang="en-US"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625475" lvl="2" defTabSz="1071563"/>
            <a:r>
              <a:rPr lang="zh-TW" altLang="en-US"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遇到</a:t>
            </a: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挫折，不輕言放棄</a:t>
            </a:r>
          </a:p>
          <a:p>
            <a:endParaRPr lang="en-US" altLang="zh-HK" dirty="0">
              <a:latin typeface="Times New Roman" panose="02020603050405020304" pitchFamily="18" charset="0"/>
              <a:ea typeface="標楷體" panose="03000509000000000000" pitchFamily="65" charset="-120"/>
              <a:cs typeface="Times New Roman" panose="02020603050405020304" pitchFamily="18" charset="0"/>
            </a:endParaRPr>
          </a:p>
          <a:p>
            <a:pPr marL="68580" indent="0">
              <a:buNone/>
            </a:pP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原則</a:t>
            </a:r>
            <a:r>
              <a:rPr lang="zh-TW"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四</a:t>
            </a: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平常</a:t>
            </a:r>
            <a:r>
              <a:rPr lang="zh-TW" altLang="en-US" sz="4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心面對大改變</a:t>
            </a:r>
          </a:p>
          <a:p>
            <a:pPr marL="722313" lvl="2">
              <a:tabLst>
                <a:tab pos="625475" algn="l"/>
              </a:tabLst>
            </a:pPr>
            <a:r>
              <a:rPr lang="zh-TW" altLang="en-US"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變幻</a:t>
            </a: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原是永恆：不確定因素常存</a:t>
            </a:r>
          </a:p>
          <a:p>
            <a:pPr marL="722313" lvl="2">
              <a:tabLst>
                <a:tab pos="625475" algn="l"/>
              </a:tabLst>
            </a:pPr>
            <a:r>
              <a:rPr lang="zh-TW" altLang="en-US"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形勢</a:t>
            </a: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多變，冷靜面對；以變應變，接受現實</a:t>
            </a:r>
          </a:p>
          <a:p>
            <a:pPr marL="722313" lvl="2">
              <a:tabLst>
                <a:tab pos="625475" algn="l"/>
              </a:tabLst>
            </a:pPr>
            <a:r>
              <a:rPr lang="zh-TW" altLang="en-US"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抉擇</a:t>
            </a: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前：重重考慮，慢慢思量</a:t>
            </a:r>
          </a:p>
          <a:p>
            <a:pPr marL="722313" lvl="2">
              <a:tabLst>
                <a:tab pos="625475" algn="l"/>
              </a:tabLst>
            </a:pPr>
            <a:r>
              <a:rPr lang="zh-TW" altLang="en-US"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抉擇</a:t>
            </a: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後：輕輕放下，快快行動</a:t>
            </a:r>
          </a:p>
        </p:txBody>
      </p:sp>
      <p:pic>
        <p:nvPicPr>
          <p:cNvPr id="17410" name="Picture 2" descr="d:\Users\usesr\Desktop\good-job-clipart-good-job-thumbs-up-clipart-230x216_d14c5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1538" y="4876800"/>
            <a:ext cx="1582208"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14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3467" y="711202"/>
            <a:ext cx="10871200" cy="6297108"/>
          </a:xfrm>
          <a:prstGeom prst="rect">
            <a:avLst/>
          </a:prstGeom>
        </p:spPr>
        <p:txBody>
          <a:bodyPr wrap="square">
            <a:spAutoFit/>
          </a:bodyPr>
          <a:lstStyle/>
          <a:p>
            <a:pPr marL="265113" lvl="0" indent="-265113" algn="ctr">
              <a:spcBef>
                <a:spcPct val="20000"/>
              </a:spcBef>
              <a:buClr>
                <a:srgbClr val="94C600"/>
              </a:buClr>
              <a:buSzPct val="76000"/>
              <a:buFont typeface="Wingdings 2" pitchFamily="18" charset="2"/>
              <a:buChar char=""/>
            </a:pPr>
            <a:r>
              <a:rPr lang="zh-HK" altLang="en-US" sz="3200" b="1" dirty="0" smtClean="0">
                <a:latin typeface="標楷體" panose="03000509000000000000" pitchFamily="65" charset="-120"/>
                <a:ea typeface="標楷體" panose="03000509000000000000" pitchFamily="65" charset="-120"/>
              </a:rPr>
              <a:t>您們是</a:t>
            </a:r>
            <a:r>
              <a:rPr lang="zh-HK" altLang="en-US" sz="3200" b="1" dirty="0" smtClean="0">
                <a:solidFill>
                  <a:srgbClr val="FF0000"/>
                </a:solidFill>
                <a:latin typeface="標楷體" panose="03000509000000000000" pitchFamily="65" charset="-120"/>
                <a:ea typeface="標楷體" panose="03000509000000000000" pitchFamily="65" charset="-120"/>
              </a:rPr>
              <a:t>偉大</a:t>
            </a:r>
            <a:r>
              <a:rPr lang="zh-HK" altLang="en-US" sz="3200" b="1" dirty="0" smtClean="0">
                <a:latin typeface="標楷體" panose="03000509000000000000" pitchFamily="65" charset="-120"/>
                <a:ea typeface="標楷體" panose="03000509000000000000" pitchFamily="65" charset="-120"/>
              </a:rPr>
              <a:t>的</a:t>
            </a:r>
            <a:r>
              <a:rPr lang="en-US" altLang="zh-HK" sz="3200" b="1" dirty="0" smtClean="0">
                <a:latin typeface="標楷體" panose="03000509000000000000" pitchFamily="65" charset="-120"/>
                <a:ea typeface="標楷體" panose="03000509000000000000" pitchFamily="65" charset="-120"/>
              </a:rPr>
              <a:t>——</a:t>
            </a:r>
            <a:r>
              <a:rPr lang="zh-HK" altLang="en-US" sz="3200" b="1" dirty="0" smtClean="0">
                <a:latin typeface="標楷體" panose="03000509000000000000" pitchFamily="65" charset="-120"/>
                <a:ea typeface="標楷體" panose="03000509000000000000" pitchFamily="65" charset="-120"/>
              </a:rPr>
              <a:t>為自己子女的前途，犧牲了寶貴的時間；</a:t>
            </a:r>
            <a:endParaRPr lang="en-US" altLang="zh-HK" sz="3200" b="1" dirty="0" smtClean="0">
              <a:latin typeface="標楷體" panose="03000509000000000000" pitchFamily="65" charset="-120"/>
              <a:ea typeface="標楷體" panose="03000509000000000000" pitchFamily="65" charset="-120"/>
            </a:endParaRPr>
          </a:p>
          <a:p>
            <a:pPr marL="265113" indent="-265113">
              <a:spcBef>
                <a:spcPct val="20000"/>
              </a:spcBef>
              <a:buClr>
                <a:srgbClr val="94C600"/>
              </a:buClr>
              <a:buSzPct val="76000"/>
              <a:buFont typeface="Wingdings 2" pitchFamily="18" charset="2"/>
              <a:buChar char=""/>
            </a:pPr>
            <a:r>
              <a:rPr lang="zh-HK" altLang="en-US" sz="3200" b="1" dirty="0" smtClean="0">
                <a:latin typeface="標楷體" panose="03000509000000000000" pitchFamily="65" charset="-120"/>
                <a:ea typeface="標楷體" panose="03000509000000000000" pitchFamily="65" charset="-120"/>
              </a:rPr>
              <a:t>您</a:t>
            </a:r>
            <a:r>
              <a:rPr lang="zh-HK" altLang="en-US" sz="3200" b="1" dirty="0">
                <a:latin typeface="標楷體" panose="03000509000000000000" pitchFamily="65" charset="-120"/>
                <a:ea typeface="標楷體" panose="03000509000000000000" pitchFamily="65" charset="-120"/>
              </a:rPr>
              <a:t>們的子女是</a:t>
            </a:r>
            <a:r>
              <a:rPr lang="zh-HK" altLang="en-US" sz="3200" b="1" dirty="0">
                <a:solidFill>
                  <a:srgbClr val="FF0000"/>
                </a:solidFill>
                <a:latin typeface="標楷體" panose="03000509000000000000" pitchFamily="65" charset="-120"/>
                <a:ea typeface="標楷體" panose="03000509000000000000" pitchFamily="65" charset="-120"/>
              </a:rPr>
              <a:t>幸福</a:t>
            </a:r>
            <a:r>
              <a:rPr lang="zh-HK" altLang="en-US" sz="3200" b="1" dirty="0">
                <a:latin typeface="標楷體" panose="03000509000000000000" pitchFamily="65" charset="-120"/>
                <a:ea typeface="標楷體" panose="03000509000000000000" pitchFamily="65" charset="-120"/>
              </a:rPr>
              <a:t>的</a:t>
            </a:r>
            <a:r>
              <a:rPr lang="en-US" altLang="zh-HK" sz="3200" b="1" dirty="0">
                <a:latin typeface="標楷體" panose="03000509000000000000" pitchFamily="65" charset="-120"/>
                <a:ea typeface="標楷體" panose="03000509000000000000" pitchFamily="65" charset="-120"/>
              </a:rPr>
              <a:t>——</a:t>
            </a:r>
            <a:r>
              <a:rPr lang="zh-HK" altLang="en-US" sz="3200" b="1" dirty="0">
                <a:latin typeface="標楷體" panose="03000509000000000000" pitchFamily="65" charset="-120"/>
                <a:ea typeface="標楷體" panose="03000509000000000000" pitchFamily="65" charset="-120"/>
              </a:rPr>
              <a:t>老師、父母、資訊及政府的幫助</a:t>
            </a:r>
            <a:r>
              <a:rPr lang="zh-HK" altLang="en-US" sz="3200" b="1" dirty="0" smtClean="0">
                <a:latin typeface="標楷體" panose="03000509000000000000" pitchFamily="65" charset="-120"/>
                <a:ea typeface="標楷體" panose="03000509000000000000" pitchFamily="65" charset="-120"/>
              </a:rPr>
              <a:t>；</a:t>
            </a:r>
            <a:endParaRPr lang="en-US" altLang="zh-HK" sz="3200" b="1" dirty="0" smtClean="0">
              <a:latin typeface="標楷體" panose="03000509000000000000" pitchFamily="65" charset="-120"/>
              <a:ea typeface="標楷體" panose="03000509000000000000" pitchFamily="65" charset="-120"/>
            </a:endParaRPr>
          </a:p>
          <a:p>
            <a:pPr>
              <a:spcBef>
                <a:spcPct val="20000"/>
              </a:spcBef>
              <a:buClr>
                <a:srgbClr val="94C600"/>
              </a:buClr>
              <a:buSzPct val="76000"/>
              <a:buFont typeface="Wingdings 2" pitchFamily="18" charset="2"/>
              <a:buChar char=""/>
            </a:pPr>
            <a:r>
              <a:rPr lang="zh-HK" altLang="en-US" sz="3200" b="1" dirty="0" smtClean="0">
                <a:latin typeface="標楷體" panose="03000509000000000000" pitchFamily="65" charset="-120"/>
                <a:ea typeface="標楷體" panose="03000509000000000000" pitchFamily="65" charset="-120"/>
              </a:rPr>
              <a:t>他們</a:t>
            </a:r>
            <a:r>
              <a:rPr lang="zh-HK" altLang="en-US" sz="3200" b="1" dirty="0">
                <a:latin typeface="標楷體" panose="03000509000000000000" pitchFamily="65" charset="-120"/>
                <a:ea typeface="標楷體" panose="03000509000000000000" pitchFamily="65" charset="-120"/>
              </a:rPr>
              <a:t>的選擇是</a:t>
            </a:r>
            <a:r>
              <a:rPr lang="zh-HK" altLang="en-US" sz="3200" b="1" dirty="0">
                <a:solidFill>
                  <a:srgbClr val="FF0000"/>
                </a:solidFill>
                <a:latin typeface="標楷體" panose="03000509000000000000" pitchFamily="65" charset="-120"/>
                <a:ea typeface="標楷體" panose="03000509000000000000" pitchFamily="65" charset="-120"/>
              </a:rPr>
              <a:t>衝動</a:t>
            </a:r>
            <a:r>
              <a:rPr lang="zh-HK" altLang="en-US" sz="3200" b="1" dirty="0">
                <a:latin typeface="標楷體" panose="03000509000000000000" pitchFamily="65" charset="-120"/>
                <a:ea typeface="標楷體" panose="03000509000000000000" pitchFamily="65" charset="-120"/>
              </a:rPr>
              <a:t>的</a:t>
            </a:r>
            <a:r>
              <a:rPr lang="en-US" altLang="zh-HK" sz="3200" b="1" dirty="0">
                <a:latin typeface="標楷體" panose="03000509000000000000" pitchFamily="65" charset="-120"/>
                <a:ea typeface="標楷體" panose="03000509000000000000" pitchFamily="65" charset="-120"/>
              </a:rPr>
              <a:t>——</a:t>
            </a:r>
            <a:r>
              <a:rPr lang="zh-HK" altLang="en-US" sz="3200" b="1" dirty="0">
                <a:latin typeface="標楷體" panose="03000509000000000000" pitchFamily="65" charset="-120"/>
                <a:ea typeface="標楷體" panose="03000509000000000000" pitchFamily="65" charset="-120"/>
              </a:rPr>
              <a:t>羊群效應、朋輩效應、跟風；</a:t>
            </a:r>
            <a:endParaRPr lang="en-US" altLang="zh-HK" sz="3200" b="1" dirty="0">
              <a:latin typeface="標楷體" panose="03000509000000000000" pitchFamily="65" charset="-120"/>
              <a:ea typeface="標楷體" panose="03000509000000000000" pitchFamily="65" charset="-120"/>
            </a:endParaRPr>
          </a:p>
          <a:p>
            <a:pPr defTabSz="541338">
              <a:spcBef>
                <a:spcPct val="20000"/>
              </a:spcBef>
              <a:buClr>
                <a:srgbClr val="94C600"/>
              </a:buClr>
              <a:buSzPct val="76000"/>
              <a:buFont typeface="Wingdings 2" pitchFamily="18" charset="2"/>
              <a:buChar char=""/>
              <a:tabLst>
                <a:tab pos="265113" algn="l"/>
              </a:tabLst>
            </a:pPr>
            <a:r>
              <a:rPr lang="zh-HK" altLang="en-US" sz="3200" b="1" dirty="0" smtClean="0">
                <a:latin typeface="標楷體" panose="03000509000000000000" pitchFamily="65" charset="-120"/>
                <a:ea typeface="標楷體" panose="03000509000000000000" pitchFamily="65" charset="-120"/>
              </a:rPr>
              <a:t>升學</a:t>
            </a:r>
            <a:r>
              <a:rPr lang="zh-HK" altLang="en-US" sz="3200" b="1" dirty="0">
                <a:latin typeface="標楷體" panose="03000509000000000000" pitchFamily="65" charset="-120"/>
                <a:ea typeface="標楷體" panose="03000509000000000000" pitchFamily="65" charset="-120"/>
              </a:rPr>
              <a:t>的路向是</a:t>
            </a:r>
            <a:r>
              <a:rPr lang="zh-HK" altLang="en-US" sz="3200" b="1" dirty="0">
                <a:solidFill>
                  <a:srgbClr val="FF0000"/>
                </a:solidFill>
                <a:latin typeface="標楷體" panose="03000509000000000000" pitchFamily="65" charset="-120"/>
                <a:ea typeface="標楷體" panose="03000509000000000000" pitchFamily="65" charset="-120"/>
              </a:rPr>
              <a:t>多元</a:t>
            </a:r>
            <a:r>
              <a:rPr lang="zh-HK" altLang="en-US" sz="3200" b="1" dirty="0">
                <a:latin typeface="標楷體" panose="03000509000000000000" pitchFamily="65" charset="-120"/>
                <a:ea typeface="標楷體" panose="03000509000000000000" pitchFamily="65" charset="-120"/>
              </a:rPr>
              <a:t>的</a:t>
            </a:r>
            <a:r>
              <a:rPr lang="en-US" altLang="zh-HK" sz="3200" b="1" dirty="0">
                <a:latin typeface="標楷體" panose="03000509000000000000" pitchFamily="65" charset="-120"/>
                <a:ea typeface="標楷體" panose="03000509000000000000" pitchFamily="65" charset="-120"/>
              </a:rPr>
              <a:t>——</a:t>
            </a:r>
            <a:r>
              <a:rPr lang="zh-HK" altLang="en-US" sz="3200" b="1" dirty="0">
                <a:latin typeface="標楷體" panose="03000509000000000000" pitchFamily="65" charset="-120"/>
                <a:ea typeface="標楷體" panose="03000509000000000000" pitchFamily="65" charset="-120"/>
              </a:rPr>
              <a:t>本地、中、港、台、澳紐、英</a:t>
            </a:r>
            <a:r>
              <a:rPr lang="zh-HK" altLang="en-US" sz="3200" b="1" dirty="0" smtClean="0">
                <a:latin typeface="標楷體" panose="03000509000000000000" pitchFamily="65" charset="-120"/>
                <a:ea typeface="標楷體" panose="03000509000000000000" pitchFamily="65" charset="-120"/>
              </a:rPr>
              <a:t>美</a:t>
            </a:r>
            <a:r>
              <a:rPr lang="en-US" altLang="zh-HK" sz="3200" b="1" dirty="0" smtClean="0">
                <a:latin typeface="標楷體" panose="03000509000000000000" pitchFamily="65" charset="-120"/>
                <a:ea typeface="標楷體" panose="03000509000000000000" pitchFamily="65" charset="-120"/>
              </a:rPr>
              <a:t>	</a:t>
            </a:r>
            <a:r>
              <a:rPr lang="zh-HK" altLang="en-US" sz="3200" b="1" dirty="0" smtClean="0">
                <a:latin typeface="標楷體" panose="03000509000000000000" pitchFamily="65" charset="-120"/>
                <a:ea typeface="標楷體" panose="03000509000000000000" pitchFamily="65" charset="-120"/>
              </a:rPr>
              <a:t>等</a:t>
            </a:r>
            <a:r>
              <a:rPr lang="zh-HK" altLang="en-US" sz="3200" b="1" dirty="0">
                <a:latin typeface="標楷體" panose="03000509000000000000" pitchFamily="65" charset="-120"/>
                <a:ea typeface="標楷體" panose="03000509000000000000" pitchFamily="65" charset="-120"/>
              </a:rPr>
              <a:t>；</a:t>
            </a:r>
            <a:endParaRPr lang="en-US" altLang="zh-HK" sz="3200" b="1" dirty="0">
              <a:latin typeface="標楷體" panose="03000509000000000000" pitchFamily="65" charset="-120"/>
              <a:ea typeface="標楷體" panose="03000509000000000000" pitchFamily="65" charset="-120"/>
            </a:endParaRPr>
          </a:p>
          <a:p>
            <a:pPr>
              <a:spcBef>
                <a:spcPct val="20000"/>
              </a:spcBef>
              <a:buClr>
                <a:srgbClr val="94C600"/>
              </a:buClr>
              <a:buSzPct val="76000"/>
              <a:buFont typeface="Wingdings 2" pitchFamily="18" charset="2"/>
              <a:buChar char=""/>
            </a:pPr>
            <a:r>
              <a:rPr lang="zh-HK" altLang="en-US" sz="3200" b="1" dirty="0" smtClean="0">
                <a:latin typeface="標楷體" panose="03000509000000000000" pitchFamily="65" charset="-120"/>
                <a:ea typeface="標楷體" panose="03000509000000000000" pitchFamily="65" charset="-120"/>
              </a:rPr>
              <a:t>前途</a:t>
            </a:r>
            <a:r>
              <a:rPr lang="zh-HK" altLang="en-US" sz="3200" b="1" dirty="0">
                <a:latin typeface="標楷體" panose="03000509000000000000" pitchFamily="65" charset="-120"/>
                <a:ea typeface="標楷體" panose="03000509000000000000" pitchFamily="65" charset="-120"/>
              </a:rPr>
              <a:t>是</a:t>
            </a:r>
            <a:r>
              <a:rPr lang="zh-HK" altLang="en-US" sz="3200" b="1" dirty="0">
                <a:solidFill>
                  <a:srgbClr val="FF0000"/>
                </a:solidFill>
                <a:latin typeface="標楷體" panose="03000509000000000000" pitchFamily="65" charset="-120"/>
                <a:ea typeface="標楷體" panose="03000509000000000000" pitchFamily="65" charset="-120"/>
              </a:rPr>
              <a:t>美好</a:t>
            </a:r>
            <a:r>
              <a:rPr lang="zh-HK" altLang="en-US" sz="3200" b="1" dirty="0">
                <a:latin typeface="標楷體" panose="03000509000000000000" pitchFamily="65" charset="-120"/>
                <a:ea typeface="標楷體" panose="03000509000000000000" pitchFamily="65" charset="-120"/>
              </a:rPr>
              <a:t>的</a:t>
            </a:r>
            <a:r>
              <a:rPr lang="en-US" altLang="zh-HK" sz="3200" b="1" dirty="0">
                <a:latin typeface="標楷體" panose="03000509000000000000" pitchFamily="65" charset="-120"/>
                <a:ea typeface="標楷體" panose="03000509000000000000" pitchFamily="65" charset="-120"/>
              </a:rPr>
              <a:t>——</a:t>
            </a:r>
            <a:r>
              <a:rPr lang="zh-HK" altLang="en-US" sz="3200" b="1" dirty="0">
                <a:latin typeface="標楷體" panose="03000509000000000000" pitchFamily="65" charset="-120"/>
                <a:ea typeface="標楷體" panose="03000509000000000000" pitchFamily="65" charset="-120"/>
              </a:rPr>
              <a:t>各地都向他們招手</a:t>
            </a:r>
            <a:r>
              <a:rPr lang="zh-HK" altLang="en-US" sz="3200" b="1" dirty="0" smtClean="0">
                <a:latin typeface="標楷體" panose="03000509000000000000" pitchFamily="65" charset="-120"/>
                <a:ea typeface="標楷體" panose="03000509000000000000" pitchFamily="65" charset="-120"/>
              </a:rPr>
              <a:t>；</a:t>
            </a:r>
            <a:endParaRPr lang="en-US" altLang="zh-HK" sz="3200" b="1" dirty="0" smtClean="0">
              <a:latin typeface="標楷體" panose="03000509000000000000" pitchFamily="65" charset="-120"/>
              <a:ea typeface="標楷體" panose="03000509000000000000" pitchFamily="65" charset="-120"/>
            </a:endParaRPr>
          </a:p>
          <a:p>
            <a:pPr>
              <a:spcBef>
                <a:spcPct val="20000"/>
              </a:spcBef>
              <a:buClr>
                <a:srgbClr val="94C600"/>
              </a:buClr>
              <a:buSzPct val="76000"/>
              <a:buFont typeface="Wingdings 2" pitchFamily="18" charset="2"/>
              <a:buChar char=""/>
            </a:pPr>
            <a:r>
              <a:rPr lang="zh-HK" altLang="en-US" sz="3200" b="1" dirty="0" smtClean="0">
                <a:latin typeface="標楷體" panose="03000509000000000000" pitchFamily="65" charset="-120"/>
                <a:ea typeface="標楷體" panose="03000509000000000000" pitchFamily="65" charset="-120"/>
              </a:rPr>
              <a:t>抉擇</a:t>
            </a:r>
            <a:r>
              <a:rPr lang="zh-HK" altLang="en-US" sz="3200" b="1" dirty="0">
                <a:latin typeface="標楷體" panose="03000509000000000000" pitchFamily="65" charset="-120"/>
                <a:ea typeface="標楷體" panose="03000509000000000000" pitchFamily="65" charset="-120"/>
              </a:rPr>
              <a:t>是</a:t>
            </a:r>
            <a:r>
              <a:rPr lang="zh-HK" altLang="en-US" sz="3200" b="1" dirty="0">
                <a:solidFill>
                  <a:srgbClr val="FF0000"/>
                </a:solidFill>
                <a:latin typeface="標楷體" panose="03000509000000000000" pitchFamily="65" charset="-120"/>
                <a:ea typeface="標楷體" panose="03000509000000000000" pitchFamily="65" charset="-120"/>
              </a:rPr>
              <a:t>謹慎</a:t>
            </a:r>
            <a:r>
              <a:rPr lang="zh-HK" altLang="en-US" sz="3200" b="1" dirty="0">
                <a:latin typeface="標楷體" panose="03000509000000000000" pitchFamily="65" charset="-120"/>
                <a:ea typeface="標楷體" panose="03000509000000000000" pitchFamily="65" charset="-120"/>
              </a:rPr>
              <a:t>的</a:t>
            </a:r>
            <a:r>
              <a:rPr lang="en-US" altLang="zh-HK" sz="3200" b="1" dirty="0">
                <a:latin typeface="標楷體" panose="03000509000000000000" pitchFamily="65" charset="-120"/>
                <a:ea typeface="標楷體" panose="03000509000000000000" pitchFamily="65" charset="-120"/>
              </a:rPr>
              <a:t>——</a:t>
            </a:r>
            <a:r>
              <a:rPr lang="zh-HK" altLang="en-US" sz="3200" b="1" dirty="0">
                <a:latin typeface="標楷體" panose="03000509000000000000" pitchFamily="65" charset="-120"/>
                <a:ea typeface="標楷體" panose="03000509000000000000" pitchFamily="65" charset="-120"/>
              </a:rPr>
              <a:t>走錯一步或可導致抱歉終生！</a:t>
            </a:r>
            <a:endParaRPr lang="en-US" altLang="zh-HK" sz="3200" b="1" dirty="0">
              <a:latin typeface="標楷體" panose="03000509000000000000" pitchFamily="65" charset="-120"/>
              <a:ea typeface="標楷體" panose="03000509000000000000" pitchFamily="65" charset="-120"/>
            </a:endParaRPr>
          </a:p>
          <a:p>
            <a:pPr>
              <a:spcBef>
                <a:spcPct val="20000"/>
              </a:spcBef>
              <a:buClr>
                <a:srgbClr val="94C600"/>
              </a:buClr>
              <a:buSzPct val="76000"/>
              <a:buFont typeface="Wingdings 2" pitchFamily="18" charset="2"/>
              <a:buChar char=""/>
            </a:pPr>
            <a:r>
              <a:rPr lang="zh-HK" altLang="en-US" sz="3200" b="1" dirty="0" smtClean="0">
                <a:latin typeface="標楷體" panose="03000509000000000000" pitchFamily="65" charset="-120"/>
                <a:ea typeface="標楷體" panose="03000509000000000000" pitchFamily="65" charset="-120"/>
              </a:rPr>
              <a:t>考慮</a:t>
            </a:r>
            <a:r>
              <a:rPr lang="zh-HK" altLang="en-US" sz="3200" b="1" dirty="0">
                <a:latin typeface="標楷體" panose="03000509000000000000" pitchFamily="65" charset="-120"/>
                <a:ea typeface="標楷體" panose="03000509000000000000" pitchFamily="65" charset="-120"/>
              </a:rPr>
              <a:t>需要</a:t>
            </a:r>
            <a:r>
              <a:rPr lang="zh-HK" altLang="en-US" sz="3200" b="1" dirty="0">
                <a:solidFill>
                  <a:srgbClr val="FF0000"/>
                </a:solidFill>
                <a:latin typeface="標楷體" panose="03000509000000000000" pitchFamily="65" charset="-120"/>
                <a:ea typeface="標楷體" panose="03000509000000000000" pitchFamily="65" charset="-120"/>
              </a:rPr>
              <a:t>周詳</a:t>
            </a:r>
            <a:r>
              <a:rPr lang="zh-HK" altLang="en-US" sz="3200" b="1" dirty="0">
                <a:latin typeface="標楷體" panose="03000509000000000000" pitchFamily="65" charset="-120"/>
                <a:ea typeface="標楷體" panose="03000509000000000000" pitchFamily="65" charset="-120"/>
              </a:rPr>
              <a:t>的</a:t>
            </a:r>
            <a:r>
              <a:rPr lang="en-US" altLang="zh-HK" sz="3200" b="1" dirty="0">
                <a:latin typeface="標楷體" panose="03000509000000000000" pitchFamily="65" charset="-120"/>
                <a:ea typeface="標楷體" panose="03000509000000000000" pitchFamily="65" charset="-120"/>
              </a:rPr>
              <a:t>——</a:t>
            </a:r>
            <a:r>
              <a:rPr lang="zh-HK" altLang="en-US" sz="3200" b="1" dirty="0">
                <a:latin typeface="標楷體" panose="03000509000000000000" pitchFamily="65" charset="-120"/>
                <a:ea typeface="標楷體" panose="03000509000000000000" pitchFamily="65" charset="-120"/>
              </a:rPr>
              <a:t>從興趣、實力、經濟等方面出發。</a:t>
            </a:r>
          </a:p>
          <a:p>
            <a:pPr indent="3175">
              <a:spcBef>
                <a:spcPct val="20000"/>
              </a:spcBef>
              <a:buClr>
                <a:srgbClr val="94C600"/>
              </a:buClr>
              <a:buSzPct val="76000"/>
              <a:buFont typeface="Wingdings 2" pitchFamily="18" charset="2"/>
              <a:buChar char=""/>
            </a:pPr>
            <a:endParaRPr lang="en-US" altLang="zh-HK" sz="3200" dirty="0">
              <a:latin typeface="標楷體" panose="03000509000000000000" pitchFamily="65" charset="-120"/>
              <a:ea typeface="標楷體" panose="03000509000000000000" pitchFamily="65" charset="-120"/>
            </a:endParaRPr>
          </a:p>
          <a:p>
            <a:pPr indent="3175">
              <a:spcBef>
                <a:spcPct val="20000"/>
              </a:spcBef>
              <a:buClr>
                <a:srgbClr val="94C600"/>
              </a:buClr>
              <a:buSzPct val="76000"/>
              <a:buFont typeface="Wingdings 2" pitchFamily="18" charset="2"/>
              <a:buChar char=""/>
            </a:pPr>
            <a:endParaRPr lang="en-US" altLang="zh-HK" sz="3200" dirty="0" smtClean="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endParaRPr lang="en-US" altLang="zh-HK" sz="32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0635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9287" y="842210"/>
            <a:ext cx="9366325" cy="823127"/>
          </a:xfrm>
        </p:spPr>
        <p:txBody>
          <a:bodyPr>
            <a:normAutofit/>
          </a:bodyPr>
          <a:lstStyle/>
          <a:p>
            <a:pPr algn="ctr"/>
            <a:r>
              <a:rPr lang="zh-HK" altLang="en-US" sz="4800" b="1" dirty="0">
                <a:solidFill>
                  <a:srgbClr val="0070C0"/>
                </a:solidFill>
                <a:latin typeface="標楷體" panose="03000509000000000000" pitchFamily="65" charset="-120"/>
                <a:ea typeface="標楷體" panose="03000509000000000000" pitchFamily="65" charset="-120"/>
              </a:rPr>
              <a:t>意向輔導的七大</a:t>
            </a:r>
            <a:r>
              <a:rPr lang="zh-HK" altLang="en-US" sz="4800" b="1" dirty="0" smtClean="0">
                <a:solidFill>
                  <a:srgbClr val="0070C0"/>
                </a:solidFill>
                <a:latin typeface="標楷體" panose="03000509000000000000" pitchFamily="65" charset="-120"/>
                <a:ea typeface="標楷體" panose="03000509000000000000" pitchFamily="65" charset="-120"/>
              </a:rPr>
              <a:t>原則</a:t>
            </a:r>
            <a:endParaRPr lang="zh-HK" altLang="en-US" sz="4800" b="1"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91323" y="1997242"/>
            <a:ext cx="9036423" cy="4102769"/>
          </a:xfrm>
        </p:spPr>
        <p:txBody>
          <a:bodyPr>
            <a:normAutofit fontScale="92500"/>
          </a:bodyPr>
          <a:lstStyle/>
          <a:p>
            <a:pPr marL="68580" indent="0">
              <a:buNone/>
            </a:pP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原則</a:t>
            </a:r>
            <a:r>
              <a:rPr lang="zh-TW"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五</a:t>
            </a: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揚長避短，客觀分析</a:t>
            </a:r>
          </a:p>
          <a:p>
            <a:pPr marL="625475" lvl="2" defTabSz="1071563"/>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兩利相衡取其重，兩害相權從其輕。</a:t>
            </a:r>
          </a:p>
          <a:p>
            <a:pPr marL="625475" lvl="2" defTabSz="1071563"/>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避重就輕，中庸落墨</a:t>
            </a:r>
          </a:p>
          <a:p>
            <a:pPr marL="625475" lvl="2" defTabSz="1071563"/>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客觀分析，利弊對照</a:t>
            </a:r>
          </a:p>
          <a:p>
            <a:pPr marL="625475" lvl="2" defTabSz="1071563"/>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量力而為，衡量得失</a:t>
            </a:r>
          </a:p>
        </p:txBody>
      </p:sp>
      <p:pic>
        <p:nvPicPr>
          <p:cNvPr id="15362" name="Picture 2" descr="d:\Users\usesr\Desktop\imagesJB25CG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718" y="3581400"/>
            <a:ext cx="4310832" cy="259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57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9287" y="842210"/>
            <a:ext cx="9366325" cy="823127"/>
          </a:xfrm>
        </p:spPr>
        <p:txBody>
          <a:bodyPr>
            <a:normAutofit/>
          </a:bodyPr>
          <a:lstStyle/>
          <a:p>
            <a:pPr algn="ctr"/>
            <a:r>
              <a:rPr lang="zh-HK" altLang="en-US" sz="4800" b="1" dirty="0">
                <a:solidFill>
                  <a:srgbClr val="0070C0"/>
                </a:solidFill>
                <a:latin typeface="標楷體" panose="03000509000000000000" pitchFamily="65" charset="-120"/>
                <a:ea typeface="標楷體" panose="03000509000000000000" pitchFamily="65" charset="-120"/>
              </a:rPr>
              <a:t>意向輔導的七大</a:t>
            </a:r>
            <a:r>
              <a:rPr lang="zh-HK" altLang="en-US" sz="4800" b="1" dirty="0" smtClean="0">
                <a:solidFill>
                  <a:srgbClr val="0070C0"/>
                </a:solidFill>
                <a:latin typeface="標楷體" panose="03000509000000000000" pitchFamily="65" charset="-120"/>
                <a:ea typeface="標楷體" panose="03000509000000000000" pitchFamily="65" charset="-120"/>
              </a:rPr>
              <a:t>原則</a:t>
            </a:r>
            <a:endParaRPr lang="zh-HK" altLang="en-US" sz="4800" b="1"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91323" y="1997242"/>
            <a:ext cx="9352877" cy="4102769"/>
          </a:xfrm>
        </p:spPr>
        <p:txBody>
          <a:bodyPr>
            <a:normAutofit fontScale="92500" lnSpcReduction="10000"/>
          </a:bodyPr>
          <a:lstStyle/>
          <a:p>
            <a:pPr marL="68580" indent="0">
              <a:buNone/>
            </a:pP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原則</a:t>
            </a:r>
            <a:r>
              <a:rPr lang="zh-TW"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六</a:t>
            </a: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成績有高低，並無分勝負</a:t>
            </a:r>
          </a:p>
          <a:p>
            <a:endParaRPr lang="en-US" altLang="zh-HK" dirty="0">
              <a:latin typeface="Times New Roman" panose="02020603050405020304" pitchFamily="18" charset="0"/>
              <a:ea typeface="標楷體" panose="03000509000000000000" pitchFamily="65" charset="-120"/>
              <a:cs typeface="Times New Roman" panose="02020603050405020304" pitchFamily="18" charset="0"/>
            </a:endParaRPr>
          </a:p>
          <a:p>
            <a:pPr marL="68580" indent="0">
              <a:buNone/>
            </a:pP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原則</a:t>
            </a:r>
            <a:r>
              <a:rPr lang="zh-TW"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七</a:t>
            </a: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沒有最好，只有較好</a:t>
            </a:r>
          </a:p>
          <a:p>
            <a:pPr marL="722313" lvl="2">
              <a:tabLst>
                <a:tab pos="625475" algn="l"/>
              </a:tabLst>
            </a:pP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選擇最合適的，並不一定是最佳的</a:t>
            </a:r>
          </a:p>
          <a:p>
            <a:pPr marL="722313" lvl="2">
              <a:tabLst>
                <a:tab pos="625475" algn="l"/>
              </a:tabLst>
            </a:pP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適合他人，未必適合自己</a:t>
            </a:r>
          </a:p>
          <a:p>
            <a:pPr marL="722313" lvl="2">
              <a:tabLst>
                <a:tab pos="625475" algn="l"/>
              </a:tabLst>
            </a:pP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做好自己，不作比較！</a:t>
            </a:r>
          </a:p>
        </p:txBody>
      </p:sp>
      <p:pic>
        <p:nvPicPr>
          <p:cNvPr id="16386" name="Picture 2" descr="d:\Users\usesr\Desktop\Good-Luck-Smily6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6400" y="4496991"/>
            <a:ext cx="2095500" cy="200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9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1515632" y="471829"/>
            <a:ext cx="9366325" cy="1143000"/>
          </a:xfrm>
        </p:spPr>
        <p:txBody>
          <a:bodyPr/>
          <a:lstStyle/>
          <a:p>
            <a:pPr algn="ctr"/>
            <a:r>
              <a:rPr lang="zh-TW" altLang="en-US" b="1" dirty="0">
                <a:solidFill>
                  <a:srgbClr val="FF0000"/>
                </a:solidFill>
              </a:rPr>
              <a:t>第一部份</a:t>
            </a:r>
            <a:r>
              <a:rPr lang="en-US" altLang="zh-TW" b="1" dirty="0" smtClean="0">
                <a:solidFill>
                  <a:srgbClr val="FF0000"/>
                </a:solidFill>
              </a:rPr>
              <a:t>:</a:t>
            </a:r>
            <a:r>
              <a:rPr lang="zh-TW" altLang="en-US" sz="3600" dirty="0">
                <a:solidFill>
                  <a:srgbClr val="FF0000"/>
                </a:solidFill>
                <a:latin typeface="DFKai-SB" pitchFamily="65" charset="-120"/>
                <a:ea typeface="DFKai-SB" pitchFamily="65" charset="-120"/>
              </a:rPr>
              <a:t>澳門各主要大學</a:t>
            </a:r>
          </a:p>
        </p:txBody>
      </p:sp>
      <p:pic>
        <p:nvPicPr>
          <p:cNvPr id="44036"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83564" y="3716338"/>
            <a:ext cx="1584325"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2839" y="1945823"/>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16125"/>
            <a:ext cx="154305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圖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5895" y="3959225"/>
            <a:ext cx="1800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圖片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21600" y="1887539"/>
            <a:ext cx="21336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圖片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89414" y="4024314"/>
            <a:ext cx="206692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圖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36801" y="3944938"/>
            <a:ext cx="163036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圖片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89414" y="1893888"/>
            <a:ext cx="136207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fld id="{BAE64061-8CAC-40EF-9C12-A91E2A9B954F}" type="slidenum">
              <a:rPr lang="zh-TW" altLang="en-US" smtClean="0"/>
              <a:t>22</a:t>
            </a:fld>
            <a:endParaRPr lang="zh-TW" altLang="en-US"/>
          </a:p>
        </p:txBody>
      </p:sp>
    </p:spTree>
    <p:extLst>
      <p:ext uri="{BB962C8B-B14F-4D97-AF65-F5344CB8AC3E}">
        <p14:creationId xmlns:p14="http://schemas.microsoft.com/office/powerpoint/2010/main" val="284493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zh-TW" altLang="en-US" b="1" dirty="0" smtClean="0">
                <a:solidFill>
                  <a:srgbClr val="FF0000"/>
                </a:solidFill>
                <a:latin typeface="DFKai-SB" pitchFamily="65" charset="-120"/>
                <a:ea typeface="DFKai-SB" pitchFamily="65" charset="-120"/>
              </a:rPr>
              <a:t>為何選擇澳門大學？</a:t>
            </a:r>
            <a:endParaRPr lang="en-US" altLang="zh-TW" b="1" dirty="0" smtClean="0">
              <a:solidFill>
                <a:srgbClr val="FF0000"/>
              </a:solidFill>
              <a:latin typeface="DFKai-SB" pitchFamily="65" charset="-120"/>
              <a:ea typeface="DFKai-SB" pitchFamily="65" charset="-120"/>
            </a:endParaRPr>
          </a:p>
        </p:txBody>
      </p:sp>
      <p:sp>
        <p:nvSpPr>
          <p:cNvPr id="45059" name="Rectangle 3"/>
          <p:cNvSpPr>
            <a:spLocks noGrp="1" noChangeArrowheads="1"/>
          </p:cNvSpPr>
          <p:nvPr>
            <p:ph type="body" idx="1"/>
          </p:nvPr>
        </p:nvSpPr>
        <p:spPr/>
        <p:txBody>
          <a:bodyPr/>
          <a:lstStyle/>
          <a:p>
            <a:r>
              <a:rPr lang="zh-TW" altLang="en-US" b="1" dirty="0" smtClean="0">
                <a:latin typeface="DFKai-SB" pitchFamily="65" charset="-120"/>
                <a:ea typeface="DFKai-SB" pitchFamily="65" charset="-120"/>
              </a:rPr>
              <a:t>澳大在爭取國際學術卓越與認可的同時，亦致力開辦教育、科研和服務活動，著力提升人才質素，培育複合型、領袖型人才，以引領澳門的未來發展。澳大將透過獨特的</a:t>
            </a:r>
            <a:r>
              <a:rPr lang="en-US" altLang="zh-TW" b="1" dirty="0" smtClean="0">
                <a:latin typeface="DFKai-SB" pitchFamily="65" charset="-120"/>
                <a:ea typeface="DFKai-SB" pitchFamily="65" charset="-120"/>
              </a:rPr>
              <a:t>”</a:t>
            </a:r>
            <a:r>
              <a:rPr lang="zh-TW" altLang="en-US" b="1" dirty="0" smtClean="0">
                <a:latin typeface="DFKai-SB" pitchFamily="65" charset="-120"/>
                <a:ea typeface="DFKai-SB" pitchFamily="65" charset="-120"/>
              </a:rPr>
              <a:t>四位一體</a:t>
            </a:r>
            <a:r>
              <a:rPr lang="en-US" altLang="zh-TW" b="1" dirty="0" smtClean="0">
                <a:latin typeface="DFKai-SB" pitchFamily="65" charset="-120"/>
                <a:ea typeface="DFKai-SB" pitchFamily="65" charset="-120"/>
              </a:rPr>
              <a:t>”</a:t>
            </a:r>
            <a:r>
              <a:rPr lang="zh-TW" altLang="en-US" b="1" dirty="0" smtClean="0">
                <a:latin typeface="DFKai-SB" pitchFamily="65" charset="-120"/>
                <a:ea typeface="DFKai-SB" pitchFamily="65" charset="-120"/>
              </a:rPr>
              <a:t>教育模式，培養高質素的學生，亦根據社會發展需要，不斷發展新的跨學科研習計劃和單位，把澳大轉型為一所國際級大學。</a:t>
            </a:r>
            <a:endParaRPr lang="en-US" altLang="zh-TW" b="1" dirty="0" smtClean="0">
              <a:latin typeface="DFKai-SB" pitchFamily="65" charset="-120"/>
              <a:ea typeface="DFKai-SB" pitchFamily="65" charset="-120"/>
            </a:endParaRPr>
          </a:p>
        </p:txBody>
      </p:sp>
      <p:sp>
        <p:nvSpPr>
          <p:cNvPr id="2" name="投影片編號版面配置區 1"/>
          <p:cNvSpPr>
            <a:spLocks noGrp="1"/>
          </p:cNvSpPr>
          <p:nvPr>
            <p:ph type="sldNum" sz="quarter" idx="12"/>
          </p:nvPr>
        </p:nvSpPr>
        <p:spPr/>
        <p:txBody>
          <a:bodyPr/>
          <a:lstStyle/>
          <a:p>
            <a:fld id="{BAE64061-8CAC-40EF-9C12-A91E2A9B954F}" type="slidenum">
              <a:rPr lang="zh-TW" altLang="en-US" smtClean="0"/>
              <a:t>23</a:t>
            </a:fld>
            <a:endParaRPr lang="zh-TW" altLang="en-US"/>
          </a:p>
        </p:txBody>
      </p:sp>
    </p:spTree>
    <p:extLst>
      <p:ext uri="{BB962C8B-B14F-4D97-AF65-F5344CB8AC3E}">
        <p14:creationId xmlns:p14="http://schemas.microsoft.com/office/powerpoint/2010/main" val="2854886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zh-TW" altLang="en-US" b="1" dirty="0" smtClean="0">
                <a:solidFill>
                  <a:srgbClr val="FF0000"/>
                </a:solidFill>
                <a:latin typeface="DFKai-SB" pitchFamily="65" charset="-120"/>
                <a:ea typeface="DFKai-SB" pitchFamily="65" charset="-120"/>
              </a:rPr>
              <a:t>選擇澳門大學重要原因</a:t>
            </a:r>
          </a:p>
        </p:txBody>
      </p:sp>
      <p:sp>
        <p:nvSpPr>
          <p:cNvPr id="47107" name="Rectangle 3"/>
          <p:cNvSpPr>
            <a:spLocks noGrp="1" noChangeArrowheads="1"/>
          </p:cNvSpPr>
          <p:nvPr>
            <p:ph type="body" idx="1"/>
          </p:nvPr>
        </p:nvSpPr>
        <p:spPr/>
        <p:txBody>
          <a:bodyPr/>
          <a:lstStyle/>
          <a:p>
            <a:r>
              <a:rPr lang="zh-TW" altLang="en-US" b="1" dirty="0" smtClean="0">
                <a:latin typeface="Times New Roman" pitchFamily="18" charset="0"/>
                <a:ea typeface="DFKai-SB" pitchFamily="65" charset="-120"/>
                <a:cs typeface="Times New Roman" pitchFamily="18" charset="0"/>
              </a:rPr>
              <a:t>一流的校園設計</a:t>
            </a:r>
            <a:r>
              <a:rPr lang="en-US" altLang="zh-TW" b="1" dirty="0" smtClean="0">
                <a:latin typeface="Times New Roman" pitchFamily="18" charset="0"/>
                <a:ea typeface="DFKai-SB" pitchFamily="65" charset="-120"/>
                <a:cs typeface="Times New Roman" pitchFamily="18" charset="0"/>
              </a:rPr>
              <a:t>(World-class new campus)</a:t>
            </a:r>
          </a:p>
          <a:p>
            <a:r>
              <a:rPr lang="zh-TW" altLang="en-US" b="1" dirty="0" smtClean="0">
                <a:latin typeface="Times New Roman" pitchFamily="18" charset="0"/>
                <a:ea typeface="DFKai-SB" pitchFamily="65" charset="-120"/>
                <a:cs typeface="Times New Roman" pitchFamily="18" charset="0"/>
              </a:rPr>
              <a:t>具影響力的研究</a:t>
            </a:r>
            <a:r>
              <a:rPr lang="en-US" altLang="zh-TW" b="1" dirty="0" smtClean="0">
                <a:latin typeface="Times New Roman" pitchFamily="18" charset="0"/>
                <a:ea typeface="DFKai-SB" pitchFamily="65" charset="-120"/>
                <a:cs typeface="Times New Roman" pitchFamily="18" charset="0"/>
              </a:rPr>
              <a:t>(Impactful Research)</a:t>
            </a:r>
          </a:p>
          <a:p>
            <a:r>
              <a:rPr lang="zh-TW" altLang="en-US" b="1" dirty="0" smtClean="0">
                <a:latin typeface="Times New Roman" pitchFamily="18" charset="0"/>
                <a:ea typeface="DFKai-SB" pitchFamily="65" charset="-120"/>
                <a:cs typeface="Times New Roman" pitchFamily="18" charset="0"/>
              </a:rPr>
              <a:t>價值為本的學生事務</a:t>
            </a:r>
            <a:r>
              <a:rPr lang="en-US" altLang="zh-TW" b="1" dirty="0" smtClean="0">
                <a:latin typeface="Times New Roman" pitchFamily="18" charset="0"/>
                <a:ea typeface="DFKai-SB" pitchFamily="65" charset="-120"/>
                <a:cs typeface="Times New Roman" pitchFamily="18" charset="0"/>
              </a:rPr>
              <a:t>(Valued-based Student Affairs)</a:t>
            </a:r>
          </a:p>
          <a:p>
            <a:r>
              <a:rPr lang="zh-TW" altLang="en-US" b="1" dirty="0" smtClean="0">
                <a:latin typeface="Times New Roman" pitchFamily="18" charset="0"/>
                <a:ea typeface="DFKai-SB" pitchFamily="65" charset="-120"/>
                <a:cs typeface="Times New Roman" pitchFamily="18" charset="0"/>
              </a:rPr>
              <a:t>優質的課程和教與學</a:t>
            </a:r>
            <a:r>
              <a:rPr lang="en-US" altLang="zh-TW" b="1" dirty="0" smtClean="0">
                <a:latin typeface="Times New Roman" pitchFamily="18" charset="0"/>
                <a:ea typeface="DFKai-SB" pitchFamily="65" charset="-120"/>
                <a:cs typeface="Times New Roman" pitchFamily="18" charset="0"/>
              </a:rPr>
              <a:t>(Quality Curriculum, Teaching and Learning)</a:t>
            </a:r>
          </a:p>
          <a:p>
            <a:r>
              <a:rPr lang="zh-TW" altLang="en-US" b="1" dirty="0" smtClean="0">
                <a:latin typeface="Times New Roman" pitchFamily="18" charset="0"/>
                <a:ea typeface="DFKai-SB" pitchFamily="65" charset="-120"/>
                <a:cs typeface="Times New Roman" pitchFamily="18" charset="0"/>
              </a:rPr>
              <a:t>全球化與社區聯繫</a:t>
            </a:r>
            <a:r>
              <a:rPr lang="en-US" altLang="zh-TW" b="1" dirty="0" smtClean="0">
                <a:latin typeface="Times New Roman" pitchFamily="18" charset="0"/>
                <a:ea typeface="DFKai-SB" pitchFamily="65" charset="-120"/>
                <a:cs typeface="Times New Roman" pitchFamily="18" charset="0"/>
              </a:rPr>
              <a:t>(</a:t>
            </a:r>
            <a:r>
              <a:rPr lang="en-US" altLang="zh-TW" b="1" dirty="0" err="1" smtClean="0">
                <a:latin typeface="Times New Roman" pitchFamily="18" charset="0"/>
                <a:ea typeface="DFKai-SB" pitchFamily="65" charset="-120"/>
                <a:cs typeface="Times New Roman" pitchFamily="18" charset="0"/>
              </a:rPr>
              <a:t>Globalisation</a:t>
            </a:r>
            <a:r>
              <a:rPr lang="en-US" altLang="zh-TW" b="1" dirty="0" smtClean="0">
                <a:latin typeface="Times New Roman" pitchFamily="18" charset="0"/>
                <a:ea typeface="DFKai-SB" pitchFamily="65" charset="-120"/>
                <a:cs typeface="Times New Roman" pitchFamily="18" charset="0"/>
              </a:rPr>
              <a:t> and Community Relations)</a:t>
            </a:r>
          </a:p>
        </p:txBody>
      </p:sp>
      <p:sp>
        <p:nvSpPr>
          <p:cNvPr id="2" name="投影片編號版面配置區 1"/>
          <p:cNvSpPr>
            <a:spLocks noGrp="1"/>
          </p:cNvSpPr>
          <p:nvPr>
            <p:ph type="sldNum" sz="quarter" idx="12"/>
          </p:nvPr>
        </p:nvSpPr>
        <p:spPr/>
        <p:txBody>
          <a:bodyPr/>
          <a:lstStyle/>
          <a:p>
            <a:fld id="{BAE64061-8CAC-40EF-9C12-A91E2A9B954F}" type="slidenum">
              <a:rPr lang="zh-TW" altLang="en-US" smtClean="0"/>
              <a:t>24</a:t>
            </a:fld>
            <a:endParaRPr lang="zh-TW" altLang="en-US"/>
          </a:p>
        </p:txBody>
      </p:sp>
    </p:spTree>
    <p:extLst>
      <p:ext uri="{BB962C8B-B14F-4D97-AF65-F5344CB8AC3E}">
        <p14:creationId xmlns:p14="http://schemas.microsoft.com/office/powerpoint/2010/main" val="2566833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zh-TW" altLang="en-US" b="1" dirty="0" smtClean="0">
                <a:solidFill>
                  <a:srgbClr val="FF0000"/>
                </a:solidFill>
                <a:latin typeface="DFKai-SB" pitchFamily="65" charset="-120"/>
                <a:ea typeface="DFKai-SB" pitchFamily="65" charset="-120"/>
              </a:rPr>
              <a:t>選擇理工的原因</a:t>
            </a:r>
          </a:p>
        </p:txBody>
      </p:sp>
      <p:sp>
        <p:nvSpPr>
          <p:cNvPr id="55299" name="Rectangle 3"/>
          <p:cNvSpPr>
            <a:spLocks noGrp="1" noChangeArrowheads="1"/>
          </p:cNvSpPr>
          <p:nvPr>
            <p:ph type="body" idx="1"/>
          </p:nvPr>
        </p:nvSpPr>
        <p:spPr/>
        <p:txBody>
          <a:bodyPr/>
          <a:lstStyle/>
          <a:p>
            <a:r>
              <a:rPr lang="zh-TW" altLang="en-US" b="1" dirty="0" smtClean="0">
                <a:latin typeface="DFKai-SB" pitchFamily="65" charset="-120"/>
                <a:ea typeface="DFKai-SB" pitchFamily="65" charset="-120"/>
              </a:rPr>
              <a:t>紮根澳門、服務社會</a:t>
            </a:r>
          </a:p>
          <a:p>
            <a:r>
              <a:rPr lang="zh-TW" altLang="en-US" b="1" dirty="0" smtClean="0">
                <a:latin typeface="DFKai-SB" pitchFamily="65" charset="-120"/>
                <a:ea typeface="DFKai-SB" pitchFamily="65" charset="-120"/>
              </a:rPr>
              <a:t>培養實用型人才、提供教學、科研及社會服務三大功能的綜合性實用型高等院校</a:t>
            </a:r>
          </a:p>
          <a:p>
            <a:r>
              <a:rPr lang="zh-TW" altLang="en-US" b="1" dirty="0" smtClean="0">
                <a:latin typeface="DFKai-SB" pitchFamily="65" charset="-120"/>
                <a:ea typeface="DFKai-SB" pitchFamily="65" charset="-120"/>
              </a:rPr>
              <a:t>獨特的課程設計：護理、生物醫學技術、社會工作、體育運動、視覺藝術及音樂學位課程均獲政府專業認可</a:t>
            </a:r>
          </a:p>
          <a:p>
            <a:endParaRPr lang="zh-TW" altLang="en-US" dirty="0" smtClean="0">
              <a:latin typeface="DFKai-SB" pitchFamily="65" charset="-120"/>
              <a:ea typeface="DFKai-SB" pitchFamily="65" charset="-120"/>
            </a:endParaRPr>
          </a:p>
        </p:txBody>
      </p:sp>
      <p:sp>
        <p:nvSpPr>
          <p:cNvPr id="2" name="投影片編號版面配置區 1"/>
          <p:cNvSpPr>
            <a:spLocks noGrp="1"/>
          </p:cNvSpPr>
          <p:nvPr>
            <p:ph type="sldNum" sz="quarter" idx="12"/>
          </p:nvPr>
        </p:nvSpPr>
        <p:spPr/>
        <p:txBody>
          <a:bodyPr/>
          <a:lstStyle/>
          <a:p>
            <a:fld id="{BAE64061-8CAC-40EF-9C12-A91E2A9B954F}" type="slidenum">
              <a:rPr lang="zh-TW" altLang="en-US" smtClean="0">
                <a:solidFill>
                  <a:prstClr val="black">
                    <a:tint val="75000"/>
                  </a:prstClr>
                </a:solidFill>
              </a:rPr>
              <a:pPr/>
              <a:t>25</a:t>
            </a:fld>
            <a:endParaRPr lang="zh-TW" altLang="en-US">
              <a:solidFill>
                <a:prstClr val="black">
                  <a:tint val="75000"/>
                </a:prstClr>
              </a:solidFill>
            </a:endParaRPr>
          </a:p>
        </p:txBody>
      </p:sp>
    </p:spTree>
    <p:extLst>
      <p:ext uri="{BB962C8B-B14F-4D97-AF65-F5344CB8AC3E}">
        <p14:creationId xmlns:p14="http://schemas.microsoft.com/office/powerpoint/2010/main" val="3391480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zh-TW" altLang="en-US" b="1" dirty="0" smtClean="0">
                <a:solidFill>
                  <a:srgbClr val="FF0000"/>
                </a:solidFill>
                <a:latin typeface="DFKai-SB" pitchFamily="65" charset="-120"/>
                <a:ea typeface="DFKai-SB" pitchFamily="65" charset="-120"/>
              </a:rPr>
              <a:t>選擇旅遊學院的原因</a:t>
            </a:r>
          </a:p>
        </p:txBody>
      </p:sp>
      <p:sp>
        <p:nvSpPr>
          <p:cNvPr id="61443" name="Rectangle 3"/>
          <p:cNvSpPr>
            <a:spLocks noGrp="1" noChangeArrowheads="1"/>
          </p:cNvSpPr>
          <p:nvPr>
            <p:ph type="body" idx="1"/>
          </p:nvPr>
        </p:nvSpPr>
        <p:spPr/>
        <p:txBody>
          <a:bodyPr/>
          <a:lstStyle/>
          <a:p>
            <a:r>
              <a:rPr lang="zh-TW" altLang="en-US" b="1" dirty="0" smtClean="0">
                <a:latin typeface="DFKai-SB" pitchFamily="65" charset="-120"/>
                <a:ea typeface="DFKai-SB" pitchFamily="65" charset="-120"/>
              </a:rPr>
              <a:t>提供國際化旅遊及服務業課程的首選公立高等教育機構</a:t>
            </a:r>
          </a:p>
          <a:p>
            <a:r>
              <a:rPr lang="zh-TW" altLang="en-US" b="1" dirty="0" smtClean="0">
                <a:latin typeface="DFKai-SB" pitchFamily="65" charset="-120"/>
                <a:ea typeface="DFKai-SB" pitchFamily="65" charset="-120"/>
              </a:rPr>
              <a:t>獨特性：獨立運作，專注提供旅遊及服務業管理方面的高等教育及專業培訓</a:t>
            </a:r>
          </a:p>
          <a:p>
            <a:r>
              <a:rPr lang="zh-TW" altLang="en-US" b="1" dirty="0" smtClean="0">
                <a:latin typeface="DFKai-SB" pitchFamily="65" charset="-120"/>
                <a:ea typeface="DFKai-SB" pitchFamily="65" charset="-120"/>
              </a:rPr>
              <a:t>融合性：將學術發展及專業培訓各自的優點和特質合而為一</a:t>
            </a:r>
          </a:p>
          <a:p>
            <a:r>
              <a:rPr lang="zh-TW" altLang="en-US" b="1" dirty="0" smtClean="0">
                <a:latin typeface="DFKai-SB" pitchFamily="65" charset="-120"/>
                <a:ea typeface="DFKai-SB" pitchFamily="65" charset="-120"/>
              </a:rPr>
              <a:t>國際性：與外地相關院校及機構發展互利合作關係，積極推廣學術及國際交流活動</a:t>
            </a:r>
          </a:p>
          <a:p>
            <a:endParaRPr lang="zh-TW" altLang="en-US" dirty="0" smtClean="0">
              <a:latin typeface="DFKai-SB" pitchFamily="65" charset="-120"/>
              <a:ea typeface="DFKai-SB" pitchFamily="65" charset="-120"/>
            </a:endParaRPr>
          </a:p>
          <a:p>
            <a:endParaRPr lang="zh-TW" altLang="en-US" dirty="0" smtClean="0">
              <a:latin typeface="DFKai-SB" pitchFamily="65" charset="-120"/>
              <a:ea typeface="DFKai-SB" pitchFamily="65" charset="-120"/>
            </a:endParaRPr>
          </a:p>
        </p:txBody>
      </p:sp>
      <p:sp>
        <p:nvSpPr>
          <p:cNvPr id="2" name="投影片編號版面配置區 1"/>
          <p:cNvSpPr>
            <a:spLocks noGrp="1"/>
          </p:cNvSpPr>
          <p:nvPr>
            <p:ph type="sldNum" sz="quarter" idx="12"/>
          </p:nvPr>
        </p:nvSpPr>
        <p:spPr/>
        <p:txBody>
          <a:bodyPr/>
          <a:lstStyle/>
          <a:p>
            <a:fld id="{BAE64061-8CAC-40EF-9C12-A91E2A9B954F}" type="slidenum">
              <a:rPr lang="zh-TW" altLang="en-US" smtClean="0">
                <a:solidFill>
                  <a:prstClr val="black">
                    <a:tint val="75000"/>
                  </a:prstClr>
                </a:solidFill>
              </a:rPr>
              <a:pPr/>
              <a:t>26</a:t>
            </a:fld>
            <a:endParaRPr lang="zh-TW" altLang="en-US">
              <a:solidFill>
                <a:prstClr val="black">
                  <a:tint val="75000"/>
                </a:prstClr>
              </a:solidFill>
            </a:endParaRPr>
          </a:p>
        </p:txBody>
      </p:sp>
    </p:spTree>
    <p:extLst>
      <p:ext uri="{BB962C8B-B14F-4D97-AF65-F5344CB8AC3E}">
        <p14:creationId xmlns:p14="http://schemas.microsoft.com/office/powerpoint/2010/main" val="130397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063750" y="404813"/>
            <a:ext cx="8229600" cy="1143000"/>
          </a:xfrm>
        </p:spPr>
        <p:txBody>
          <a:bodyPr/>
          <a:lstStyle/>
          <a:p>
            <a:pPr eaLnBrk="1" hangingPunct="1"/>
            <a:r>
              <a:rPr lang="zh-TW" altLang="en-US" b="1" dirty="0" smtClean="0">
                <a:solidFill>
                  <a:srgbClr val="FF0000"/>
                </a:solidFill>
                <a:latin typeface="DFKai-SB" pitchFamily="65" charset="-120"/>
                <a:ea typeface="DFKai-SB" pitchFamily="65" charset="-120"/>
              </a:rPr>
              <a:t>選擇科技大學的原因</a:t>
            </a:r>
          </a:p>
        </p:txBody>
      </p:sp>
      <p:sp>
        <p:nvSpPr>
          <p:cNvPr id="65539" name="Rectangle 3"/>
          <p:cNvSpPr>
            <a:spLocks noGrp="1" noChangeArrowheads="1"/>
          </p:cNvSpPr>
          <p:nvPr>
            <p:ph type="body" idx="1"/>
          </p:nvPr>
        </p:nvSpPr>
        <p:spPr/>
        <p:txBody>
          <a:bodyPr/>
          <a:lstStyle/>
          <a:p>
            <a:pPr>
              <a:lnSpc>
                <a:spcPct val="90000"/>
              </a:lnSpc>
            </a:pPr>
            <a:r>
              <a:rPr lang="zh-TW" altLang="en-US" b="1" dirty="0" smtClean="0">
                <a:latin typeface="DFKai-SB" pitchFamily="65" charset="-120"/>
                <a:ea typeface="DFKai-SB" pitchFamily="65" charset="-120"/>
              </a:rPr>
              <a:t>綜合型大學，兩岸四地最年輕百強大學</a:t>
            </a:r>
          </a:p>
          <a:p>
            <a:pPr>
              <a:lnSpc>
                <a:spcPct val="90000"/>
              </a:lnSpc>
            </a:pPr>
            <a:r>
              <a:rPr lang="zh-TW" altLang="en-US" b="1" dirty="0" smtClean="0">
                <a:latin typeface="DFKai-SB" pitchFamily="65" charset="-120"/>
                <a:ea typeface="DFKai-SB" pitchFamily="65" charset="-120"/>
              </a:rPr>
              <a:t>擁有博士、碩士、學士三級學位授予權</a:t>
            </a:r>
          </a:p>
          <a:p>
            <a:pPr>
              <a:lnSpc>
                <a:spcPct val="90000"/>
              </a:lnSpc>
            </a:pPr>
            <a:r>
              <a:rPr lang="zh-TW" altLang="en-US" b="1" dirty="0" smtClean="0">
                <a:latin typeface="DFKai-SB" pitchFamily="65" charset="-120"/>
                <a:ea typeface="DFKai-SB" pitchFamily="65" charset="-120"/>
              </a:rPr>
              <a:t>校園佔地二十一萬平方米，環境優美、交通方便</a:t>
            </a:r>
          </a:p>
          <a:p>
            <a:pPr>
              <a:lnSpc>
                <a:spcPct val="90000"/>
              </a:lnSpc>
            </a:pPr>
            <a:r>
              <a:rPr lang="zh-TW" altLang="en-US" b="1" dirty="0" smtClean="0">
                <a:latin typeface="DFKai-SB" pitchFamily="65" charset="-120"/>
                <a:ea typeface="DFKai-SB" pitchFamily="65" charset="-120"/>
              </a:rPr>
              <a:t>設有商學院、酒店與旅遊管理學院、人文藝術學院、法學院、資訊科技學院、中醫藥學院、健康科學學院、國際學院、通識教育部等，在校生逾萬人教授數百人，大多擁有博士學位</a:t>
            </a:r>
          </a:p>
        </p:txBody>
      </p:sp>
      <p:sp>
        <p:nvSpPr>
          <p:cNvPr id="2" name="投影片編號版面配置區 1"/>
          <p:cNvSpPr>
            <a:spLocks noGrp="1"/>
          </p:cNvSpPr>
          <p:nvPr>
            <p:ph type="sldNum" sz="quarter" idx="12"/>
          </p:nvPr>
        </p:nvSpPr>
        <p:spPr/>
        <p:txBody>
          <a:bodyPr/>
          <a:lstStyle/>
          <a:p>
            <a:fld id="{BAE64061-8CAC-40EF-9C12-A91E2A9B954F}" type="slidenum">
              <a:rPr lang="zh-TW" altLang="en-US" smtClean="0">
                <a:solidFill>
                  <a:prstClr val="black">
                    <a:tint val="75000"/>
                  </a:prstClr>
                </a:solidFill>
              </a:rPr>
              <a:pPr/>
              <a:t>27</a:t>
            </a:fld>
            <a:endParaRPr lang="zh-TW" altLang="en-US">
              <a:solidFill>
                <a:prstClr val="black">
                  <a:tint val="75000"/>
                </a:prstClr>
              </a:solidFill>
            </a:endParaRPr>
          </a:p>
        </p:txBody>
      </p:sp>
    </p:spTree>
    <p:extLst>
      <p:ext uri="{BB962C8B-B14F-4D97-AF65-F5344CB8AC3E}">
        <p14:creationId xmlns:p14="http://schemas.microsoft.com/office/powerpoint/2010/main" val="3133631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1"/>
          <p:cNvSpPr>
            <a:spLocks noGrp="1"/>
          </p:cNvSpPr>
          <p:nvPr>
            <p:ph type="title"/>
          </p:nvPr>
        </p:nvSpPr>
        <p:spPr/>
        <p:txBody>
          <a:bodyPr/>
          <a:lstStyle/>
          <a:p>
            <a:pPr eaLnBrk="1" hangingPunct="1"/>
            <a:r>
              <a:rPr lang="zh-HK" altLang="en-US" b="1" dirty="0" smtClean="0">
                <a:solidFill>
                  <a:srgbClr val="FF0000"/>
                </a:solidFill>
                <a:latin typeface="DFKai-SB" pitchFamily="65" charset="-120"/>
                <a:ea typeface="DFKai-SB" pitchFamily="65" charset="-120"/>
              </a:rPr>
              <a:t>選擇鏡湖護理學院的原因</a:t>
            </a:r>
          </a:p>
        </p:txBody>
      </p:sp>
      <p:sp>
        <p:nvSpPr>
          <p:cNvPr id="73731" name="內容版面配置區 2"/>
          <p:cNvSpPr>
            <a:spLocks noGrp="1"/>
          </p:cNvSpPr>
          <p:nvPr>
            <p:ph idx="1"/>
          </p:nvPr>
        </p:nvSpPr>
        <p:spPr/>
        <p:txBody>
          <a:bodyPr/>
          <a:lstStyle/>
          <a:p>
            <a:r>
              <a:rPr lang="zh-HK" altLang="en-US" b="1" dirty="0" smtClean="0">
                <a:latin typeface="DFKai-SB" pitchFamily="65" charset="-120"/>
                <a:ea typeface="DFKai-SB" pitchFamily="65" charset="-120"/>
              </a:rPr>
              <a:t>培養高質素的護理人才，推動澳門護理教育更高層次發展</a:t>
            </a:r>
            <a:endParaRPr lang="en-US" altLang="zh-HK" b="1" dirty="0" smtClean="0">
              <a:latin typeface="DFKai-SB" pitchFamily="65" charset="-120"/>
              <a:ea typeface="DFKai-SB" pitchFamily="65" charset="-120"/>
            </a:endParaRPr>
          </a:p>
          <a:p>
            <a:r>
              <a:rPr lang="zh-HK" altLang="en-US" b="1" dirty="0" smtClean="0">
                <a:latin typeface="DFKai-SB" pitchFamily="65" charset="-120"/>
                <a:ea typeface="DFKai-SB" pitchFamily="65" charset="-120"/>
              </a:rPr>
              <a:t>建立以護理學為中心，其他健康學科協調，多層次與複合型課程體系</a:t>
            </a:r>
            <a:endParaRPr lang="en-US" altLang="zh-HK" b="1" dirty="0" smtClean="0">
              <a:latin typeface="DFKai-SB" pitchFamily="65" charset="-120"/>
              <a:ea typeface="DFKai-SB" pitchFamily="65" charset="-120"/>
            </a:endParaRPr>
          </a:p>
          <a:p>
            <a:r>
              <a:rPr lang="zh-HK" altLang="en-US" b="1" dirty="0" smtClean="0">
                <a:latin typeface="DFKai-SB" pitchFamily="65" charset="-120"/>
                <a:ea typeface="DFKai-SB" pitchFamily="65" charset="-120"/>
              </a:rPr>
              <a:t>通過</a:t>
            </a:r>
            <a:r>
              <a:rPr lang="en-US" altLang="zh-HK" b="1" dirty="0" smtClean="0">
                <a:latin typeface="DFKai-SB" pitchFamily="65" charset="-120"/>
                <a:ea typeface="DFKai-SB" pitchFamily="65" charset="-120"/>
              </a:rPr>
              <a:t>”</a:t>
            </a:r>
            <a:r>
              <a:rPr lang="zh-HK" altLang="en-US" b="1" dirty="0" smtClean="0">
                <a:latin typeface="DFKai-SB" pitchFamily="65" charset="-120"/>
                <a:ea typeface="DFKai-SB" pitchFamily="65" charset="-120"/>
              </a:rPr>
              <a:t>專業教育</a:t>
            </a:r>
            <a:r>
              <a:rPr lang="en-US" altLang="zh-HK" b="1" dirty="0" smtClean="0">
                <a:latin typeface="DFKai-SB" pitchFamily="65" charset="-120"/>
                <a:ea typeface="DFKai-SB" pitchFamily="65" charset="-120"/>
              </a:rPr>
              <a:t>”</a:t>
            </a:r>
            <a:r>
              <a:rPr lang="zh-HK" altLang="en-US" b="1" dirty="0" smtClean="0">
                <a:latin typeface="DFKai-SB" pitchFamily="65" charset="-120"/>
                <a:ea typeface="DFKai-SB" pitchFamily="65" charset="-120"/>
              </a:rPr>
              <a:t>，</a:t>
            </a:r>
            <a:r>
              <a:rPr lang="en-US" altLang="zh-HK" b="1" dirty="0" smtClean="0">
                <a:latin typeface="DFKai-SB" pitchFamily="65" charset="-120"/>
                <a:ea typeface="DFKai-SB" pitchFamily="65" charset="-120"/>
              </a:rPr>
              <a:t>”</a:t>
            </a:r>
            <a:r>
              <a:rPr lang="zh-HK" altLang="en-US" b="1" dirty="0" smtClean="0">
                <a:latin typeface="DFKai-SB" pitchFamily="65" charset="-120"/>
                <a:ea typeface="DFKai-SB" pitchFamily="65" charset="-120"/>
              </a:rPr>
              <a:t>全人教育</a:t>
            </a:r>
            <a:r>
              <a:rPr lang="en-US" altLang="zh-HK" b="1" dirty="0" smtClean="0">
                <a:latin typeface="DFKai-SB" pitchFamily="65" charset="-120"/>
                <a:ea typeface="DFKai-SB" pitchFamily="65" charset="-120"/>
              </a:rPr>
              <a:t>”</a:t>
            </a:r>
            <a:r>
              <a:rPr lang="zh-HK" altLang="en-US" b="1" dirty="0" smtClean="0">
                <a:latin typeface="DFKai-SB" pitchFamily="65" charset="-120"/>
                <a:ea typeface="DFKai-SB" pitchFamily="65" charset="-120"/>
              </a:rPr>
              <a:t>與</a:t>
            </a:r>
            <a:r>
              <a:rPr lang="en-US" altLang="zh-HK" b="1" dirty="0" smtClean="0">
                <a:latin typeface="DFKai-SB" pitchFamily="65" charset="-120"/>
                <a:ea typeface="DFKai-SB" pitchFamily="65" charset="-120"/>
              </a:rPr>
              <a:t>”</a:t>
            </a:r>
            <a:r>
              <a:rPr lang="zh-HK" altLang="en-US" b="1" dirty="0" smtClean="0">
                <a:latin typeface="DFKai-SB" pitchFamily="65" charset="-120"/>
                <a:ea typeface="DFKai-SB" pitchFamily="65" charset="-120"/>
              </a:rPr>
              <a:t>通識教育</a:t>
            </a:r>
            <a:r>
              <a:rPr lang="en-US" altLang="zh-HK" b="1" dirty="0" smtClean="0">
                <a:latin typeface="DFKai-SB" pitchFamily="65" charset="-120"/>
                <a:ea typeface="DFKai-SB" pitchFamily="65" charset="-120"/>
              </a:rPr>
              <a:t>”</a:t>
            </a:r>
            <a:r>
              <a:rPr lang="zh-HK" altLang="en-US" b="1" dirty="0" smtClean="0">
                <a:latin typeface="DFKai-SB" pitchFamily="65" charset="-120"/>
                <a:ea typeface="DFKai-SB" pitchFamily="65" charset="-120"/>
              </a:rPr>
              <a:t>三結合，培育</a:t>
            </a:r>
            <a:r>
              <a:rPr lang="en-US" altLang="zh-HK" b="1" dirty="0" smtClean="0">
                <a:latin typeface="DFKai-SB" pitchFamily="65" charset="-120"/>
                <a:ea typeface="DFKai-SB" pitchFamily="65" charset="-120"/>
              </a:rPr>
              <a:t>”</a:t>
            </a:r>
            <a:r>
              <a:rPr lang="zh-HK" altLang="en-US" b="1" dirty="0" smtClean="0">
                <a:latin typeface="DFKai-SB" pitchFamily="65" charset="-120"/>
                <a:ea typeface="DFKai-SB" pitchFamily="65" charset="-120"/>
              </a:rPr>
              <a:t>品格與才能並重、關懷與護理同行</a:t>
            </a:r>
            <a:r>
              <a:rPr lang="en-US" altLang="zh-HK" b="1" dirty="0" smtClean="0">
                <a:latin typeface="DFKai-SB" pitchFamily="65" charset="-120"/>
                <a:ea typeface="DFKai-SB" pitchFamily="65" charset="-120"/>
              </a:rPr>
              <a:t>”</a:t>
            </a:r>
            <a:r>
              <a:rPr lang="zh-HK" altLang="en-US" b="1" dirty="0" smtClean="0">
                <a:latin typeface="DFKai-SB" pitchFamily="65" charset="-120"/>
                <a:ea typeface="DFKai-SB" pitchFamily="65" charset="-120"/>
              </a:rPr>
              <a:t>，立足於本土兼具國際視野的護理與健康科學人才。</a:t>
            </a:r>
          </a:p>
        </p:txBody>
      </p:sp>
      <p:sp>
        <p:nvSpPr>
          <p:cNvPr id="2" name="投影片編號版面配置區 1"/>
          <p:cNvSpPr>
            <a:spLocks noGrp="1"/>
          </p:cNvSpPr>
          <p:nvPr>
            <p:ph type="sldNum" sz="quarter" idx="12"/>
          </p:nvPr>
        </p:nvSpPr>
        <p:spPr/>
        <p:txBody>
          <a:bodyPr/>
          <a:lstStyle/>
          <a:p>
            <a:fld id="{BAE64061-8CAC-40EF-9C12-A91E2A9B954F}" type="slidenum">
              <a:rPr lang="zh-TW" altLang="en-US" smtClean="0">
                <a:solidFill>
                  <a:prstClr val="black">
                    <a:tint val="75000"/>
                  </a:prstClr>
                </a:solidFill>
              </a:rPr>
              <a:pPr/>
              <a:t>28</a:t>
            </a:fld>
            <a:endParaRPr lang="zh-TW" altLang="en-US">
              <a:solidFill>
                <a:prstClr val="black">
                  <a:tint val="75000"/>
                </a:prstClr>
              </a:solidFill>
            </a:endParaRPr>
          </a:p>
        </p:txBody>
      </p:sp>
    </p:spTree>
    <p:extLst>
      <p:ext uri="{BB962C8B-B14F-4D97-AF65-F5344CB8AC3E}">
        <p14:creationId xmlns:p14="http://schemas.microsoft.com/office/powerpoint/2010/main" val="3389787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063750" y="404813"/>
            <a:ext cx="8229600" cy="1143000"/>
          </a:xfrm>
        </p:spPr>
        <p:txBody>
          <a:bodyPr/>
          <a:lstStyle/>
          <a:p>
            <a:pPr eaLnBrk="1" hangingPunct="1"/>
            <a:r>
              <a:rPr lang="zh-TW" altLang="en-US" b="1" dirty="0" smtClean="0">
                <a:solidFill>
                  <a:srgbClr val="FF0000"/>
                </a:solidFill>
                <a:latin typeface="DFKai-SB" pitchFamily="65" charset="-120"/>
                <a:ea typeface="DFKai-SB" pitchFamily="65" charset="-120"/>
              </a:rPr>
              <a:t>選擇</a:t>
            </a:r>
            <a:r>
              <a:rPr lang="zh-CN" altLang="en-US" b="1" dirty="0" smtClean="0">
                <a:solidFill>
                  <a:srgbClr val="FF0000"/>
                </a:solidFill>
                <a:latin typeface="DFKai-SB" pitchFamily="65" charset="-120"/>
                <a:ea typeface="DFKai-SB" pitchFamily="65" charset="-120"/>
              </a:rPr>
              <a:t>城市</a:t>
            </a:r>
            <a:r>
              <a:rPr lang="zh-TW" altLang="en-US" b="1" dirty="0" smtClean="0">
                <a:solidFill>
                  <a:srgbClr val="FF0000"/>
                </a:solidFill>
                <a:latin typeface="DFKai-SB" pitchFamily="65" charset="-120"/>
                <a:ea typeface="DFKai-SB" pitchFamily="65" charset="-120"/>
              </a:rPr>
              <a:t>大學的原因</a:t>
            </a:r>
          </a:p>
        </p:txBody>
      </p:sp>
      <p:sp>
        <p:nvSpPr>
          <p:cNvPr id="75779" name="Rectangle 3"/>
          <p:cNvSpPr>
            <a:spLocks noGrp="1" noChangeArrowheads="1"/>
          </p:cNvSpPr>
          <p:nvPr>
            <p:ph type="body" idx="1"/>
          </p:nvPr>
        </p:nvSpPr>
        <p:spPr/>
        <p:txBody>
          <a:bodyPr>
            <a:normAutofit/>
          </a:bodyPr>
          <a:lstStyle/>
          <a:p>
            <a:pPr>
              <a:lnSpc>
                <a:spcPct val="90000"/>
              </a:lnSpc>
            </a:pPr>
            <a:r>
              <a:rPr lang="zh-CN" altLang="en-US" dirty="0" smtClean="0">
                <a:latin typeface="DFKai-SB" pitchFamily="65" charset="-120"/>
                <a:ea typeface="DFKai-SB" pitchFamily="65" charset="-120"/>
              </a:rPr>
              <a:t>設有六個學院，包括管理學院、人文社會科學學院、國際旅遊與管理學院、葡文學院、國際公開學院和繼續教育學院。</a:t>
            </a:r>
            <a:endParaRPr lang="en-US" altLang="zh-CN" dirty="0" smtClean="0">
              <a:latin typeface="DFKai-SB" pitchFamily="65" charset="-120"/>
              <a:ea typeface="DFKai-SB" pitchFamily="65" charset="-120"/>
            </a:endParaRPr>
          </a:p>
          <a:p>
            <a:pPr>
              <a:lnSpc>
                <a:spcPct val="90000"/>
              </a:lnSpc>
            </a:pPr>
            <a:r>
              <a:rPr lang="zh-TW" altLang="en-US" dirty="0" smtClean="0">
                <a:latin typeface="DFKai-SB" pitchFamily="65" charset="-120"/>
                <a:ea typeface="DFKai-SB" pitchFamily="65" charset="-120"/>
              </a:rPr>
              <a:t>積極實施“更名、改制、轉型、升級”戰略，主打“城市大學”品牌，注重探知城市文化脈絡、城市產業肌理、城市社會結構、城市發展戰略，將大學發展規劃與澳門及區域的發展趨勢有機結合，體現其“根植澳門、服務區域”的辦學責任心和使命感。</a:t>
            </a:r>
          </a:p>
        </p:txBody>
      </p:sp>
      <p:sp>
        <p:nvSpPr>
          <p:cNvPr id="2" name="投影片編號版面配置區 1"/>
          <p:cNvSpPr>
            <a:spLocks noGrp="1"/>
          </p:cNvSpPr>
          <p:nvPr>
            <p:ph type="sldNum" sz="quarter" idx="12"/>
          </p:nvPr>
        </p:nvSpPr>
        <p:spPr/>
        <p:txBody>
          <a:bodyPr/>
          <a:lstStyle/>
          <a:p>
            <a:fld id="{BAE64061-8CAC-40EF-9C12-A91E2A9B954F}" type="slidenum">
              <a:rPr lang="zh-TW" altLang="en-US" smtClean="0">
                <a:solidFill>
                  <a:prstClr val="black">
                    <a:tint val="75000"/>
                  </a:prstClr>
                </a:solidFill>
              </a:rPr>
              <a:pPr/>
              <a:t>29</a:t>
            </a:fld>
            <a:endParaRPr lang="zh-TW" altLang="en-US">
              <a:solidFill>
                <a:prstClr val="black">
                  <a:tint val="75000"/>
                </a:prstClr>
              </a:solidFill>
            </a:endParaRPr>
          </a:p>
        </p:txBody>
      </p:sp>
    </p:spTree>
    <p:extLst>
      <p:ext uri="{BB962C8B-B14F-4D97-AF65-F5344CB8AC3E}">
        <p14:creationId xmlns:p14="http://schemas.microsoft.com/office/powerpoint/2010/main" val="1271360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88311" y="507298"/>
            <a:ext cx="9366325" cy="1143000"/>
          </a:xfrm>
        </p:spPr>
        <p:txBody>
          <a:bodyPr>
            <a:noAutofit/>
          </a:bodyPr>
          <a:lstStyle/>
          <a:p>
            <a:pPr algn="ctr"/>
            <a:r>
              <a:rPr lang="zh-TW" altLang="zh-HK" sz="6000" b="1" dirty="0">
                <a:solidFill>
                  <a:srgbClr val="FF0000"/>
                </a:solidFill>
                <a:latin typeface="標楷體" panose="03000509000000000000" pitchFamily="65" charset="-120"/>
                <a:ea typeface="標楷體" panose="03000509000000000000" pitchFamily="65" charset="-120"/>
              </a:rPr>
              <a:t>六個選擇大學的</a:t>
            </a:r>
            <a:r>
              <a:rPr lang="zh-TW" altLang="zh-HK" sz="6000" b="1" dirty="0" smtClean="0">
                <a:solidFill>
                  <a:srgbClr val="FF0000"/>
                </a:solidFill>
                <a:latin typeface="標楷體" panose="03000509000000000000" pitchFamily="65" charset="-120"/>
                <a:ea typeface="標楷體" panose="03000509000000000000" pitchFamily="65" charset="-120"/>
              </a:rPr>
              <a:t>建議</a:t>
            </a:r>
            <a:endParaRPr lang="zh-HK" altLang="en-US" sz="6000" b="1" dirty="0">
              <a:solidFill>
                <a:srgbClr val="FF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02105" y="1622036"/>
            <a:ext cx="10515600" cy="4771496"/>
          </a:xfrm>
        </p:spPr>
        <p:txBody>
          <a:bodyPr>
            <a:normAutofit/>
          </a:bodyPr>
          <a:lstStyle/>
          <a:p>
            <a:pPr marL="1343025" lvl="0" indent="-273050"/>
            <a:r>
              <a:rPr lang="zh-CN" altLang="zh-HK" sz="4000" b="1" dirty="0">
                <a:latin typeface="標楷體" panose="03000509000000000000" pitchFamily="65" charset="-120"/>
                <a:ea typeface="標楷體" panose="03000509000000000000" pitchFamily="65" charset="-120"/>
              </a:rPr>
              <a:t>享譽世界的大學名聲</a:t>
            </a:r>
            <a:endParaRPr lang="zh-TW" altLang="zh-HK" sz="4000" dirty="0">
              <a:latin typeface="標楷體" panose="03000509000000000000" pitchFamily="65" charset="-120"/>
              <a:ea typeface="標楷體" panose="03000509000000000000" pitchFamily="65" charset="-120"/>
            </a:endParaRPr>
          </a:p>
          <a:p>
            <a:pPr marL="1343025" lvl="0" indent="-273050"/>
            <a:r>
              <a:rPr lang="zh-CN" altLang="zh-HK" sz="4000" b="1" dirty="0">
                <a:latin typeface="標楷體" panose="03000509000000000000" pitchFamily="65" charset="-120"/>
                <a:ea typeface="標楷體" panose="03000509000000000000" pitchFamily="65" charset="-120"/>
              </a:rPr>
              <a:t>暢通的升學管道</a:t>
            </a:r>
            <a:endParaRPr lang="zh-TW" altLang="zh-HK" sz="4000" dirty="0">
              <a:latin typeface="標楷體" panose="03000509000000000000" pitchFamily="65" charset="-120"/>
              <a:ea typeface="標楷體" panose="03000509000000000000" pitchFamily="65" charset="-120"/>
            </a:endParaRPr>
          </a:p>
          <a:p>
            <a:pPr marL="1343025" lvl="0" indent="-273050"/>
            <a:r>
              <a:rPr lang="zh-CN" altLang="zh-HK" sz="4000" b="1" dirty="0">
                <a:latin typeface="標楷體" panose="03000509000000000000" pitchFamily="65" charset="-120"/>
                <a:ea typeface="標楷體" panose="03000509000000000000" pitchFamily="65" charset="-120"/>
              </a:rPr>
              <a:t>先進的教學設備</a:t>
            </a:r>
            <a:endParaRPr lang="zh-TW" altLang="zh-HK" sz="4000" dirty="0">
              <a:latin typeface="標楷體" panose="03000509000000000000" pitchFamily="65" charset="-120"/>
              <a:ea typeface="標楷體" panose="03000509000000000000" pitchFamily="65" charset="-120"/>
            </a:endParaRPr>
          </a:p>
          <a:p>
            <a:pPr marL="1343025" lvl="0" indent="-273050"/>
            <a:r>
              <a:rPr lang="zh-CN" altLang="zh-HK" sz="4000" b="1" dirty="0">
                <a:latin typeface="標楷體" panose="03000509000000000000" pitchFamily="65" charset="-120"/>
                <a:ea typeface="標楷體" panose="03000509000000000000" pitchFamily="65" charset="-120"/>
              </a:rPr>
              <a:t>重視學生的職涯技能</a:t>
            </a:r>
            <a:endParaRPr lang="zh-TW" altLang="zh-HK" sz="4000" dirty="0">
              <a:latin typeface="標楷體" panose="03000509000000000000" pitchFamily="65" charset="-120"/>
              <a:ea typeface="標楷體" panose="03000509000000000000" pitchFamily="65" charset="-120"/>
            </a:endParaRPr>
          </a:p>
          <a:p>
            <a:pPr marL="1343025" lvl="0" indent="-273050"/>
            <a:r>
              <a:rPr lang="zh-TW" altLang="en-US" sz="4000" b="1" dirty="0">
                <a:latin typeface="標楷體" panose="03000509000000000000" pitchFamily="65" charset="-120"/>
                <a:ea typeface="標楷體" panose="03000509000000000000" pitchFamily="65" charset="-120"/>
              </a:rPr>
              <a:t>豐</a:t>
            </a:r>
            <a:r>
              <a:rPr lang="zh-CN" altLang="zh-HK" sz="4000" b="1" dirty="0" smtClean="0">
                <a:latin typeface="標楷體" panose="03000509000000000000" pitchFamily="65" charset="-120"/>
                <a:ea typeface="標楷體" panose="03000509000000000000" pitchFamily="65" charset="-120"/>
              </a:rPr>
              <a:t>富</a:t>
            </a:r>
            <a:r>
              <a:rPr lang="zh-CN" altLang="zh-HK" sz="4000" b="1" dirty="0">
                <a:latin typeface="標楷體" panose="03000509000000000000" pitchFamily="65" charset="-120"/>
                <a:ea typeface="標楷體" panose="03000509000000000000" pitchFamily="65" charset="-120"/>
              </a:rPr>
              <a:t>的各項獎助學金</a:t>
            </a:r>
            <a:endParaRPr lang="zh-TW" altLang="zh-HK" sz="4000" dirty="0">
              <a:latin typeface="標楷體" panose="03000509000000000000" pitchFamily="65" charset="-120"/>
              <a:ea typeface="標楷體" panose="03000509000000000000" pitchFamily="65" charset="-120"/>
            </a:endParaRPr>
          </a:p>
          <a:p>
            <a:pPr marL="1343025" lvl="0" indent="-273050"/>
            <a:r>
              <a:rPr lang="zh-CN" altLang="zh-HK" sz="4000" b="1" dirty="0">
                <a:latin typeface="標楷體" panose="03000509000000000000" pitchFamily="65" charset="-120"/>
                <a:ea typeface="標楷體" panose="03000509000000000000" pitchFamily="65" charset="-120"/>
              </a:rPr>
              <a:t>高品質的往宿環境</a:t>
            </a:r>
            <a:endParaRPr lang="zh-TW" altLang="zh-HK" sz="4000" dirty="0">
              <a:latin typeface="標楷體" panose="03000509000000000000" pitchFamily="65" charset="-120"/>
              <a:ea typeface="標楷體" panose="03000509000000000000" pitchFamily="65" charset="-120"/>
            </a:endParaRPr>
          </a:p>
          <a:p>
            <a:endParaRPr lang="zh-HK" altLang="en-US" dirty="0">
              <a:latin typeface="標楷體" panose="03000509000000000000" pitchFamily="65" charset="-120"/>
              <a:ea typeface="標楷體" panose="03000509000000000000" pitchFamily="65" charset="-120"/>
            </a:endParaRPr>
          </a:p>
        </p:txBody>
      </p:sp>
      <p:pic>
        <p:nvPicPr>
          <p:cNvPr id="2051" name="Picture 3" descr="d:\Users\usesr\Desktop\4ed737da-c8d8-4ae7-83dd-970547e58c96_zakenman-met-een-geweldig-idee_1012-2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9429" y="2576272"/>
            <a:ext cx="2751895" cy="321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35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90">
                                          <p:stCondLst>
                                            <p:cond delay="0"/>
                                          </p:stCondLst>
                                        </p:cTn>
                                        <p:tgtEl>
                                          <p:spTgt spid="3">
                                            <p:txEl>
                                              <p:pRg st="0" end="0"/>
                                            </p:txEl>
                                          </p:spTgt>
                                        </p:tgtEl>
                                      </p:cBhvr>
                                    </p:animEffect>
                                    <p:anim calcmode="lin" valueType="num">
                                      <p:cBhvr>
                                        <p:cTn id="8"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xEl>
                                              <p:pRg st="0" end="0"/>
                                            </p:txEl>
                                          </p:spTgt>
                                        </p:tgtEl>
                                      </p:cBhvr>
                                      <p:to x="100000" y="60000"/>
                                    </p:animScale>
                                    <p:animScale>
                                      <p:cBhvr>
                                        <p:cTn id="14" dur="83" decel="50000">
                                          <p:stCondLst>
                                            <p:cond delay="338"/>
                                          </p:stCondLst>
                                        </p:cTn>
                                        <p:tgtEl>
                                          <p:spTgt spid="3">
                                            <p:txEl>
                                              <p:pRg st="0" end="0"/>
                                            </p:txEl>
                                          </p:spTgt>
                                        </p:tgtEl>
                                      </p:cBhvr>
                                      <p:to x="100000" y="100000"/>
                                    </p:animScale>
                                    <p:animScale>
                                      <p:cBhvr>
                                        <p:cTn id="15" dur="13">
                                          <p:stCondLst>
                                            <p:cond delay="656"/>
                                          </p:stCondLst>
                                        </p:cTn>
                                        <p:tgtEl>
                                          <p:spTgt spid="3">
                                            <p:txEl>
                                              <p:pRg st="0" end="0"/>
                                            </p:txEl>
                                          </p:spTgt>
                                        </p:tgtEl>
                                      </p:cBhvr>
                                      <p:to x="100000" y="80000"/>
                                    </p:animScale>
                                    <p:animScale>
                                      <p:cBhvr>
                                        <p:cTn id="16" dur="83" decel="50000">
                                          <p:stCondLst>
                                            <p:cond delay="669"/>
                                          </p:stCondLst>
                                        </p:cTn>
                                        <p:tgtEl>
                                          <p:spTgt spid="3">
                                            <p:txEl>
                                              <p:pRg st="0" end="0"/>
                                            </p:txEl>
                                          </p:spTgt>
                                        </p:tgtEl>
                                      </p:cBhvr>
                                      <p:to x="100000" y="100000"/>
                                    </p:animScale>
                                    <p:animScale>
                                      <p:cBhvr>
                                        <p:cTn id="17" dur="13">
                                          <p:stCondLst>
                                            <p:cond delay="821"/>
                                          </p:stCondLst>
                                        </p:cTn>
                                        <p:tgtEl>
                                          <p:spTgt spid="3">
                                            <p:txEl>
                                              <p:pRg st="0" end="0"/>
                                            </p:txEl>
                                          </p:spTgt>
                                        </p:tgtEl>
                                      </p:cBhvr>
                                      <p:to x="100000" y="90000"/>
                                    </p:animScale>
                                    <p:animScale>
                                      <p:cBhvr>
                                        <p:cTn id="18" dur="83" decel="50000">
                                          <p:stCondLst>
                                            <p:cond delay="834"/>
                                          </p:stCondLst>
                                        </p:cTn>
                                        <p:tgtEl>
                                          <p:spTgt spid="3">
                                            <p:txEl>
                                              <p:pRg st="0" end="0"/>
                                            </p:txEl>
                                          </p:spTgt>
                                        </p:tgtEl>
                                      </p:cBhvr>
                                      <p:to x="100000" y="100000"/>
                                    </p:animScale>
                                    <p:animScale>
                                      <p:cBhvr>
                                        <p:cTn id="19" dur="13">
                                          <p:stCondLst>
                                            <p:cond delay="904"/>
                                          </p:stCondLst>
                                        </p:cTn>
                                        <p:tgtEl>
                                          <p:spTgt spid="3">
                                            <p:txEl>
                                              <p:pRg st="0" end="0"/>
                                            </p:txEl>
                                          </p:spTgt>
                                        </p:tgtEl>
                                      </p:cBhvr>
                                      <p:to x="100000" y="95000"/>
                                    </p:animScale>
                                    <p:animScale>
                                      <p:cBhvr>
                                        <p:cTn id="20" dur="83" decel="50000">
                                          <p:stCondLst>
                                            <p:cond delay="917"/>
                                          </p:stCondLst>
                                        </p:cTn>
                                        <p:tgtEl>
                                          <p:spTgt spid="3">
                                            <p:txEl>
                                              <p:pRg st="0" end="0"/>
                                            </p:txEl>
                                          </p:spTgt>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290">
                                          <p:stCondLst>
                                            <p:cond delay="0"/>
                                          </p:stCondLst>
                                        </p:cTn>
                                        <p:tgtEl>
                                          <p:spTgt spid="3">
                                            <p:txEl>
                                              <p:pRg st="1" end="1"/>
                                            </p:txEl>
                                          </p:spTgt>
                                        </p:tgtEl>
                                      </p:cBhvr>
                                    </p:animEffect>
                                    <p:anim calcmode="lin" valueType="num">
                                      <p:cBhvr>
                                        <p:cTn id="25"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3">
                                            <p:txEl>
                                              <p:pRg st="1" end="1"/>
                                            </p:txEl>
                                          </p:spTgt>
                                        </p:tgtEl>
                                      </p:cBhvr>
                                      <p:to x="100000" y="60000"/>
                                    </p:animScale>
                                    <p:animScale>
                                      <p:cBhvr>
                                        <p:cTn id="31" dur="83" decel="50000">
                                          <p:stCondLst>
                                            <p:cond delay="338"/>
                                          </p:stCondLst>
                                        </p:cTn>
                                        <p:tgtEl>
                                          <p:spTgt spid="3">
                                            <p:txEl>
                                              <p:pRg st="1" end="1"/>
                                            </p:txEl>
                                          </p:spTgt>
                                        </p:tgtEl>
                                      </p:cBhvr>
                                      <p:to x="100000" y="100000"/>
                                    </p:animScale>
                                    <p:animScale>
                                      <p:cBhvr>
                                        <p:cTn id="32" dur="13">
                                          <p:stCondLst>
                                            <p:cond delay="656"/>
                                          </p:stCondLst>
                                        </p:cTn>
                                        <p:tgtEl>
                                          <p:spTgt spid="3">
                                            <p:txEl>
                                              <p:pRg st="1" end="1"/>
                                            </p:txEl>
                                          </p:spTgt>
                                        </p:tgtEl>
                                      </p:cBhvr>
                                      <p:to x="100000" y="80000"/>
                                    </p:animScale>
                                    <p:animScale>
                                      <p:cBhvr>
                                        <p:cTn id="33" dur="83" decel="50000">
                                          <p:stCondLst>
                                            <p:cond delay="669"/>
                                          </p:stCondLst>
                                        </p:cTn>
                                        <p:tgtEl>
                                          <p:spTgt spid="3">
                                            <p:txEl>
                                              <p:pRg st="1" end="1"/>
                                            </p:txEl>
                                          </p:spTgt>
                                        </p:tgtEl>
                                      </p:cBhvr>
                                      <p:to x="100000" y="100000"/>
                                    </p:animScale>
                                    <p:animScale>
                                      <p:cBhvr>
                                        <p:cTn id="34" dur="13">
                                          <p:stCondLst>
                                            <p:cond delay="821"/>
                                          </p:stCondLst>
                                        </p:cTn>
                                        <p:tgtEl>
                                          <p:spTgt spid="3">
                                            <p:txEl>
                                              <p:pRg st="1" end="1"/>
                                            </p:txEl>
                                          </p:spTgt>
                                        </p:tgtEl>
                                      </p:cBhvr>
                                      <p:to x="100000" y="90000"/>
                                    </p:animScale>
                                    <p:animScale>
                                      <p:cBhvr>
                                        <p:cTn id="35" dur="83" decel="50000">
                                          <p:stCondLst>
                                            <p:cond delay="834"/>
                                          </p:stCondLst>
                                        </p:cTn>
                                        <p:tgtEl>
                                          <p:spTgt spid="3">
                                            <p:txEl>
                                              <p:pRg st="1" end="1"/>
                                            </p:txEl>
                                          </p:spTgt>
                                        </p:tgtEl>
                                      </p:cBhvr>
                                      <p:to x="100000" y="100000"/>
                                    </p:animScale>
                                    <p:animScale>
                                      <p:cBhvr>
                                        <p:cTn id="36" dur="13">
                                          <p:stCondLst>
                                            <p:cond delay="904"/>
                                          </p:stCondLst>
                                        </p:cTn>
                                        <p:tgtEl>
                                          <p:spTgt spid="3">
                                            <p:txEl>
                                              <p:pRg st="1" end="1"/>
                                            </p:txEl>
                                          </p:spTgt>
                                        </p:tgtEl>
                                      </p:cBhvr>
                                      <p:to x="100000" y="95000"/>
                                    </p:animScale>
                                    <p:animScale>
                                      <p:cBhvr>
                                        <p:cTn id="37" dur="83" decel="50000">
                                          <p:stCondLst>
                                            <p:cond delay="917"/>
                                          </p:stCondLst>
                                        </p:cTn>
                                        <p:tgtEl>
                                          <p:spTgt spid="3">
                                            <p:txEl>
                                              <p:pRg st="1" end="1"/>
                                            </p:txEl>
                                          </p:spTgt>
                                        </p:tgtEl>
                                      </p:cBhvr>
                                      <p:to x="100000" y="100000"/>
                                    </p:animScale>
                                  </p:childTnLst>
                                </p:cTn>
                              </p:par>
                            </p:childTnLst>
                          </p:cTn>
                        </p:par>
                        <p:par>
                          <p:cTn id="38" fill="hold">
                            <p:stCondLst>
                              <p:cond delay="2000"/>
                            </p:stCondLst>
                            <p:childTnLst>
                              <p:par>
                                <p:cTn id="39" presetID="26" presetClass="entr" presetSubtype="0" fill="hold"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290">
                                          <p:stCondLst>
                                            <p:cond delay="0"/>
                                          </p:stCondLst>
                                        </p:cTn>
                                        <p:tgtEl>
                                          <p:spTgt spid="3">
                                            <p:txEl>
                                              <p:pRg st="2" end="2"/>
                                            </p:txEl>
                                          </p:spTgt>
                                        </p:tgtEl>
                                      </p:cBhvr>
                                    </p:animEffect>
                                    <p:anim calcmode="lin" valueType="num">
                                      <p:cBhvr>
                                        <p:cTn id="42"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3">
                                            <p:txEl>
                                              <p:pRg st="2" end="2"/>
                                            </p:txEl>
                                          </p:spTgt>
                                        </p:tgtEl>
                                      </p:cBhvr>
                                      <p:to x="100000" y="60000"/>
                                    </p:animScale>
                                    <p:animScale>
                                      <p:cBhvr>
                                        <p:cTn id="48" dur="83" decel="50000">
                                          <p:stCondLst>
                                            <p:cond delay="338"/>
                                          </p:stCondLst>
                                        </p:cTn>
                                        <p:tgtEl>
                                          <p:spTgt spid="3">
                                            <p:txEl>
                                              <p:pRg st="2" end="2"/>
                                            </p:txEl>
                                          </p:spTgt>
                                        </p:tgtEl>
                                      </p:cBhvr>
                                      <p:to x="100000" y="100000"/>
                                    </p:animScale>
                                    <p:animScale>
                                      <p:cBhvr>
                                        <p:cTn id="49" dur="13">
                                          <p:stCondLst>
                                            <p:cond delay="656"/>
                                          </p:stCondLst>
                                        </p:cTn>
                                        <p:tgtEl>
                                          <p:spTgt spid="3">
                                            <p:txEl>
                                              <p:pRg st="2" end="2"/>
                                            </p:txEl>
                                          </p:spTgt>
                                        </p:tgtEl>
                                      </p:cBhvr>
                                      <p:to x="100000" y="80000"/>
                                    </p:animScale>
                                    <p:animScale>
                                      <p:cBhvr>
                                        <p:cTn id="50" dur="83" decel="50000">
                                          <p:stCondLst>
                                            <p:cond delay="669"/>
                                          </p:stCondLst>
                                        </p:cTn>
                                        <p:tgtEl>
                                          <p:spTgt spid="3">
                                            <p:txEl>
                                              <p:pRg st="2" end="2"/>
                                            </p:txEl>
                                          </p:spTgt>
                                        </p:tgtEl>
                                      </p:cBhvr>
                                      <p:to x="100000" y="100000"/>
                                    </p:animScale>
                                    <p:animScale>
                                      <p:cBhvr>
                                        <p:cTn id="51" dur="13">
                                          <p:stCondLst>
                                            <p:cond delay="821"/>
                                          </p:stCondLst>
                                        </p:cTn>
                                        <p:tgtEl>
                                          <p:spTgt spid="3">
                                            <p:txEl>
                                              <p:pRg st="2" end="2"/>
                                            </p:txEl>
                                          </p:spTgt>
                                        </p:tgtEl>
                                      </p:cBhvr>
                                      <p:to x="100000" y="90000"/>
                                    </p:animScale>
                                    <p:animScale>
                                      <p:cBhvr>
                                        <p:cTn id="52" dur="83" decel="50000">
                                          <p:stCondLst>
                                            <p:cond delay="834"/>
                                          </p:stCondLst>
                                        </p:cTn>
                                        <p:tgtEl>
                                          <p:spTgt spid="3">
                                            <p:txEl>
                                              <p:pRg st="2" end="2"/>
                                            </p:txEl>
                                          </p:spTgt>
                                        </p:tgtEl>
                                      </p:cBhvr>
                                      <p:to x="100000" y="100000"/>
                                    </p:animScale>
                                    <p:animScale>
                                      <p:cBhvr>
                                        <p:cTn id="53" dur="13">
                                          <p:stCondLst>
                                            <p:cond delay="904"/>
                                          </p:stCondLst>
                                        </p:cTn>
                                        <p:tgtEl>
                                          <p:spTgt spid="3">
                                            <p:txEl>
                                              <p:pRg st="2" end="2"/>
                                            </p:txEl>
                                          </p:spTgt>
                                        </p:tgtEl>
                                      </p:cBhvr>
                                      <p:to x="100000" y="95000"/>
                                    </p:animScale>
                                    <p:animScale>
                                      <p:cBhvr>
                                        <p:cTn id="54" dur="83" decel="50000">
                                          <p:stCondLst>
                                            <p:cond delay="917"/>
                                          </p:stCondLst>
                                        </p:cTn>
                                        <p:tgtEl>
                                          <p:spTgt spid="3">
                                            <p:txEl>
                                              <p:pRg st="2" end="2"/>
                                            </p:txEl>
                                          </p:spTgt>
                                        </p:tgtEl>
                                      </p:cBhvr>
                                      <p:to x="100000" y="100000"/>
                                    </p:animScale>
                                  </p:childTnLst>
                                </p:cTn>
                              </p:par>
                            </p:childTnLst>
                          </p:cTn>
                        </p:par>
                        <p:par>
                          <p:cTn id="55" fill="hold">
                            <p:stCondLst>
                              <p:cond delay="3000"/>
                            </p:stCondLst>
                            <p:childTnLst>
                              <p:par>
                                <p:cTn id="56" presetID="26" presetClass="entr" presetSubtype="0" fill="hold"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290">
                                          <p:stCondLst>
                                            <p:cond delay="0"/>
                                          </p:stCondLst>
                                        </p:cTn>
                                        <p:tgtEl>
                                          <p:spTgt spid="3">
                                            <p:txEl>
                                              <p:pRg st="3" end="3"/>
                                            </p:txEl>
                                          </p:spTgt>
                                        </p:tgtEl>
                                      </p:cBhvr>
                                    </p:animEffect>
                                    <p:anim calcmode="lin" valueType="num">
                                      <p:cBhvr>
                                        <p:cTn id="59"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13">
                                          <p:stCondLst>
                                            <p:cond delay="325"/>
                                          </p:stCondLst>
                                        </p:cTn>
                                        <p:tgtEl>
                                          <p:spTgt spid="3">
                                            <p:txEl>
                                              <p:pRg st="3" end="3"/>
                                            </p:txEl>
                                          </p:spTgt>
                                        </p:tgtEl>
                                      </p:cBhvr>
                                      <p:to x="100000" y="60000"/>
                                    </p:animScale>
                                    <p:animScale>
                                      <p:cBhvr>
                                        <p:cTn id="65" dur="83" decel="50000">
                                          <p:stCondLst>
                                            <p:cond delay="338"/>
                                          </p:stCondLst>
                                        </p:cTn>
                                        <p:tgtEl>
                                          <p:spTgt spid="3">
                                            <p:txEl>
                                              <p:pRg st="3" end="3"/>
                                            </p:txEl>
                                          </p:spTgt>
                                        </p:tgtEl>
                                      </p:cBhvr>
                                      <p:to x="100000" y="100000"/>
                                    </p:animScale>
                                    <p:animScale>
                                      <p:cBhvr>
                                        <p:cTn id="66" dur="13">
                                          <p:stCondLst>
                                            <p:cond delay="656"/>
                                          </p:stCondLst>
                                        </p:cTn>
                                        <p:tgtEl>
                                          <p:spTgt spid="3">
                                            <p:txEl>
                                              <p:pRg st="3" end="3"/>
                                            </p:txEl>
                                          </p:spTgt>
                                        </p:tgtEl>
                                      </p:cBhvr>
                                      <p:to x="100000" y="80000"/>
                                    </p:animScale>
                                    <p:animScale>
                                      <p:cBhvr>
                                        <p:cTn id="67" dur="83" decel="50000">
                                          <p:stCondLst>
                                            <p:cond delay="669"/>
                                          </p:stCondLst>
                                        </p:cTn>
                                        <p:tgtEl>
                                          <p:spTgt spid="3">
                                            <p:txEl>
                                              <p:pRg st="3" end="3"/>
                                            </p:txEl>
                                          </p:spTgt>
                                        </p:tgtEl>
                                      </p:cBhvr>
                                      <p:to x="100000" y="100000"/>
                                    </p:animScale>
                                    <p:animScale>
                                      <p:cBhvr>
                                        <p:cTn id="68" dur="13">
                                          <p:stCondLst>
                                            <p:cond delay="821"/>
                                          </p:stCondLst>
                                        </p:cTn>
                                        <p:tgtEl>
                                          <p:spTgt spid="3">
                                            <p:txEl>
                                              <p:pRg st="3" end="3"/>
                                            </p:txEl>
                                          </p:spTgt>
                                        </p:tgtEl>
                                      </p:cBhvr>
                                      <p:to x="100000" y="90000"/>
                                    </p:animScale>
                                    <p:animScale>
                                      <p:cBhvr>
                                        <p:cTn id="69" dur="83" decel="50000">
                                          <p:stCondLst>
                                            <p:cond delay="834"/>
                                          </p:stCondLst>
                                        </p:cTn>
                                        <p:tgtEl>
                                          <p:spTgt spid="3">
                                            <p:txEl>
                                              <p:pRg st="3" end="3"/>
                                            </p:txEl>
                                          </p:spTgt>
                                        </p:tgtEl>
                                      </p:cBhvr>
                                      <p:to x="100000" y="100000"/>
                                    </p:animScale>
                                    <p:animScale>
                                      <p:cBhvr>
                                        <p:cTn id="70" dur="13">
                                          <p:stCondLst>
                                            <p:cond delay="904"/>
                                          </p:stCondLst>
                                        </p:cTn>
                                        <p:tgtEl>
                                          <p:spTgt spid="3">
                                            <p:txEl>
                                              <p:pRg st="3" end="3"/>
                                            </p:txEl>
                                          </p:spTgt>
                                        </p:tgtEl>
                                      </p:cBhvr>
                                      <p:to x="100000" y="95000"/>
                                    </p:animScale>
                                    <p:animScale>
                                      <p:cBhvr>
                                        <p:cTn id="71" dur="83" decel="50000">
                                          <p:stCondLst>
                                            <p:cond delay="917"/>
                                          </p:stCondLst>
                                        </p:cTn>
                                        <p:tgtEl>
                                          <p:spTgt spid="3">
                                            <p:txEl>
                                              <p:pRg st="3" end="3"/>
                                            </p:txEl>
                                          </p:spTgt>
                                        </p:tgtEl>
                                      </p:cBhvr>
                                      <p:to x="100000" y="100000"/>
                                    </p:animScale>
                                  </p:childTnLst>
                                </p:cTn>
                              </p:par>
                            </p:childTnLst>
                          </p:cTn>
                        </p:par>
                        <p:par>
                          <p:cTn id="72" fill="hold">
                            <p:stCondLst>
                              <p:cond delay="4000"/>
                            </p:stCondLst>
                            <p:childTnLst>
                              <p:par>
                                <p:cTn id="73" presetID="26" presetClass="entr" presetSubtype="0" fill="hold"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290">
                                          <p:stCondLst>
                                            <p:cond delay="0"/>
                                          </p:stCondLst>
                                        </p:cTn>
                                        <p:tgtEl>
                                          <p:spTgt spid="3">
                                            <p:txEl>
                                              <p:pRg st="4" end="4"/>
                                            </p:txEl>
                                          </p:spTgt>
                                        </p:tgtEl>
                                      </p:cBhvr>
                                    </p:animEffect>
                                    <p:anim calcmode="lin" valueType="num">
                                      <p:cBhvr>
                                        <p:cTn id="76"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3">
                                            <p:txEl>
                                              <p:pRg st="4" end="4"/>
                                            </p:txEl>
                                          </p:spTgt>
                                        </p:tgtEl>
                                      </p:cBhvr>
                                      <p:to x="100000" y="60000"/>
                                    </p:animScale>
                                    <p:animScale>
                                      <p:cBhvr>
                                        <p:cTn id="82" dur="83" decel="50000">
                                          <p:stCondLst>
                                            <p:cond delay="338"/>
                                          </p:stCondLst>
                                        </p:cTn>
                                        <p:tgtEl>
                                          <p:spTgt spid="3">
                                            <p:txEl>
                                              <p:pRg st="4" end="4"/>
                                            </p:txEl>
                                          </p:spTgt>
                                        </p:tgtEl>
                                      </p:cBhvr>
                                      <p:to x="100000" y="100000"/>
                                    </p:animScale>
                                    <p:animScale>
                                      <p:cBhvr>
                                        <p:cTn id="83" dur="13">
                                          <p:stCondLst>
                                            <p:cond delay="656"/>
                                          </p:stCondLst>
                                        </p:cTn>
                                        <p:tgtEl>
                                          <p:spTgt spid="3">
                                            <p:txEl>
                                              <p:pRg st="4" end="4"/>
                                            </p:txEl>
                                          </p:spTgt>
                                        </p:tgtEl>
                                      </p:cBhvr>
                                      <p:to x="100000" y="80000"/>
                                    </p:animScale>
                                    <p:animScale>
                                      <p:cBhvr>
                                        <p:cTn id="84" dur="83" decel="50000">
                                          <p:stCondLst>
                                            <p:cond delay="669"/>
                                          </p:stCondLst>
                                        </p:cTn>
                                        <p:tgtEl>
                                          <p:spTgt spid="3">
                                            <p:txEl>
                                              <p:pRg st="4" end="4"/>
                                            </p:txEl>
                                          </p:spTgt>
                                        </p:tgtEl>
                                      </p:cBhvr>
                                      <p:to x="100000" y="100000"/>
                                    </p:animScale>
                                    <p:animScale>
                                      <p:cBhvr>
                                        <p:cTn id="85" dur="13">
                                          <p:stCondLst>
                                            <p:cond delay="821"/>
                                          </p:stCondLst>
                                        </p:cTn>
                                        <p:tgtEl>
                                          <p:spTgt spid="3">
                                            <p:txEl>
                                              <p:pRg st="4" end="4"/>
                                            </p:txEl>
                                          </p:spTgt>
                                        </p:tgtEl>
                                      </p:cBhvr>
                                      <p:to x="100000" y="90000"/>
                                    </p:animScale>
                                    <p:animScale>
                                      <p:cBhvr>
                                        <p:cTn id="86" dur="83" decel="50000">
                                          <p:stCondLst>
                                            <p:cond delay="834"/>
                                          </p:stCondLst>
                                        </p:cTn>
                                        <p:tgtEl>
                                          <p:spTgt spid="3">
                                            <p:txEl>
                                              <p:pRg st="4" end="4"/>
                                            </p:txEl>
                                          </p:spTgt>
                                        </p:tgtEl>
                                      </p:cBhvr>
                                      <p:to x="100000" y="100000"/>
                                    </p:animScale>
                                    <p:animScale>
                                      <p:cBhvr>
                                        <p:cTn id="87" dur="13">
                                          <p:stCondLst>
                                            <p:cond delay="904"/>
                                          </p:stCondLst>
                                        </p:cTn>
                                        <p:tgtEl>
                                          <p:spTgt spid="3">
                                            <p:txEl>
                                              <p:pRg st="4" end="4"/>
                                            </p:txEl>
                                          </p:spTgt>
                                        </p:tgtEl>
                                      </p:cBhvr>
                                      <p:to x="100000" y="95000"/>
                                    </p:animScale>
                                    <p:animScale>
                                      <p:cBhvr>
                                        <p:cTn id="88" dur="83" decel="50000">
                                          <p:stCondLst>
                                            <p:cond delay="917"/>
                                          </p:stCondLst>
                                        </p:cTn>
                                        <p:tgtEl>
                                          <p:spTgt spid="3">
                                            <p:txEl>
                                              <p:pRg st="4" end="4"/>
                                            </p:txEl>
                                          </p:spTgt>
                                        </p:tgtEl>
                                      </p:cBhvr>
                                      <p:to x="100000" y="100000"/>
                                    </p:animScale>
                                  </p:childTnLst>
                                </p:cTn>
                              </p:par>
                            </p:childTnLst>
                          </p:cTn>
                        </p:par>
                        <p:par>
                          <p:cTn id="89" fill="hold">
                            <p:stCondLst>
                              <p:cond delay="5000"/>
                            </p:stCondLst>
                            <p:childTnLst>
                              <p:par>
                                <p:cTn id="90" presetID="26" presetClass="entr" presetSubtype="0" fill="hold" nodeType="afterEffect">
                                  <p:stCondLst>
                                    <p:cond delay="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wipe(down)">
                                      <p:cBhvr>
                                        <p:cTn id="92" dur="290">
                                          <p:stCondLst>
                                            <p:cond delay="0"/>
                                          </p:stCondLst>
                                        </p:cTn>
                                        <p:tgtEl>
                                          <p:spTgt spid="3">
                                            <p:txEl>
                                              <p:pRg st="5" end="5"/>
                                            </p:txEl>
                                          </p:spTgt>
                                        </p:tgtEl>
                                      </p:cBhvr>
                                    </p:animEffect>
                                    <p:anim calcmode="lin" valueType="num">
                                      <p:cBhvr>
                                        <p:cTn id="93" dur="911"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4" dur="332"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5" dur="332" tmFilter="0, 0; 0.125,0.2665; 0.25,0.4; 0.375,0.465; 0.5,0.5;  0.625,0.535; 0.75,0.6; 0.875,0.7335; 1,1">
                                          <p:stCondLst>
                                            <p:cond delay="332"/>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6" dur="166" tmFilter="0, 0; 0.125,0.2665; 0.25,0.4; 0.375,0.465; 0.5,0.5;  0.625,0.535; 0.75,0.6; 0.875,0.7335; 1,1">
                                          <p:stCondLst>
                                            <p:cond delay="662"/>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7" dur="82" tmFilter="0, 0; 0.125,0.2665; 0.25,0.4; 0.375,0.465; 0.5,0.5;  0.625,0.535; 0.75,0.6; 0.875,0.7335; 1,1">
                                          <p:stCondLst>
                                            <p:cond delay="828"/>
                                          </p:stCondLst>
                                        </p:cTn>
                                        <p:tgtEl>
                                          <p:spTgt spid="3">
                                            <p:txEl>
                                              <p:pRg st="5" end="5"/>
                                            </p:txEl>
                                          </p:spTgt>
                                        </p:tgtEl>
                                        <p:attrNameLst>
                                          <p:attrName>ppt_y</p:attrName>
                                        </p:attrNameLst>
                                      </p:cBhvr>
                                      <p:tavLst>
                                        <p:tav tm="0" fmla="#ppt_y-sin(pi*$)/81">
                                          <p:val>
                                            <p:fltVal val="0"/>
                                          </p:val>
                                        </p:tav>
                                        <p:tav tm="100000">
                                          <p:val>
                                            <p:fltVal val="1"/>
                                          </p:val>
                                        </p:tav>
                                      </p:tavLst>
                                    </p:anim>
                                    <p:animScale>
                                      <p:cBhvr>
                                        <p:cTn id="98" dur="13">
                                          <p:stCondLst>
                                            <p:cond delay="325"/>
                                          </p:stCondLst>
                                        </p:cTn>
                                        <p:tgtEl>
                                          <p:spTgt spid="3">
                                            <p:txEl>
                                              <p:pRg st="5" end="5"/>
                                            </p:txEl>
                                          </p:spTgt>
                                        </p:tgtEl>
                                      </p:cBhvr>
                                      <p:to x="100000" y="60000"/>
                                    </p:animScale>
                                    <p:animScale>
                                      <p:cBhvr>
                                        <p:cTn id="99" dur="83" decel="50000">
                                          <p:stCondLst>
                                            <p:cond delay="338"/>
                                          </p:stCondLst>
                                        </p:cTn>
                                        <p:tgtEl>
                                          <p:spTgt spid="3">
                                            <p:txEl>
                                              <p:pRg st="5" end="5"/>
                                            </p:txEl>
                                          </p:spTgt>
                                        </p:tgtEl>
                                      </p:cBhvr>
                                      <p:to x="100000" y="100000"/>
                                    </p:animScale>
                                    <p:animScale>
                                      <p:cBhvr>
                                        <p:cTn id="100" dur="13">
                                          <p:stCondLst>
                                            <p:cond delay="656"/>
                                          </p:stCondLst>
                                        </p:cTn>
                                        <p:tgtEl>
                                          <p:spTgt spid="3">
                                            <p:txEl>
                                              <p:pRg st="5" end="5"/>
                                            </p:txEl>
                                          </p:spTgt>
                                        </p:tgtEl>
                                      </p:cBhvr>
                                      <p:to x="100000" y="80000"/>
                                    </p:animScale>
                                    <p:animScale>
                                      <p:cBhvr>
                                        <p:cTn id="101" dur="83" decel="50000">
                                          <p:stCondLst>
                                            <p:cond delay="669"/>
                                          </p:stCondLst>
                                        </p:cTn>
                                        <p:tgtEl>
                                          <p:spTgt spid="3">
                                            <p:txEl>
                                              <p:pRg st="5" end="5"/>
                                            </p:txEl>
                                          </p:spTgt>
                                        </p:tgtEl>
                                      </p:cBhvr>
                                      <p:to x="100000" y="100000"/>
                                    </p:animScale>
                                    <p:animScale>
                                      <p:cBhvr>
                                        <p:cTn id="102" dur="13">
                                          <p:stCondLst>
                                            <p:cond delay="821"/>
                                          </p:stCondLst>
                                        </p:cTn>
                                        <p:tgtEl>
                                          <p:spTgt spid="3">
                                            <p:txEl>
                                              <p:pRg st="5" end="5"/>
                                            </p:txEl>
                                          </p:spTgt>
                                        </p:tgtEl>
                                      </p:cBhvr>
                                      <p:to x="100000" y="90000"/>
                                    </p:animScale>
                                    <p:animScale>
                                      <p:cBhvr>
                                        <p:cTn id="103" dur="83" decel="50000">
                                          <p:stCondLst>
                                            <p:cond delay="834"/>
                                          </p:stCondLst>
                                        </p:cTn>
                                        <p:tgtEl>
                                          <p:spTgt spid="3">
                                            <p:txEl>
                                              <p:pRg st="5" end="5"/>
                                            </p:txEl>
                                          </p:spTgt>
                                        </p:tgtEl>
                                      </p:cBhvr>
                                      <p:to x="100000" y="100000"/>
                                    </p:animScale>
                                    <p:animScale>
                                      <p:cBhvr>
                                        <p:cTn id="104" dur="13">
                                          <p:stCondLst>
                                            <p:cond delay="904"/>
                                          </p:stCondLst>
                                        </p:cTn>
                                        <p:tgtEl>
                                          <p:spTgt spid="3">
                                            <p:txEl>
                                              <p:pRg st="5" end="5"/>
                                            </p:txEl>
                                          </p:spTgt>
                                        </p:tgtEl>
                                      </p:cBhvr>
                                      <p:to x="100000" y="95000"/>
                                    </p:animScale>
                                    <p:animScale>
                                      <p:cBhvr>
                                        <p:cTn id="105" dur="83" decel="50000">
                                          <p:stCondLst>
                                            <p:cond delay="917"/>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63750" y="404813"/>
            <a:ext cx="8229600" cy="1143000"/>
          </a:xfrm>
        </p:spPr>
        <p:txBody>
          <a:bodyPr/>
          <a:lstStyle/>
          <a:p>
            <a:pPr eaLnBrk="1" hangingPunct="1"/>
            <a:r>
              <a:rPr lang="zh-TW" altLang="en-US" b="1" dirty="0" smtClean="0">
                <a:solidFill>
                  <a:srgbClr val="FF0000"/>
                </a:solidFill>
                <a:latin typeface="DFKai-SB" pitchFamily="65" charset="-120"/>
                <a:ea typeface="DFKai-SB" pitchFamily="65" charset="-120"/>
              </a:rPr>
              <a:t>選擇</a:t>
            </a:r>
            <a:r>
              <a:rPr lang="zh-CN" altLang="en-US" b="1" dirty="0" smtClean="0">
                <a:solidFill>
                  <a:srgbClr val="FF0000"/>
                </a:solidFill>
                <a:latin typeface="DFKai-SB" pitchFamily="65" charset="-120"/>
                <a:ea typeface="DFKai-SB" pitchFamily="65" charset="-120"/>
              </a:rPr>
              <a:t>保安高校</a:t>
            </a:r>
            <a:r>
              <a:rPr lang="zh-TW" altLang="en-US" b="1" dirty="0" smtClean="0">
                <a:solidFill>
                  <a:srgbClr val="FF0000"/>
                </a:solidFill>
                <a:latin typeface="DFKai-SB" pitchFamily="65" charset="-120"/>
                <a:ea typeface="DFKai-SB" pitchFamily="65" charset="-120"/>
              </a:rPr>
              <a:t>的原因</a:t>
            </a:r>
          </a:p>
        </p:txBody>
      </p:sp>
      <p:sp>
        <p:nvSpPr>
          <p:cNvPr id="84995" name="Rectangle 3"/>
          <p:cNvSpPr>
            <a:spLocks noGrp="1" noChangeArrowheads="1"/>
          </p:cNvSpPr>
          <p:nvPr>
            <p:ph type="body" idx="1"/>
          </p:nvPr>
        </p:nvSpPr>
        <p:spPr>
          <a:xfrm>
            <a:off x="1981200" y="1600200"/>
            <a:ext cx="8312150" cy="4852988"/>
          </a:xfrm>
        </p:spPr>
        <p:txBody>
          <a:bodyPr/>
          <a:lstStyle/>
          <a:p>
            <a:pPr>
              <a:lnSpc>
                <a:spcPct val="90000"/>
              </a:lnSpc>
            </a:pPr>
            <a:r>
              <a:rPr lang="zh-TW" altLang="en-US" dirty="0" smtClean="0">
                <a:latin typeface="DFKai-SB" pitchFamily="65" charset="-120"/>
                <a:ea typeface="DFKai-SB" pitchFamily="65" charset="-120"/>
              </a:rPr>
              <a:t>宗旨是為澳門保安部隊培訓警官或消防官，以納入各部隊之編制；另外，保安高校亦負責保安部隊各個職程的培訓工作。</a:t>
            </a:r>
          </a:p>
          <a:p>
            <a:pPr>
              <a:lnSpc>
                <a:spcPct val="90000"/>
              </a:lnSpc>
            </a:pPr>
            <a:r>
              <a:rPr lang="zh-TW" altLang="en-US" dirty="0" smtClean="0">
                <a:latin typeface="DFKai-SB" pitchFamily="65" charset="-120"/>
                <a:ea typeface="DFKai-SB" pitchFamily="65" charset="-120"/>
              </a:rPr>
              <a:t>作為一個培訓基地，保安高校擁有完善的教育及訓練設施。除了擁有十多間普通課室外，學校還設有電腦課室，繪圖課室，圖書室，足球場，體育館，健身室，自衛術訓練室，訓練徑，障礙徑，步操訓練場，小型劇院等各類型設施，為學員提供了學習知識，訓練體能以及休閑娛樂的條件</a:t>
            </a:r>
            <a:r>
              <a:rPr lang="zh-CN" altLang="en-US" dirty="0" smtClean="0">
                <a:latin typeface="DFKai-SB" pitchFamily="65" charset="-120"/>
                <a:ea typeface="DFKai-SB" pitchFamily="65" charset="-120"/>
              </a:rPr>
              <a:t>。</a:t>
            </a:r>
            <a:endParaRPr lang="zh-TW" altLang="en-US" dirty="0" smtClean="0"/>
          </a:p>
        </p:txBody>
      </p:sp>
      <p:sp>
        <p:nvSpPr>
          <p:cNvPr id="2" name="投影片編號版面配置區 1"/>
          <p:cNvSpPr>
            <a:spLocks noGrp="1"/>
          </p:cNvSpPr>
          <p:nvPr>
            <p:ph type="sldNum" sz="quarter" idx="12"/>
          </p:nvPr>
        </p:nvSpPr>
        <p:spPr/>
        <p:txBody>
          <a:bodyPr/>
          <a:lstStyle/>
          <a:p>
            <a:fld id="{BAE64061-8CAC-40EF-9C12-A91E2A9B954F}" type="slidenum">
              <a:rPr lang="zh-TW" altLang="en-US" smtClean="0"/>
              <a:t>30</a:t>
            </a:fld>
            <a:endParaRPr lang="zh-TW" altLang="en-US"/>
          </a:p>
        </p:txBody>
      </p:sp>
    </p:spTree>
    <p:extLst>
      <p:ext uri="{BB962C8B-B14F-4D97-AF65-F5344CB8AC3E}">
        <p14:creationId xmlns:p14="http://schemas.microsoft.com/office/powerpoint/2010/main" val="1065409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91323" y="1027664"/>
            <a:ext cx="9366322" cy="767269"/>
          </a:xfrm>
        </p:spPr>
        <p:txBody>
          <a:bodyPr/>
          <a:lstStyle/>
          <a:p>
            <a:pPr algn="ctr"/>
            <a:r>
              <a:rPr lang="zh-HK" altLang="en-US" dirty="0">
                <a:solidFill>
                  <a:srgbClr val="FF0000"/>
                </a:solidFill>
              </a:rPr>
              <a:t>內地升學指南：學科門類</a:t>
            </a:r>
          </a:p>
        </p:txBody>
      </p:sp>
      <p:sp>
        <p:nvSpPr>
          <p:cNvPr id="3" name="內容版面配置區 2"/>
          <p:cNvSpPr>
            <a:spLocks noGrp="1"/>
          </p:cNvSpPr>
          <p:nvPr>
            <p:ph idx="1"/>
          </p:nvPr>
        </p:nvSpPr>
        <p:spPr>
          <a:xfrm>
            <a:off x="1391323" y="1794933"/>
            <a:ext cx="9036423" cy="4207031"/>
          </a:xfrm>
        </p:spPr>
        <p:txBody>
          <a:bodyPr>
            <a:normAutofit/>
          </a:bodyPr>
          <a:lstStyle/>
          <a:p>
            <a:r>
              <a:rPr lang="en-US" altLang="zh-HK" sz="3200" dirty="0" smtClean="0"/>
              <a:t>1. </a:t>
            </a:r>
            <a:r>
              <a:rPr lang="zh-HK" altLang="en-US" sz="3200" dirty="0" smtClean="0"/>
              <a:t>哲學                </a:t>
            </a:r>
            <a:r>
              <a:rPr lang="en-US" altLang="zh-HK" sz="3200" dirty="0" smtClean="0"/>
              <a:t>2.</a:t>
            </a:r>
            <a:r>
              <a:rPr lang="zh-HK" altLang="en-US" sz="3200" dirty="0" smtClean="0"/>
              <a:t>經濟學                 </a:t>
            </a:r>
            <a:r>
              <a:rPr lang="en-US" altLang="zh-HK" sz="3200" dirty="0" smtClean="0"/>
              <a:t>3.</a:t>
            </a:r>
            <a:r>
              <a:rPr lang="zh-HK" altLang="en-US" sz="3200" dirty="0" smtClean="0"/>
              <a:t>法學  </a:t>
            </a:r>
            <a:endParaRPr lang="en-US" altLang="zh-HK" sz="3200" dirty="0" smtClean="0"/>
          </a:p>
          <a:p>
            <a:endParaRPr lang="en-US" altLang="zh-HK" sz="3200" dirty="0" smtClean="0"/>
          </a:p>
          <a:p>
            <a:r>
              <a:rPr lang="en-US" altLang="zh-HK" sz="3200" dirty="0" smtClean="0"/>
              <a:t>4.</a:t>
            </a:r>
            <a:r>
              <a:rPr lang="zh-HK" altLang="en-US" sz="3200" dirty="0" smtClean="0"/>
              <a:t>教育學             </a:t>
            </a:r>
            <a:r>
              <a:rPr lang="en-US" altLang="zh-HK" sz="3200" dirty="0" smtClean="0"/>
              <a:t>5.</a:t>
            </a:r>
            <a:r>
              <a:rPr lang="zh-HK" altLang="en-US" sz="3200" dirty="0" smtClean="0"/>
              <a:t>文學                     </a:t>
            </a:r>
            <a:r>
              <a:rPr lang="en-US" altLang="zh-HK" sz="3200" dirty="0" smtClean="0"/>
              <a:t>6.</a:t>
            </a:r>
            <a:r>
              <a:rPr lang="zh-HK" altLang="en-US" sz="3200" dirty="0" smtClean="0"/>
              <a:t>歷史學</a:t>
            </a:r>
            <a:endParaRPr lang="en-US" altLang="zh-HK" sz="3200" dirty="0" smtClean="0"/>
          </a:p>
          <a:p>
            <a:r>
              <a:rPr lang="zh-HK" altLang="en-US" sz="3200" dirty="0" smtClean="0"/>
              <a:t>    </a:t>
            </a:r>
            <a:endParaRPr lang="en-US" altLang="zh-HK" sz="3200" dirty="0" smtClean="0"/>
          </a:p>
          <a:p>
            <a:r>
              <a:rPr lang="en-US" altLang="zh-HK" sz="3200" dirty="0" smtClean="0"/>
              <a:t>7.</a:t>
            </a:r>
            <a:r>
              <a:rPr lang="zh-HK" altLang="en-US" sz="3200" dirty="0" smtClean="0"/>
              <a:t>理學                 </a:t>
            </a:r>
            <a:r>
              <a:rPr lang="en-US" altLang="zh-HK" sz="3200" dirty="0" smtClean="0"/>
              <a:t>8.</a:t>
            </a:r>
            <a:r>
              <a:rPr lang="zh-HK" altLang="en-US" sz="3200" dirty="0"/>
              <a:t>工</a:t>
            </a:r>
            <a:r>
              <a:rPr lang="zh-HK" altLang="en-US" sz="3200" dirty="0" smtClean="0"/>
              <a:t>學                     </a:t>
            </a:r>
            <a:r>
              <a:rPr lang="en-US" altLang="zh-HK" sz="3200" dirty="0" smtClean="0"/>
              <a:t>9.</a:t>
            </a:r>
            <a:r>
              <a:rPr lang="zh-HK" altLang="en-US" sz="3200" dirty="0" smtClean="0"/>
              <a:t>農學   </a:t>
            </a:r>
            <a:endParaRPr lang="en-US" altLang="zh-HK" sz="3200" dirty="0" smtClean="0"/>
          </a:p>
          <a:p>
            <a:r>
              <a:rPr lang="zh-HK" altLang="en-US" sz="3200" dirty="0" smtClean="0"/>
              <a:t>   </a:t>
            </a:r>
            <a:endParaRPr lang="en-US" altLang="zh-HK" sz="3200" dirty="0" smtClean="0"/>
          </a:p>
          <a:p>
            <a:r>
              <a:rPr lang="en-US" altLang="zh-HK" sz="3200" dirty="0" smtClean="0"/>
              <a:t>10.</a:t>
            </a:r>
            <a:r>
              <a:rPr lang="zh-HK" altLang="en-US" sz="3200" dirty="0" smtClean="0"/>
              <a:t>醫學              </a:t>
            </a:r>
            <a:r>
              <a:rPr lang="en-US" altLang="zh-HK" sz="3200" dirty="0" smtClean="0"/>
              <a:t>11.</a:t>
            </a:r>
            <a:r>
              <a:rPr lang="zh-HK" altLang="en-US" sz="3200" dirty="0"/>
              <a:t>管理</a:t>
            </a:r>
            <a:r>
              <a:rPr lang="zh-HK" altLang="en-US" sz="3200" dirty="0" smtClean="0"/>
              <a:t>學               </a:t>
            </a:r>
            <a:r>
              <a:rPr lang="en-US" altLang="zh-HK" sz="3200" dirty="0" smtClean="0"/>
              <a:t>12.</a:t>
            </a:r>
            <a:r>
              <a:rPr lang="zh-HK" altLang="en-US" sz="3200" dirty="0"/>
              <a:t>藝術學</a:t>
            </a:r>
          </a:p>
        </p:txBody>
      </p:sp>
    </p:spTree>
    <p:extLst>
      <p:ext uri="{BB962C8B-B14F-4D97-AF65-F5344CB8AC3E}">
        <p14:creationId xmlns:p14="http://schemas.microsoft.com/office/powerpoint/2010/main" val="358855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65711" y="722864"/>
            <a:ext cx="9487645" cy="733403"/>
          </a:xfrm>
        </p:spPr>
        <p:txBody>
          <a:bodyPr/>
          <a:lstStyle/>
          <a:p>
            <a:pPr algn="ctr"/>
            <a:r>
              <a:rPr lang="zh-HK" altLang="en-US" dirty="0"/>
              <a:t>專業收生方向</a:t>
            </a:r>
          </a:p>
        </p:txBody>
      </p:sp>
      <p:sp>
        <p:nvSpPr>
          <p:cNvPr id="3" name="內容版面配置區 2"/>
          <p:cNvSpPr>
            <a:spLocks noGrp="1"/>
          </p:cNvSpPr>
          <p:nvPr>
            <p:ph idx="1"/>
          </p:nvPr>
        </p:nvSpPr>
        <p:spPr>
          <a:xfrm>
            <a:off x="1337733" y="1693334"/>
            <a:ext cx="9090013" cy="4139296"/>
          </a:xfrm>
        </p:spPr>
        <p:txBody>
          <a:bodyPr>
            <a:normAutofit/>
          </a:bodyPr>
          <a:lstStyle/>
          <a:p>
            <a:r>
              <a:rPr lang="en-US" altLang="zh-HK" sz="3600" dirty="0" smtClean="0"/>
              <a:t>1.</a:t>
            </a:r>
            <a:r>
              <a:rPr lang="zh-HK" altLang="en-US" sz="3600" dirty="0" smtClean="0"/>
              <a:t>文科</a:t>
            </a:r>
            <a:endParaRPr lang="en-US" altLang="zh-HK" sz="3600" dirty="0" smtClean="0"/>
          </a:p>
          <a:p>
            <a:r>
              <a:rPr lang="en-US" altLang="zh-HK" sz="3600" dirty="0" smtClean="0"/>
              <a:t>2.</a:t>
            </a:r>
            <a:r>
              <a:rPr lang="zh-HK" altLang="en-US" sz="3600" dirty="0" smtClean="0"/>
              <a:t>理科</a:t>
            </a:r>
            <a:endParaRPr lang="en-US" altLang="zh-HK" sz="3600" dirty="0" smtClean="0"/>
          </a:p>
          <a:p>
            <a:r>
              <a:rPr lang="en-US" altLang="zh-HK" sz="3600" dirty="0" smtClean="0"/>
              <a:t>3.</a:t>
            </a:r>
            <a:r>
              <a:rPr lang="zh-HK" altLang="en-US" sz="3600" dirty="0"/>
              <a:t>文理兼</a:t>
            </a:r>
            <a:r>
              <a:rPr lang="zh-HK" altLang="en-US" sz="3600" dirty="0" smtClean="0"/>
              <a:t>收</a:t>
            </a:r>
            <a:endParaRPr lang="en-US" altLang="zh-HK" sz="3600" dirty="0" smtClean="0"/>
          </a:p>
          <a:p>
            <a:r>
              <a:rPr lang="en-US" altLang="zh-HK" sz="3600" dirty="0" smtClean="0"/>
              <a:t>4.</a:t>
            </a:r>
            <a:r>
              <a:rPr lang="zh-HK" altLang="en-US" sz="3600" dirty="0"/>
              <a:t>藝術</a:t>
            </a:r>
            <a:r>
              <a:rPr lang="zh-HK" altLang="en-US" sz="3600" dirty="0" smtClean="0"/>
              <a:t>科</a:t>
            </a:r>
            <a:endParaRPr lang="en-US" altLang="zh-HK" sz="3600" dirty="0" smtClean="0"/>
          </a:p>
          <a:p>
            <a:r>
              <a:rPr lang="en-US" altLang="zh-HK" sz="3600" dirty="0" smtClean="0"/>
              <a:t>5.</a:t>
            </a:r>
            <a:r>
              <a:rPr lang="zh-HK" altLang="en-US" sz="3600" dirty="0"/>
              <a:t>體育科</a:t>
            </a:r>
          </a:p>
        </p:txBody>
      </p:sp>
    </p:spTree>
    <p:extLst>
      <p:ext uri="{BB962C8B-B14F-4D97-AF65-F5344CB8AC3E}">
        <p14:creationId xmlns:p14="http://schemas.microsoft.com/office/powerpoint/2010/main" val="1829531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61846" y="638198"/>
            <a:ext cx="9366325" cy="1143000"/>
          </a:xfrm>
        </p:spPr>
        <p:txBody>
          <a:bodyPr/>
          <a:lstStyle/>
          <a:p>
            <a:pPr algn="ctr"/>
            <a:r>
              <a:rPr lang="zh-HK" altLang="en-US" dirty="0"/>
              <a:t>地區</a:t>
            </a:r>
          </a:p>
        </p:txBody>
      </p:sp>
      <p:sp>
        <p:nvSpPr>
          <p:cNvPr id="3" name="內容版面配置區 2"/>
          <p:cNvSpPr>
            <a:spLocks noGrp="1"/>
          </p:cNvSpPr>
          <p:nvPr>
            <p:ph idx="1"/>
          </p:nvPr>
        </p:nvSpPr>
        <p:spPr>
          <a:xfrm>
            <a:off x="1461846" y="1964268"/>
            <a:ext cx="8965900" cy="3868362"/>
          </a:xfrm>
        </p:spPr>
        <p:txBody>
          <a:bodyPr>
            <a:noAutofit/>
          </a:bodyPr>
          <a:lstStyle/>
          <a:p>
            <a:r>
              <a:rPr lang="en-US" altLang="zh-HK" sz="3200" dirty="0" smtClean="0"/>
              <a:t>1.</a:t>
            </a:r>
            <a:r>
              <a:rPr lang="zh-HK" altLang="en-US" sz="3200" dirty="0" smtClean="0"/>
              <a:t>廣東                     </a:t>
            </a:r>
            <a:r>
              <a:rPr lang="en-US" altLang="zh-HK" sz="3200" dirty="0" smtClean="0"/>
              <a:t>2.</a:t>
            </a:r>
            <a:r>
              <a:rPr lang="zh-HK" altLang="en-US" sz="3200" dirty="0" smtClean="0"/>
              <a:t>北京                    </a:t>
            </a:r>
            <a:r>
              <a:rPr lang="en-US" altLang="zh-HK" sz="3200" dirty="0" smtClean="0"/>
              <a:t>3.</a:t>
            </a:r>
            <a:r>
              <a:rPr lang="zh-HK" altLang="en-US" sz="3200" dirty="0" smtClean="0"/>
              <a:t>上海</a:t>
            </a:r>
            <a:endParaRPr lang="en-US" altLang="zh-HK" sz="3200" dirty="0" smtClean="0"/>
          </a:p>
          <a:p>
            <a:endParaRPr lang="en-US" altLang="zh-HK" sz="3200" dirty="0" smtClean="0"/>
          </a:p>
          <a:p>
            <a:r>
              <a:rPr lang="en-US" altLang="zh-HK" sz="3200" dirty="0" smtClean="0"/>
              <a:t>4.</a:t>
            </a:r>
            <a:r>
              <a:rPr lang="zh-HK" altLang="en-US" sz="3200" dirty="0" smtClean="0"/>
              <a:t>江蘇                     </a:t>
            </a:r>
            <a:r>
              <a:rPr lang="en-US" altLang="zh-HK" sz="3200" dirty="0" smtClean="0"/>
              <a:t>5.</a:t>
            </a:r>
            <a:r>
              <a:rPr lang="zh-HK" altLang="en-US" sz="3200" dirty="0"/>
              <a:t>褔</a:t>
            </a:r>
            <a:r>
              <a:rPr lang="zh-HK" altLang="en-US" sz="3200" dirty="0" smtClean="0"/>
              <a:t>建                    </a:t>
            </a:r>
            <a:r>
              <a:rPr lang="en-US" altLang="zh-HK" sz="3200" dirty="0" smtClean="0"/>
              <a:t>6.</a:t>
            </a:r>
            <a:r>
              <a:rPr lang="zh-HK" altLang="en-US" sz="3200" dirty="0" smtClean="0"/>
              <a:t>浙江</a:t>
            </a:r>
            <a:endParaRPr lang="en-US" altLang="zh-HK" sz="3200" dirty="0" smtClean="0"/>
          </a:p>
          <a:p>
            <a:endParaRPr lang="en-US" altLang="zh-HK" sz="3200" dirty="0" smtClean="0"/>
          </a:p>
          <a:p>
            <a:r>
              <a:rPr lang="en-US" altLang="zh-HK" sz="3200" dirty="0" smtClean="0"/>
              <a:t>7.</a:t>
            </a:r>
            <a:r>
              <a:rPr lang="zh-HK" altLang="en-US" sz="3200" dirty="0" smtClean="0"/>
              <a:t>天津                     </a:t>
            </a:r>
            <a:r>
              <a:rPr lang="en-US" altLang="zh-HK" sz="3200" dirty="0" smtClean="0"/>
              <a:t>8.</a:t>
            </a:r>
            <a:r>
              <a:rPr lang="zh-HK" altLang="en-US" sz="3200" dirty="0" smtClean="0"/>
              <a:t>湖北                    </a:t>
            </a:r>
            <a:r>
              <a:rPr lang="en-US" altLang="zh-HK" sz="3200" dirty="0" smtClean="0"/>
              <a:t>9.</a:t>
            </a:r>
            <a:r>
              <a:rPr lang="zh-HK" altLang="en-US" sz="3200" dirty="0" smtClean="0"/>
              <a:t>湖南</a:t>
            </a:r>
            <a:endParaRPr lang="en-US" altLang="zh-HK" sz="3200" dirty="0" smtClean="0"/>
          </a:p>
          <a:p>
            <a:endParaRPr lang="en-US" altLang="zh-HK" sz="3200" dirty="0" smtClean="0"/>
          </a:p>
          <a:p>
            <a:r>
              <a:rPr lang="en-US" altLang="zh-HK" sz="3200" dirty="0" smtClean="0"/>
              <a:t>10.</a:t>
            </a:r>
            <a:r>
              <a:rPr lang="zh-HK" altLang="en-US" sz="3200" dirty="0" smtClean="0"/>
              <a:t>雲南                 </a:t>
            </a:r>
            <a:r>
              <a:rPr lang="en-US" altLang="zh-HK" sz="3200" dirty="0" smtClean="0"/>
              <a:t>11.</a:t>
            </a:r>
            <a:r>
              <a:rPr lang="zh-HK" altLang="en-US" sz="3200" dirty="0" smtClean="0"/>
              <a:t>四川                  </a:t>
            </a:r>
            <a:r>
              <a:rPr lang="en-US" altLang="zh-HK" sz="3200" dirty="0" smtClean="0"/>
              <a:t>12.</a:t>
            </a:r>
            <a:r>
              <a:rPr lang="zh-HK" altLang="en-US" sz="3200" dirty="0"/>
              <a:t>海南</a:t>
            </a:r>
          </a:p>
        </p:txBody>
      </p:sp>
    </p:spTree>
    <p:extLst>
      <p:ext uri="{BB962C8B-B14F-4D97-AF65-F5344CB8AC3E}">
        <p14:creationId xmlns:p14="http://schemas.microsoft.com/office/powerpoint/2010/main" val="2832553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91323" y="620486"/>
            <a:ext cx="9366325" cy="2274666"/>
          </a:xfrm>
        </p:spPr>
        <p:txBody>
          <a:bodyPr>
            <a:noAutofit/>
          </a:bodyPr>
          <a:lstStyle/>
          <a:p>
            <a:pPr algn="ctr"/>
            <a:r>
              <a:rPr lang="zh-HK" altLang="en-US" sz="6000" dirty="0">
                <a:solidFill>
                  <a:srgbClr val="FF0000"/>
                </a:solidFill>
              </a:rPr>
              <a:t>內地各高等大學</a:t>
            </a:r>
            <a:r>
              <a:rPr lang="zh-HK" altLang="en-US" sz="6000" dirty="0" smtClean="0">
                <a:solidFill>
                  <a:srgbClr val="FF0000"/>
                </a:solidFill>
              </a:rPr>
              <a:t>院校</a:t>
            </a:r>
            <a:r>
              <a:rPr lang="en-US" altLang="zh-HK" sz="6000" dirty="0" smtClean="0">
                <a:solidFill>
                  <a:srgbClr val="FF0000"/>
                </a:solidFill>
              </a:rPr>
              <a:t/>
            </a:r>
            <a:br>
              <a:rPr lang="en-US" altLang="zh-HK" sz="6000" dirty="0" smtClean="0">
                <a:solidFill>
                  <a:srgbClr val="FF0000"/>
                </a:solidFill>
              </a:rPr>
            </a:br>
            <a:r>
              <a:rPr lang="zh-HK" altLang="en-US" sz="6000" dirty="0" smtClean="0">
                <a:solidFill>
                  <a:srgbClr val="FF0000"/>
                </a:solidFill>
              </a:rPr>
              <a:t>查詢</a:t>
            </a:r>
            <a:r>
              <a:rPr lang="zh-HK" altLang="en-US" sz="6000" dirty="0">
                <a:solidFill>
                  <a:srgbClr val="FF0000"/>
                </a:solidFill>
              </a:rPr>
              <a:t>網址</a:t>
            </a:r>
          </a:p>
        </p:txBody>
      </p:sp>
      <p:sp>
        <p:nvSpPr>
          <p:cNvPr id="3" name="內容版面配置區 2"/>
          <p:cNvSpPr>
            <a:spLocks noGrp="1"/>
          </p:cNvSpPr>
          <p:nvPr>
            <p:ph idx="1"/>
          </p:nvPr>
        </p:nvSpPr>
        <p:spPr/>
        <p:txBody>
          <a:bodyPr/>
          <a:lstStyle/>
          <a:p>
            <a:endParaRPr lang="en-US" altLang="zh-HK" dirty="0" smtClean="0"/>
          </a:p>
          <a:p>
            <a:endParaRPr lang="en-US" altLang="zh-HK" dirty="0"/>
          </a:p>
          <a:p>
            <a:r>
              <a:rPr lang="en-US" altLang="zh-HK" sz="4800" dirty="0" smtClean="0"/>
              <a:t>http://www.careersgo.org</a:t>
            </a:r>
            <a:endParaRPr lang="zh-HK" altLang="en-US" sz="4800" dirty="0"/>
          </a:p>
        </p:txBody>
      </p:sp>
    </p:spTree>
    <p:extLst>
      <p:ext uri="{BB962C8B-B14F-4D97-AF65-F5344CB8AC3E}">
        <p14:creationId xmlns:p14="http://schemas.microsoft.com/office/powerpoint/2010/main" val="1906493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HK" altLang="en-US" dirty="0"/>
          </a:p>
        </p:txBody>
      </p:sp>
      <p:sp>
        <p:nvSpPr>
          <p:cNvPr id="3" name="內容版面配置區 2"/>
          <p:cNvSpPr>
            <a:spLocks noGrp="1"/>
          </p:cNvSpPr>
          <p:nvPr>
            <p:ph idx="1"/>
          </p:nvPr>
        </p:nvSpPr>
        <p:spPr>
          <a:xfrm>
            <a:off x="1391321" y="859972"/>
            <a:ext cx="9036426" cy="4972658"/>
          </a:xfrm>
        </p:spPr>
        <p:txBody>
          <a:bodyPr/>
          <a:lstStyle/>
          <a:p>
            <a:endParaRPr lang="en-US" altLang="zh-HK" dirty="0" smtClean="0"/>
          </a:p>
          <a:p>
            <a:endParaRPr lang="en-US" altLang="zh-HK" dirty="0"/>
          </a:p>
          <a:p>
            <a:pPr algn="ctr"/>
            <a:r>
              <a:rPr lang="zh-CN" altLang="zh-HK" sz="8800" dirty="0">
                <a:solidFill>
                  <a:srgbClr val="FF0000"/>
                </a:solidFill>
                <a:latin typeface="標楷體" pitchFamily="65" charset="-120"/>
                <a:ea typeface="標楷體" pitchFamily="65" charset="-120"/>
              </a:rPr>
              <a:t>台灣升學面面觀</a:t>
            </a:r>
            <a:r>
              <a:rPr lang="zh-HK" altLang="en-US" sz="8800" dirty="0">
                <a:solidFill>
                  <a:srgbClr val="FF0000"/>
                </a:solidFill>
                <a:latin typeface="標楷體" pitchFamily="65" charset="-120"/>
                <a:ea typeface="標楷體" pitchFamily="65" charset="-120"/>
              </a:rPr>
              <a:t/>
            </a:r>
            <a:br>
              <a:rPr lang="zh-HK" altLang="en-US" sz="8800" dirty="0">
                <a:solidFill>
                  <a:srgbClr val="FF0000"/>
                </a:solidFill>
                <a:latin typeface="標楷體" pitchFamily="65" charset="-120"/>
                <a:ea typeface="標楷體" pitchFamily="65" charset="-120"/>
              </a:rPr>
            </a:br>
            <a:endParaRPr lang="zh-HK" altLang="en-US" sz="8800" dirty="0"/>
          </a:p>
        </p:txBody>
      </p:sp>
    </p:spTree>
    <p:extLst>
      <p:ext uri="{BB962C8B-B14F-4D97-AF65-F5344CB8AC3E}">
        <p14:creationId xmlns:p14="http://schemas.microsoft.com/office/powerpoint/2010/main" val="3075142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890" name="圖片 11" descr="http://www.overseas.ncnu.edu.tw/images/TaiwanMap2.png"/>
          <p:cNvPicPr>
            <a:picLocks noChangeAspect="1" noChangeArrowheads="1"/>
          </p:cNvPicPr>
          <p:nvPr/>
        </p:nvPicPr>
        <p:blipFill>
          <a:blip r:embed="rId2" cstate="print"/>
          <a:srcRect/>
          <a:stretch>
            <a:fillRect/>
          </a:stretch>
        </p:blipFill>
        <p:spPr bwMode="auto">
          <a:xfrm>
            <a:off x="4711900" y="-1613"/>
            <a:ext cx="3508772" cy="6850062"/>
          </a:xfrm>
          <a:prstGeom prst="rect">
            <a:avLst/>
          </a:prstGeom>
          <a:noFill/>
          <a:ln w="9525">
            <a:noFill/>
            <a:miter lim="800000"/>
            <a:headEnd/>
            <a:tailEnd/>
          </a:ln>
        </p:spPr>
      </p:pic>
      <p:sp>
        <p:nvSpPr>
          <p:cNvPr id="549891" name="標題 1"/>
          <p:cNvSpPr>
            <a:spLocks noGrp="1" noChangeArrowheads="1"/>
          </p:cNvSpPr>
          <p:nvPr>
            <p:ph type="title" idx="4294967295"/>
          </p:nvPr>
        </p:nvSpPr>
        <p:spPr>
          <a:xfrm>
            <a:off x="-320278" y="46038"/>
            <a:ext cx="7886700" cy="1325563"/>
          </a:xfrm>
        </p:spPr>
        <p:txBody>
          <a:bodyPr/>
          <a:lstStyle/>
          <a:p>
            <a:pPr eaLnBrk="1" hangingPunct="1"/>
            <a:r>
              <a:rPr lang="en-US" altLang="zh-CN" dirty="0" smtClean="0">
                <a:latin typeface="標楷體" pitchFamily="65" charset="-120"/>
                <a:ea typeface="標楷體" pitchFamily="65" charset="-120"/>
              </a:rPr>
              <a:t>       </a:t>
            </a:r>
            <a:r>
              <a:rPr lang="zh-CN" dirty="0" smtClean="0">
                <a:latin typeface="標楷體" pitchFamily="65" charset="-120"/>
                <a:ea typeface="標楷體" pitchFamily="65" charset="-120"/>
              </a:rPr>
              <a:t>台灣</a:t>
            </a:r>
            <a:r>
              <a:rPr lang="zh-CN" dirty="0">
                <a:latin typeface="標楷體" pitchFamily="65" charset="-120"/>
                <a:ea typeface="標楷體" pitchFamily="65" charset="-120"/>
              </a:rPr>
              <a:t>地區的大學</a:t>
            </a:r>
          </a:p>
        </p:txBody>
      </p:sp>
      <p:pic>
        <p:nvPicPr>
          <p:cNvPr id="549892" name="圖片 13" descr="台北巿.png"/>
          <p:cNvPicPr>
            <a:picLocks noChangeAspect="1" noChangeArrowheads="1"/>
          </p:cNvPicPr>
          <p:nvPr/>
        </p:nvPicPr>
        <p:blipFill>
          <a:blip r:embed="rId3" cstate="print"/>
          <a:srcRect/>
          <a:stretch>
            <a:fillRect/>
          </a:stretch>
        </p:blipFill>
        <p:spPr bwMode="auto">
          <a:xfrm>
            <a:off x="8510588" y="409577"/>
            <a:ext cx="746522" cy="1166813"/>
          </a:xfrm>
          <a:prstGeom prst="rect">
            <a:avLst/>
          </a:prstGeom>
          <a:noFill/>
          <a:ln w="9525">
            <a:noFill/>
            <a:miter lim="800000"/>
            <a:headEnd/>
            <a:tailEnd/>
          </a:ln>
        </p:spPr>
      </p:pic>
      <p:sp>
        <p:nvSpPr>
          <p:cNvPr id="549893" name="AutoShape 9"/>
          <p:cNvSpPr>
            <a:spLocks noChangeArrowheads="1"/>
          </p:cNvSpPr>
          <p:nvPr/>
        </p:nvSpPr>
        <p:spPr bwMode="auto">
          <a:xfrm>
            <a:off x="8703469" y="390527"/>
            <a:ext cx="1345406" cy="1611313"/>
          </a:xfrm>
          <a:prstGeom prst="roundRect">
            <a:avLst>
              <a:gd name="adj" fmla="val 16667"/>
            </a:avLst>
          </a:prstGeom>
          <a:noFill/>
          <a:ln w="9525">
            <a:noFill/>
            <a:round/>
          </a:ln>
        </p:spPr>
        <p:txBody>
          <a:bodyPr/>
          <a:lstStyle/>
          <a:p>
            <a:r>
              <a:rPr lang="zh-TW" altLang="en-US" b="1">
                <a:solidFill>
                  <a:schemeClr val="bg1"/>
                </a:solidFill>
                <a:latin typeface="DFKai-SB" pitchFamily="65" charset="-120"/>
                <a:ea typeface="DFKai-SB" pitchFamily="65" charset="-120"/>
              </a:rPr>
              <a:t>台</a:t>
            </a:r>
          </a:p>
          <a:p>
            <a:r>
              <a:rPr lang="zh-TW" altLang="en-US" b="1">
                <a:solidFill>
                  <a:schemeClr val="bg1"/>
                </a:solidFill>
                <a:latin typeface="DFKai-SB" pitchFamily="65" charset="-120"/>
                <a:ea typeface="DFKai-SB" pitchFamily="65" charset="-120"/>
              </a:rPr>
              <a:t>北</a:t>
            </a:r>
            <a:endParaRPr lang="en-US" b="1">
              <a:solidFill>
                <a:schemeClr val="bg1"/>
              </a:solidFill>
              <a:latin typeface="DFKai-SB" pitchFamily="65" charset="-120"/>
              <a:ea typeface="DFKai-SB" pitchFamily="65" charset="-120"/>
            </a:endParaRPr>
          </a:p>
          <a:p>
            <a:r>
              <a:rPr lang="zh-TW" altLang="en-US" b="1">
                <a:solidFill>
                  <a:schemeClr val="bg1"/>
                </a:solidFill>
                <a:latin typeface="DFKai-SB" pitchFamily="65" charset="-120"/>
                <a:ea typeface="DFKai-SB" pitchFamily="65" charset="-120"/>
              </a:rPr>
              <a:t>巿</a:t>
            </a:r>
            <a:endParaRPr lang="zh-TW" altLang="en-US" sz="2800">
              <a:solidFill>
                <a:schemeClr val="bg1"/>
              </a:solidFill>
              <a:latin typeface="DFKai-SB" pitchFamily="65" charset="-120"/>
              <a:ea typeface="DFKai-SB" pitchFamily="65" charset="-120"/>
            </a:endParaRPr>
          </a:p>
        </p:txBody>
      </p:sp>
      <p:cxnSp>
        <p:nvCxnSpPr>
          <p:cNvPr id="549894" name="直線單箭頭接點 15"/>
          <p:cNvCxnSpPr>
            <a:cxnSpLocks noChangeShapeType="1"/>
          </p:cNvCxnSpPr>
          <p:nvPr/>
        </p:nvCxnSpPr>
        <p:spPr bwMode="auto">
          <a:xfrm flipH="1" flipV="1">
            <a:off x="7566422" y="630240"/>
            <a:ext cx="1170384" cy="300037"/>
          </a:xfrm>
          <a:prstGeom prst="straightConnector1">
            <a:avLst/>
          </a:prstGeom>
          <a:noFill/>
          <a:ln w="9525" cmpd="sng">
            <a:solidFill>
              <a:srgbClr val="FF0000"/>
            </a:solidFill>
            <a:round/>
            <a:tailEnd type="arrow" w="med" len="med"/>
          </a:ln>
        </p:spPr>
      </p:cxnSp>
      <p:sp>
        <p:nvSpPr>
          <p:cNvPr id="549895" name="AutoShape 10"/>
          <p:cNvSpPr>
            <a:spLocks noChangeArrowheads="1"/>
          </p:cNvSpPr>
          <p:nvPr/>
        </p:nvSpPr>
        <p:spPr bwMode="auto">
          <a:xfrm>
            <a:off x="5745957" y="787400"/>
            <a:ext cx="720329" cy="584200"/>
          </a:xfrm>
          <a:prstGeom prst="roundRect">
            <a:avLst>
              <a:gd name="adj" fmla="val 16667"/>
            </a:avLst>
          </a:prstGeom>
          <a:solidFill>
            <a:srgbClr val="FFFFFF"/>
          </a:solidFill>
          <a:ln w="9525">
            <a:noFill/>
            <a:round/>
          </a:ln>
        </p:spPr>
        <p:txBody>
          <a:bodyPr/>
          <a:lstStyle/>
          <a:p>
            <a:pPr>
              <a:lnSpc>
                <a:spcPts val="1800"/>
              </a:lnSpc>
            </a:pPr>
            <a:r>
              <a:rPr lang="zh-TW" altLang="en-US" b="1">
                <a:latin typeface="DFKai-SB" pitchFamily="65" charset="-120"/>
                <a:ea typeface="DFKai-SB" pitchFamily="65" charset="-120"/>
              </a:rPr>
              <a:t>新竹巿</a:t>
            </a:r>
            <a:endParaRPr lang="zh-TW" altLang="en-US" sz="2800">
              <a:latin typeface="DFKai-SB" pitchFamily="65" charset="-120"/>
              <a:ea typeface="DFKai-SB" pitchFamily="65" charset="-120"/>
            </a:endParaRPr>
          </a:p>
        </p:txBody>
      </p:sp>
      <p:cxnSp>
        <p:nvCxnSpPr>
          <p:cNvPr id="549896" name="直線單箭頭接點 17"/>
          <p:cNvCxnSpPr>
            <a:cxnSpLocks noChangeShapeType="1"/>
          </p:cNvCxnSpPr>
          <p:nvPr/>
        </p:nvCxnSpPr>
        <p:spPr bwMode="auto">
          <a:xfrm flipV="1">
            <a:off x="6194822" y="1103313"/>
            <a:ext cx="342900" cy="31750"/>
          </a:xfrm>
          <a:prstGeom prst="straightConnector1">
            <a:avLst/>
          </a:prstGeom>
          <a:noFill/>
          <a:ln w="9525" cmpd="sng">
            <a:solidFill>
              <a:srgbClr val="FF0000"/>
            </a:solidFill>
            <a:round/>
            <a:tailEnd type="arrow" w="med" len="med"/>
          </a:ln>
        </p:spPr>
      </p:cxnSp>
      <p:sp>
        <p:nvSpPr>
          <p:cNvPr id="549897" name="AutoShape 10"/>
          <p:cNvSpPr>
            <a:spLocks noChangeArrowheads="1"/>
          </p:cNvSpPr>
          <p:nvPr/>
        </p:nvSpPr>
        <p:spPr bwMode="auto">
          <a:xfrm>
            <a:off x="5068491" y="1570040"/>
            <a:ext cx="720328" cy="447675"/>
          </a:xfrm>
          <a:prstGeom prst="roundRect">
            <a:avLst>
              <a:gd name="adj" fmla="val 16667"/>
            </a:avLst>
          </a:prstGeom>
          <a:solidFill>
            <a:srgbClr val="FFFFFF"/>
          </a:solidFill>
          <a:ln w="9525">
            <a:noFill/>
            <a:round/>
          </a:ln>
        </p:spPr>
        <p:txBody>
          <a:bodyPr/>
          <a:lstStyle/>
          <a:p>
            <a:pPr>
              <a:lnSpc>
                <a:spcPts val="1800"/>
              </a:lnSpc>
            </a:pPr>
            <a:r>
              <a:rPr lang="zh-TW" altLang="en-US" b="1">
                <a:latin typeface="DFKai-SB" pitchFamily="65" charset="-120"/>
                <a:ea typeface="DFKai-SB" pitchFamily="65" charset="-120"/>
              </a:rPr>
              <a:t>台中巿</a:t>
            </a:r>
            <a:endParaRPr lang="zh-TW" altLang="en-US" sz="2800">
              <a:latin typeface="DFKai-SB" pitchFamily="65" charset="-120"/>
              <a:ea typeface="DFKai-SB" pitchFamily="65" charset="-120"/>
            </a:endParaRPr>
          </a:p>
        </p:txBody>
      </p:sp>
      <p:cxnSp>
        <p:nvCxnSpPr>
          <p:cNvPr id="549898" name="直線單箭頭接點 22"/>
          <p:cNvCxnSpPr>
            <a:cxnSpLocks noChangeShapeType="1"/>
          </p:cNvCxnSpPr>
          <p:nvPr/>
        </p:nvCxnSpPr>
        <p:spPr bwMode="auto">
          <a:xfrm>
            <a:off x="5705476" y="1744665"/>
            <a:ext cx="382191" cy="352425"/>
          </a:xfrm>
          <a:prstGeom prst="straightConnector1">
            <a:avLst/>
          </a:prstGeom>
          <a:noFill/>
          <a:ln w="9525" cmpd="sng">
            <a:solidFill>
              <a:srgbClr val="FF0000"/>
            </a:solidFill>
            <a:round/>
            <a:tailEnd type="arrow" w="med" len="med"/>
          </a:ln>
        </p:spPr>
      </p:cxnSp>
      <p:sp>
        <p:nvSpPr>
          <p:cNvPr id="549899" name="AutoShape 10"/>
          <p:cNvSpPr>
            <a:spLocks noChangeArrowheads="1"/>
          </p:cNvSpPr>
          <p:nvPr/>
        </p:nvSpPr>
        <p:spPr bwMode="auto">
          <a:xfrm>
            <a:off x="4532710" y="4859340"/>
            <a:ext cx="720328" cy="447675"/>
          </a:xfrm>
          <a:prstGeom prst="roundRect">
            <a:avLst>
              <a:gd name="adj" fmla="val 16667"/>
            </a:avLst>
          </a:prstGeom>
          <a:solidFill>
            <a:srgbClr val="FFFFFF"/>
          </a:solidFill>
          <a:ln w="9525">
            <a:noFill/>
            <a:round/>
          </a:ln>
        </p:spPr>
        <p:txBody>
          <a:bodyPr/>
          <a:lstStyle/>
          <a:p>
            <a:pPr>
              <a:lnSpc>
                <a:spcPts val="1800"/>
              </a:lnSpc>
            </a:pPr>
            <a:r>
              <a:rPr lang="zh-TW" altLang="en-US" b="1">
                <a:latin typeface="DFKai-SB" pitchFamily="65" charset="-120"/>
                <a:ea typeface="DFKai-SB" pitchFamily="65" charset="-120"/>
              </a:rPr>
              <a:t>台南巿</a:t>
            </a:r>
            <a:endParaRPr lang="zh-TW" altLang="en-US" sz="2800">
              <a:latin typeface="DFKai-SB" pitchFamily="65" charset="-120"/>
              <a:ea typeface="DFKai-SB" pitchFamily="65" charset="-120"/>
            </a:endParaRPr>
          </a:p>
        </p:txBody>
      </p:sp>
      <p:cxnSp>
        <p:nvCxnSpPr>
          <p:cNvPr id="549900" name="直線單箭頭接點 25"/>
          <p:cNvCxnSpPr>
            <a:cxnSpLocks noChangeShapeType="1"/>
          </p:cNvCxnSpPr>
          <p:nvPr/>
        </p:nvCxnSpPr>
        <p:spPr bwMode="auto">
          <a:xfrm flipV="1">
            <a:off x="5224464" y="4651375"/>
            <a:ext cx="390525" cy="298450"/>
          </a:xfrm>
          <a:prstGeom prst="straightConnector1">
            <a:avLst/>
          </a:prstGeom>
          <a:noFill/>
          <a:ln w="9525" cmpd="sng">
            <a:solidFill>
              <a:srgbClr val="FF0000"/>
            </a:solidFill>
            <a:round/>
            <a:tailEnd type="arrow" w="med" len="med"/>
          </a:ln>
        </p:spPr>
      </p:cxnSp>
      <p:sp>
        <p:nvSpPr>
          <p:cNvPr id="549901" name="AutoShape 10"/>
          <p:cNvSpPr>
            <a:spLocks noChangeArrowheads="1"/>
          </p:cNvSpPr>
          <p:nvPr/>
        </p:nvSpPr>
        <p:spPr bwMode="auto">
          <a:xfrm>
            <a:off x="4870848" y="5721352"/>
            <a:ext cx="720328" cy="447675"/>
          </a:xfrm>
          <a:prstGeom prst="roundRect">
            <a:avLst>
              <a:gd name="adj" fmla="val 16667"/>
            </a:avLst>
          </a:prstGeom>
          <a:solidFill>
            <a:srgbClr val="FFFFFF"/>
          </a:solidFill>
          <a:ln w="9525">
            <a:noFill/>
            <a:round/>
          </a:ln>
        </p:spPr>
        <p:txBody>
          <a:bodyPr/>
          <a:lstStyle/>
          <a:p>
            <a:pPr>
              <a:lnSpc>
                <a:spcPts val="1800"/>
              </a:lnSpc>
            </a:pPr>
            <a:r>
              <a:rPr lang="zh-TW" altLang="en-US" b="1">
                <a:latin typeface="DFKai-SB" pitchFamily="65" charset="-120"/>
                <a:ea typeface="DFKai-SB" pitchFamily="65" charset="-120"/>
              </a:rPr>
              <a:t>高雄巿</a:t>
            </a:r>
            <a:endParaRPr lang="zh-TW" altLang="en-US" sz="2800">
              <a:latin typeface="DFKai-SB" pitchFamily="65" charset="-120"/>
              <a:ea typeface="DFKai-SB" pitchFamily="65" charset="-120"/>
            </a:endParaRPr>
          </a:p>
        </p:txBody>
      </p:sp>
      <p:cxnSp>
        <p:nvCxnSpPr>
          <p:cNvPr id="549902" name="直線單箭頭接點 29"/>
          <p:cNvCxnSpPr>
            <a:cxnSpLocks noChangeShapeType="1"/>
          </p:cNvCxnSpPr>
          <p:nvPr/>
        </p:nvCxnSpPr>
        <p:spPr bwMode="auto">
          <a:xfrm flipV="1">
            <a:off x="5563793" y="5265740"/>
            <a:ext cx="334565" cy="530225"/>
          </a:xfrm>
          <a:prstGeom prst="straightConnector1">
            <a:avLst/>
          </a:prstGeom>
          <a:noFill/>
          <a:ln w="9525" cmpd="sng">
            <a:solidFill>
              <a:srgbClr val="FF0000"/>
            </a:solidFill>
            <a:round/>
            <a:tailEnd type="arrow" w="med" len="med"/>
          </a:ln>
        </p:spPr>
      </p:cxnSp>
      <p:sp>
        <p:nvSpPr>
          <p:cNvPr id="15" name="投影片編號版面配置區 14"/>
          <p:cNvSpPr>
            <a:spLocks noGrp="1"/>
          </p:cNvSpPr>
          <p:nvPr>
            <p:ph type="sldNum" sz="quarter" idx="12"/>
          </p:nvPr>
        </p:nvSpPr>
        <p:spPr/>
        <p:txBody>
          <a:bodyPr/>
          <a:lstStyle/>
          <a:p>
            <a:fld id="{FD4F2FB1-2F0B-4BD9-823D-0D9F98D902C9}" type="slidenum">
              <a:rPr lang="zh-TW" altLang="en-US" smtClean="0"/>
              <a:t>36</a:t>
            </a:fld>
            <a:endParaRPr lang="zh-TW" altLang="en-US" sz="1800">
              <a:solidFill>
                <a:schemeClr val="tx1"/>
              </a:solidFill>
            </a:endParaRPr>
          </a:p>
        </p:txBody>
      </p:sp>
    </p:spTree>
    <p:extLst>
      <p:ext uri="{BB962C8B-B14F-4D97-AF65-F5344CB8AC3E}">
        <p14:creationId xmlns:p14="http://schemas.microsoft.com/office/powerpoint/2010/main" val="1144653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標題 1"/>
          <p:cNvSpPr>
            <a:spLocks noGrp="1" noChangeArrowheads="1"/>
          </p:cNvSpPr>
          <p:nvPr>
            <p:ph type="title" idx="4294967295"/>
          </p:nvPr>
        </p:nvSpPr>
        <p:spPr>
          <a:xfrm>
            <a:off x="1545771" y="-80962"/>
            <a:ext cx="7904220" cy="1100138"/>
          </a:xfrm>
        </p:spPr>
        <p:txBody>
          <a:bodyPr/>
          <a:lstStyle/>
          <a:p>
            <a:pPr eaLnBrk="1" hangingPunct="1"/>
            <a:r>
              <a:rPr lang="zh-TW" altLang="en-US" dirty="0">
                <a:latin typeface="標楷體" pitchFamily="65" charset="-120"/>
                <a:ea typeface="標楷體" pitchFamily="65" charset="-120"/>
              </a:rPr>
              <a:t>依學校類型</a:t>
            </a:r>
            <a:r>
              <a:rPr lang="zh-CN" altLang="en-US" dirty="0">
                <a:latin typeface="標楷體" pitchFamily="65" charset="-120"/>
                <a:ea typeface="標楷體" pitchFamily="65" charset="-120"/>
              </a:rPr>
              <a:t>（</a:t>
            </a:r>
            <a:r>
              <a:rPr lang="zh-TW" altLang="en-US" dirty="0">
                <a:latin typeface="標楷體" pitchFamily="65" charset="-120"/>
                <a:ea typeface="標楷體" pitchFamily="65" charset="-120"/>
              </a:rPr>
              <a:t>公立大學）</a:t>
            </a:r>
            <a:r>
              <a:rPr lang="zh-TW" altLang="en-US" dirty="0"/>
              <a:t>：</a:t>
            </a:r>
          </a:p>
        </p:txBody>
      </p:sp>
      <p:pic>
        <p:nvPicPr>
          <p:cNvPr id="550915" name="圖片 1"/>
          <p:cNvPicPr>
            <a:picLocks noChangeAspect="1" noChangeArrowheads="1"/>
          </p:cNvPicPr>
          <p:nvPr/>
        </p:nvPicPr>
        <p:blipFill>
          <a:blip r:embed="rId2" cstate="print"/>
          <a:srcRect l="21320" t="8739" r="27480" b="14563"/>
          <a:stretch>
            <a:fillRect/>
          </a:stretch>
        </p:blipFill>
        <p:spPr bwMode="auto">
          <a:xfrm>
            <a:off x="1635920" y="962027"/>
            <a:ext cx="3750469" cy="4208463"/>
          </a:xfrm>
          <a:prstGeom prst="rect">
            <a:avLst/>
          </a:prstGeom>
          <a:noFill/>
          <a:ln w="9525">
            <a:noFill/>
            <a:miter lim="800000"/>
            <a:headEnd/>
            <a:tailEnd/>
          </a:ln>
        </p:spPr>
      </p:pic>
      <p:pic>
        <p:nvPicPr>
          <p:cNvPr id="550916" name="圖片 4"/>
          <p:cNvPicPr>
            <a:picLocks noChangeAspect="1" noChangeArrowheads="1"/>
          </p:cNvPicPr>
          <p:nvPr/>
        </p:nvPicPr>
        <p:blipFill>
          <a:blip r:embed="rId3" cstate="print"/>
          <a:srcRect l="21457" t="39360" r="27328" b="29613"/>
          <a:stretch>
            <a:fillRect/>
          </a:stretch>
        </p:blipFill>
        <p:spPr bwMode="auto">
          <a:xfrm>
            <a:off x="5969795" y="1019175"/>
            <a:ext cx="3749279" cy="1701800"/>
          </a:xfrm>
          <a:prstGeom prst="rect">
            <a:avLst/>
          </a:prstGeom>
          <a:noFill/>
          <a:ln w="9525">
            <a:noFill/>
            <a:miter lim="800000"/>
            <a:headEnd/>
            <a:tailEnd/>
          </a:ln>
        </p:spPr>
      </p:pic>
      <p:pic>
        <p:nvPicPr>
          <p:cNvPr id="550917" name="圖片 7"/>
          <p:cNvPicPr>
            <a:picLocks noChangeAspect="1" noChangeArrowheads="1"/>
          </p:cNvPicPr>
          <p:nvPr/>
        </p:nvPicPr>
        <p:blipFill>
          <a:blip r:embed="rId4" cstate="print"/>
          <a:srcRect l="21184" t="18204" r="27615" b="34222"/>
          <a:stretch>
            <a:fillRect/>
          </a:stretch>
        </p:blipFill>
        <p:spPr bwMode="auto">
          <a:xfrm>
            <a:off x="5966223" y="2736850"/>
            <a:ext cx="3749278" cy="2609850"/>
          </a:xfrm>
          <a:prstGeom prst="rect">
            <a:avLst/>
          </a:prstGeom>
          <a:noFill/>
          <a:ln w="9525">
            <a:noFill/>
            <a:miter lim="800000"/>
            <a:headEnd/>
            <a:tailEnd/>
          </a:ln>
        </p:spPr>
      </p:pic>
      <p:pic>
        <p:nvPicPr>
          <p:cNvPr id="550918" name="圖片 4"/>
          <p:cNvPicPr>
            <a:picLocks noChangeAspect="1" noChangeArrowheads="1"/>
          </p:cNvPicPr>
          <p:nvPr/>
        </p:nvPicPr>
        <p:blipFill>
          <a:blip r:embed="rId3" cstate="print"/>
          <a:srcRect l="21457" t="8739" r="27328" b="60466"/>
          <a:stretch>
            <a:fillRect/>
          </a:stretch>
        </p:blipFill>
        <p:spPr bwMode="auto">
          <a:xfrm>
            <a:off x="1652589" y="5157790"/>
            <a:ext cx="3750469" cy="1690687"/>
          </a:xfrm>
          <a:prstGeom prst="rect">
            <a:avLst/>
          </a:prstGeom>
          <a:noFill/>
          <a:ln w="9525">
            <a:noFill/>
            <a:miter lim="800000"/>
            <a:headEnd/>
            <a:tailEnd/>
          </a:ln>
        </p:spPr>
      </p:pic>
      <p:sp>
        <p:nvSpPr>
          <p:cNvPr id="7" name="投影片編號版面配置區 6"/>
          <p:cNvSpPr>
            <a:spLocks noGrp="1"/>
          </p:cNvSpPr>
          <p:nvPr>
            <p:ph type="sldNum" sz="quarter" idx="12"/>
          </p:nvPr>
        </p:nvSpPr>
        <p:spPr/>
        <p:txBody>
          <a:bodyPr/>
          <a:lstStyle/>
          <a:p>
            <a:fld id="{FD4F2FB1-2F0B-4BD9-823D-0D9F98D902C9}" type="slidenum">
              <a:rPr lang="zh-TW" altLang="en-US" smtClean="0"/>
              <a:t>37</a:t>
            </a:fld>
            <a:endParaRPr lang="zh-TW" altLang="en-US" sz="1800">
              <a:solidFill>
                <a:schemeClr val="tx1"/>
              </a:solidFill>
            </a:endParaRPr>
          </a:p>
        </p:txBody>
      </p:sp>
    </p:spTree>
    <p:extLst>
      <p:ext uri="{BB962C8B-B14F-4D97-AF65-F5344CB8AC3E}">
        <p14:creationId xmlns:p14="http://schemas.microsoft.com/office/powerpoint/2010/main" val="401887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標題 1"/>
          <p:cNvSpPr>
            <a:spLocks noGrp="1" noChangeArrowheads="1"/>
          </p:cNvSpPr>
          <p:nvPr>
            <p:ph type="title" idx="4294967295"/>
          </p:nvPr>
        </p:nvSpPr>
        <p:spPr>
          <a:xfrm>
            <a:off x="1603772" y="66677"/>
            <a:ext cx="7886700" cy="1325563"/>
          </a:xfrm>
        </p:spPr>
        <p:txBody>
          <a:bodyPr/>
          <a:lstStyle/>
          <a:p>
            <a:pPr eaLnBrk="1" hangingPunct="1"/>
            <a:r>
              <a:rPr lang="zh-TW" altLang="en-US" dirty="0">
                <a:latin typeface="標楷體" pitchFamily="65" charset="-120"/>
                <a:ea typeface="標楷體" pitchFamily="65" charset="-120"/>
              </a:rPr>
              <a:t>依學校類型</a:t>
            </a:r>
            <a:r>
              <a:rPr lang="zh-CN" altLang="en-US" dirty="0">
                <a:latin typeface="標楷體" pitchFamily="65" charset="-120"/>
                <a:ea typeface="標楷體" pitchFamily="65" charset="-120"/>
              </a:rPr>
              <a:t>（</a:t>
            </a:r>
            <a:r>
              <a:rPr lang="zh-TW" altLang="en-US" dirty="0">
                <a:latin typeface="標楷體" pitchFamily="65" charset="-120"/>
                <a:ea typeface="標楷體" pitchFamily="65" charset="-120"/>
              </a:rPr>
              <a:t>私立大學</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pic>
        <p:nvPicPr>
          <p:cNvPr id="551939" name="圖片 10"/>
          <p:cNvPicPr>
            <a:picLocks noChangeAspect="1" noChangeArrowheads="1"/>
          </p:cNvPicPr>
          <p:nvPr/>
        </p:nvPicPr>
        <p:blipFill>
          <a:blip r:embed="rId2" cstate="print"/>
          <a:srcRect l="21141" t="8835" r="27686" b="14937"/>
          <a:stretch>
            <a:fillRect/>
          </a:stretch>
        </p:blipFill>
        <p:spPr bwMode="auto">
          <a:xfrm>
            <a:off x="2408635" y="1654175"/>
            <a:ext cx="3742134" cy="4179888"/>
          </a:xfrm>
          <a:prstGeom prst="rect">
            <a:avLst/>
          </a:prstGeom>
          <a:noFill/>
          <a:ln w="9525">
            <a:noFill/>
            <a:miter lim="800000"/>
            <a:headEnd/>
            <a:tailEnd/>
          </a:ln>
        </p:spPr>
      </p:pic>
      <p:pic>
        <p:nvPicPr>
          <p:cNvPr id="551940" name="圖片 13"/>
          <p:cNvPicPr>
            <a:picLocks noChangeAspect="1" noChangeArrowheads="1"/>
          </p:cNvPicPr>
          <p:nvPr/>
        </p:nvPicPr>
        <p:blipFill>
          <a:blip r:embed="rId3" cstate="print"/>
          <a:srcRect l="21230" t="8936" r="27608" b="15253"/>
          <a:stretch>
            <a:fillRect/>
          </a:stretch>
        </p:blipFill>
        <p:spPr bwMode="auto">
          <a:xfrm>
            <a:off x="6684752" y="53977"/>
            <a:ext cx="3740944" cy="4157663"/>
          </a:xfrm>
          <a:prstGeom prst="rect">
            <a:avLst/>
          </a:prstGeom>
          <a:noFill/>
          <a:ln w="9525">
            <a:noFill/>
            <a:miter lim="800000"/>
            <a:headEnd/>
            <a:tailEnd/>
          </a:ln>
        </p:spPr>
      </p:pic>
      <p:pic>
        <p:nvPicPr>
          <p:cNvPr id="551941" name="圖片 16"/>
          <p:cNvPicPr>
            <a:picLocks noChangeAspect="1" noChangeArrowheads="1"/>
          </p:cNvPicPr>
          <p:nvPr/>
        </p:nvPicPr>
        <p:blipFill>
          <a:blip r:embed="rId4" cstate="print"/>
          <a:srcRect l="21454" t="18504" r="27475" b="34950"/>
          <a:stretch>
            <a:fillRect/>
          </a:stretch>
        </p:blipFill>
        <p:spPr bwMode="auto">
          <a:xfrm>
            <a:off x="6706103" y="4256090"/>
            <a:ext cx="3736181" cy="2555875"/>
          </a:xfrm>
          <a:prstGeom prst="rect">
            <a:avLst/>
          </a:prstGeom>
          <a:noFill/>
          <a:ln w="9525">
            <a:noFill/>
            <a:miter lim="800000"/>
            <a:headEnd/>
            <a:tailEnd/>
          </a:ln>
        </p:spPr>
      </p:pic>
      <p:sp>
        <p:nvSpPr>
          <p:cNvPr id="6" name="投影片編號版面配置區 5"/>
          <p:cNvSpPr>
            <a:spLocks noGrp="1"/>
          </p:cNvSpPr>
          <p:nvPr>
            <p:ph type="sldNum" sz="quarter" idx="12"/>
          </p:nvPr>
        </p:nvSpPr>
        <p:spPr/>
        <p:txBody>
          <a:bodyPr/>
          <a:lstStyle/>
          <a:p>
            <a:fld id="{FD4F2FB1-2F0B-4BD9-823D-0D9F98D902C9}" type="slidenum">
              <a:rPr lang="zh-TW" altLang="en-US" smtClean="0"/>
              <a:t>38</a:t>
            </a:fld>
            <a:endParaRPr lang="zh-TW" altLang="en-US" sz="1800">
              <a:solidFill>
                <a:schemeClr val="tx1"/>
              </a:solidFill>
            </a:endParaRPr>
          </a:p>
        </p:txBody>
      </p:sp>
    </p:spTree>
    <p:extLst>
      <p:ext uri="{BB962C8B-B14F-4D97-AF65-F5344CB8AC3E}">
        <p14:creationId xmlns:p14="http://schemas.microsoft.com/office/powerpoint/2010/main" val="3345319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日期版面配置區 3"/>
          <p:cNvSpPr txBox="1">
            <a:spLocks noGrp="1" noChangeArrowheads="1"/>
          </p:cNvSpPr>
          <p:nvPr/>
        </p:nvSpPr>
        <p:spPr bwMode="auto">
          <a:xfrm>
            <a:off x="2152650" y="6356352"/>
            <a:ext cx="2057400" cy="365125"/>
          </a:xfrm>
          <a:prstGeom prst="rect">
            <a:avLst/>
          </a:prstGeom>
          <a:noFill/>
          <a:ln w="9525">
            <a:noFill/>
            <a:miter lim="800000"/>
          </a:ln>
        </p:spPr>
        <p:txBody>
          <a:bodyPr anchor="ctr"/>
          <a:lstStyle/>
          <a:p>
            <a:fld id="{EA5D3E28-B680-4E89-BDC5-C7A389F08E6B}" type="datetime1">
              <a:rPr lang="en-US" sz="1200">
                <a:solidFill>
                  <a:srgbClr val="898989"/>
                </a:solidFill>
              </a:rPr>
              <a:t>1/11/2018</a:t>
            </a:fld>
            <a:endParaRPr lang="zh-TW" altLang="en-US"/>
          </a:p>
        </p:txBody>
      </p:sp>
      <p:sp>
        <p:nvSpPr>
          <p:cNvPr id="552963" name="Rectangle 2"/>
          <p:cNvSpPr>
            <a:spLocks noGrp="1" noChangeArrowheads="1"/>
          </p:cNvSpPr>
          <p:nvPr>
            <p:ph type="title" idx="4294967295"/>
          </p:nvPr>
        </p:nvSpPr>
        <p:spPr>
          <a:xfrm>
            <a:off x="1572816" y="79375"/>
            <a:ext cx="7886700" cy="1327150"/>
          </a:xfrm>
        </p:spPr>
        <p:txBody>
          <a:bodyPr/>
          <a:lstStyle/>
          <a:p>
            <a:pPr eaLnBrk="1" hangingPunct="1"/>
            <a:r>
              <a:rPr lang="zh-TW" altLang="en-US" dirty="0">
                <a:latin typeface="標楷體" pitchFamily="65" charset="-120"/>
                <a:ea typeface="標楷體" pitchFamily="65" charset="-120"/>
              </a:rPr>
              <a:t>依學校類型</a:t>
            </a:r>
            <a:r>
              <a:rPr lang="zh-CN" altLang="en-US" dirty="0">
                <a:latin typeface="標楷體" pitchFamily="65" charset="-120"/>
                <a:ea typeface="標楷體" pitchFamily="65" charset="-120"/>
              </a:rPr>
              <a:t>（</a:t>
            </a:r>
            <a:r>
              <a:rPr lang="zh-TW" altLang="en-US" dirty="0">
                <a:latin typeface="標楷體" pitchFamily="65" charset="-120"/>
                <a:ea typeface="標楷體" pitchFamily="65" charset="-120"/>
              </a:rPr>
              <a:t>公立技職</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pic>
        <p:nvPicPr>
          <p:cNvPr id="552964" name="圖片 1"/>
          <p:cNvPicPr>
            <a:picLocks noChangeAspect="1" noChangeArrowheads="1"/>
          </p:cNvPicPr>
          <p:nvPr/>
        </p:nvPicPr>
        <p:blipFill>
          <a:blip r:embed="rId2" cstate="print"/>
          <a:srcRect l="22023" t="11006" r="28078" b="11320"/>
          <a:stretch>
            <a:fillRect/>
          </a:stretch>
        </p:blipFill>
        <p:spPr bwMode="auto">
          <a:xfrm>
            <a:off x="4156473" y="1654175"/>
            <a:ext cx="3650456" cy="42608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5434F7CD-27EC-4ACE-9EAA-B457D7F7EBB6}" type="slidenum">
              <a:rPr lang="zh-TW" altLang="en-US" smtClean="0"/>
              <a:t>39</a:t>
            </a:fld>
            <a:endParaRPr lang="zh-TW" altLang="en-US" sz="1800">
              <a:solidFill>
                <a:schemeClr val="tx1"/>
              </a:solidFill>
            </a:endParaRPr>
          </a:p>
        </p:txBody>
      </p:sp>
    </p:spTree>
    <p:extLst>
      <p:ext uri="{BB962C8B-B14F-4D97-AF65-F5344CB8AC3E}">
        <p14:creationId xmlns:p14="http://schemas.microsoft.com/office/powerpoint/2010/main" val="1971482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HK" altLang="en-US" sz="7200" b="1"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如何選擇到最合適的大學？</a:t>
            </a:r>
            <a:endParaRPr lang="zh-HK" altLang="en-US" sz="72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1507752" y="1777398"/>
            <a:ext cx="9036423" cy="3508977"/>
          </a:xfrm>
        </p:spPr>
        <p:txBody>
          <a:bodyPr>
            <a:normAutofit lnSpcReduction="10000"/>
          </a:bodyPr>
          <a:lstStyle/>
          <a:p>
            <a:pPr algn="ctr"/>
            <a:endParaRPr lang="en-US" altLang="zh-HK" sz="4800" b="1" dirty="0">
              <a:latin typeface="Times New Roman" panose="02020603050405020304" pitchFamily="18" charset="0"/>
              <a:ea typeface="標楷體" panose="03000509000000000000" pitchFamily="65" charset="-120"/>
              <a:cs typeface="Times New Roman" panose="02020603050405020304" pitchFamily="18" charset="0"/>
            </a:endParaRPr>
          </a:p>
          <a:p>
            <a:pPr marL="68580" indent="0" algn="ctr">
              <a:buNone/>
            </a:pPr>
            <a:r>
              <a:rPr lang="zh-HK" altLang="en-US" sz="8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沒有</a:t>
            </a:r>
            <a:r>
              <a:rPr lang="zh-HK" altLang="en-US" sz="8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最好，只有更好！</a:t>
            </a:r>
          </a:p>
        </p:txBody>
      </p:sp>
      <p:pic>
        <p:nvPicPr>
          <p:cNvPr id="4098" name="Picture 2" descr="d:\Users\usesr\Desktop\e18d89ea389e55421f6a1940287194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0" y="4038600"/>
            <a:ext cx="219075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01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3">
                                            <p:txEl>
                                              <p:pRg st="1" end="1"/>
                                            </p:txEl>
                                          </p:spTgt>
                                        </p:tgtEl>
                                      </p:cBhvr>
                                    </p:animEffect>
                                    <p:animScale>
                                      <p:cBhvr>
                                        <p:cTn id="7" dur="50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日期版面配置區 3"/>
          <p:cNvSpPr txBox="1">
            <a:spLocks noGrp="1" noChangeArrowheads="1"/>
          </p:cNvSpPr>
          <p:nvPr/>
        </p:nvSpPr>
        <p:spPr bwMode="auto">
          <a:xfrm>
            <a:off x="2152650" y="6356352"/>
            <a:ext cx="2057400" cy="365125"/>
          </a:xfrm>
          <a:prstGeom prst="rect">
            <a:avLst/>
          </a:prstGeom>
          <a:noFill/>
          <a:ln w="9525">
            <a:noFill/>
            <a:miter lim="800000"/>
          </a:ln>
        </p:spPr>
        <p:txBody>
          <a:bodyPr anchor="ctr"/>
          <a:lstStyle/>
          <a:p>
            <a:fld id="{59DD312C-2B0F-4D01-90F1-EC35129350DF}" type="datetime1">
              <a:rPr lang="en-US" sz="1200">
                <a:solidFill>
                  <a:srgbClr val="898989"/>
                </a:solidFill>
              </a:rPr>
              <a:t>1/11/2018</a:t>
            </a:fld>
            <a:endParaRPr lang="zh-TW" altLang="en-US"/>
          </a:p>
        </p:txBody>
      </p:sp>
      <p:sp>
        <p:nvSpPr>
          <p:cNvPr id="553987" name="Rectangle 2"/>
          <p:cNvSpPr>
            <a:spLocks noGrp="1" noChangeArrowheads="1"/>
          </p:cNvSpPr>
          <p:nvPr>
            <p:ph type="title" idx="4294967295"/>
          </p:nvPr>
        </p:nvSpPr>
        <p:spPr>
          <a:xfrm>
            <a:off x="1552575" y="26988"/>
            <a:ext cx="7886700" cy="1325562"/>
          </a:xfrm>
        </p:spPr>
        <p:txBody>
          <a:bodyPr/>
          <a:lstStyle/>
          <a:p>
            <a:pPr eaLnBrk="1" hangingPunct="1"/>
            <a:r>
              <a:rPr lang="zh-TW" altLang="en-US" dirty="0">
                <a:latin typeface="標楷體" pitchFamily="65" charset="-120"/>
                <a:ea typeface="標楷體" pitchFamily="65" charset="-120"/>
              </a:rPr>
              <a:t>依學校類型</a:t>
            </a:r>
            <a:r>
              <a:rPr lang="zh-CN" altLang="en-US" dirty="0">
                <a:latin typeface="標楷體" pitchFamily="65" charset="-120"/>
                <a:ea typeface="標楷體" pitchFamily="65" charset="-120"/>
              </a:rPr>
              <a:t>（</a:t>
            </a:r>
            <a:r>
              <a:rPr lang="zh-TW" altLang="en-US" dirty="0">
                <a:latin typeface="標楷體" pitchFamily="65" charset="-120"/>
                <a:ea typeface="標楷體" pitchFamily="65" charset="-120"/>
              </a:rPr>
              <a:t>私立技職</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pic>
        <p:nvPicPr>
          <p:cNvPr id="553988" name="圖片 4"/>
          <p:cNvPicPr>
            <a:picLocks noChangeAspect="1" noChangeArrowheads="1"/>
          </p:cNvPicPr>
          <p:nvPr/>
        </p:nvPicPr>
        <p:blipFill>
          <a:blip r:embed="rId2" cstate="print"/>
          <a:srcRect l="21288" t="12315" r="28069" b="26884"/>
          <a:stretch>
            <a:fillRect/>
          </a:stretch>
        </p:blipFill>
        <p:spPr bwMode="auto">
          <a:xfrm>
            <a:off x="2124076" y="1897063"/>
            <a:ext cx="3704035" cy="3333750"/>
          </a:xfrm>
          <a:prstGeom prst="rect">
            <a:avLst/>
          </a:prstGeom>
          <a:noFill/>
          <a:ln w="9525">
            <a:noFill/>
            <a:miter lim="800000"/>
            <a:headEnd/>
            <a:tailEnd/>
          </a:ln>
        </p:spPr>
      </p:pic>
      <p:pic>
        <p:nvPicPr>
          <p:cNvPr id="553989" name="圖片 7"/>
          <p:cNvPicPr>
            <a:picLocks noChangeAspect="1" noChangeArrowheads="1"/>
          </p:cNvPicPr>
          <p:nvPr/>
        </p:nvPicPr>
        <p:blipFill>
          <a:blip r:embed="rId3" cstate="print"/>
          <a:srcRect l="21284" t="8647" r="28069" b="15343"/>
          <a:stretch>
            <a:fillRect/>
          </a:stretch>
        </p:blipFill>
        <p:spPr bwMode="auto">
          <a:xfrm>
            <a:off x="6250783" y="1654176"/>
            <a:ext cx="3704035" cy="4168775"/>
          </a:xfrm>
          <a:prstGeom prst="rect">
            <a:avLst/>
          </a:prstGeom>
          <a:noFill/>
          <a:ln w="9525">
            <a:noFill/>
            <a:miter lim="800000"/>
            <a:headEnd/>
            <a:tailEnd/>
          </a:ln>
        </p:spPr>
      </p:pic>
      <p:sp>
        <p:nvSpPr>
          <p:cNvPr id="6" name="投影片編號版面配置區 5"/>
          <p:cNvSpPr>
            <a:spLocks noGrp="1"/>
          </p:cNvSpPr>
          <p:nvPr>
            <p:ph type="sldNum" sz="quarter" idx="12"/>
          </p:nvPr>
        </p:nvSpPr>
        <p:spPr/>
        <p:txBody>
          <a:bodyPr/>
          <a:lstStyle/>
          <a:p>
            <a:fld id="{5434F7CD-27EC-4ACE-9EAA-B457D7F7EBB6}" type="slidenum">
              <a:rPr lang="zh-TW" altLang="en-US" smtClean="0"/>
              <a:t>40</a:t>
            </a:fld>
            <a:endParaRPr lang="zh-TW" altLang="en-US" sz="1800">
              <a:solidFill>
                <a:schemeClr val="tx1"/>
              </a:solidFill>
            </a:endParaRPr>
          </a:p>
        </p:txBody>
      </p:sp>
    </p:spTree>
    <p:extLst>
      <p:ext uri="{BB962C8B-B14F-4D97-AF65-F5344CB8AC3E}">
        <p14:creationId xmlns:p14="http://schemas.microsoft.com/office/powerpoint/2010/main" val="1516833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標題 1"/>
          <p:cNvSpPr>
            <a:spLocks noGrp="1" noChangeArrowheads="1"/>
          </p:cNvSpPr>
          <p:nvPr>
            <p:ph type="title" idx="4294967295"/>
          </p:nvPr>
        </p:nvSpPr>
        <p:spPr>
          <a:xfrm>
            <a:off x="1515632" y="167187"/>
            <a:ext cx="9366325" cy="1143000"/>
          </a:xfrm>
        </p:spPr>
        <p:txBody>
          <a:bodyPr/>
          <a:lstStyle/>
          <a:p>
            <a:pPr eaLnBrk="1" hangingPunct="1"/>
            <a:r>
              <a:rPr lang="zh-CN" dirty="0">
                <a:latin typeface="標楷體" pitchFamily="65" charset="-120"/>
                <a:ea typeface="標楷體" pitchFamily="65" charset="-120"/>
              </a:rPr>
              <a:t>台灣</a:t>
            </a:r>
            <a:r>
              <a:rPr lang="zh-CN" dirty="0" smtClean="0">
                <a:latin typeface="標楷體" pitchFamily="65" charset="-120"/>
                <a:ea typeface="標楷體" pitchFamily="65" charset="-120"/>
              </a:rPr>
              <a:t>大專院校</a:t>
            </a:r>
            <a:r>
              <a:rPr lang="zh-TW" altLang="en-US" dirty="0" smtClean="0">
                <a:latin typeface="標楷體" pitchFamily="65" charset="-120"/>
                <a:ea typeface="標楷體" pitchFamily="65" charset="-120"/>
              </a:rPr>
              <a:t>台北</a:t>
            </a:r>
            <a:r>
              <a:rPr lang="zh-CN" dirty="0" smtClean="0">
                <a:latin typeface="標楷體" pitchFamily="65" charset="-120"/>
                <a:ea typeface="標楷體" pitchFamily="65" charset="-120"/>
              </a:rPr>
              <a:t>區</a:t>
            </a:r>
            <a:endParaRPr lang="zh-CN" dirty="0">
              <a:latin typeface="標楷體" pitchFamily="65" charset="-120"/>
              <a:ea typeface="標楷體" pitchFamily="65" charset="-120"/>
            </a:endParaRPr>
          </a:p>
        </p:txBody>
      </p:sp>
      <p:sp>
        <p:nvSpPr>
          <p:cNvPr id="556035" name="內容版面配置區 2"/>
          <p:cNvSpPr>
            <a:spLocks noGrp="1" noChangeArrowheads="1"/>
          </p:cNvSpPr>
          <p:nvPr>
            <p:ph idx="4294967295"/>
          </p:nvPr>
        </p:nvSpPr>
        <p:spPr/>
        <p:txBody>
          <a:bodyPr/>
          <a:lstStyle/>
          <a:p>
            <a:pPr eaLnBrk="1" hangingPunct="1">
              <a:buFont typeface="Arial" pitchFamily="34" charset="0"/>
              <a:buNone/>
            </a:pPr>
            <a:endParaRPr lang="en-US" altLang="zh-TW" dirty="0" smtClean="0">
              <a:latin typeface="標楷體" pitchFamily="65" charset="-120"/>
              <a:ea typeface="標楷體" pitchFamily="65" charset="-120"/>
            </a:endParaRPr>
          </a:p>
          <a:p>
            <a:pPr eaLnBrk="1" hangingPunct="1">
              <a:buFont typeface="Arial" pitchFamily="34" charset="0"/>
              <a:buNone/>
            </a:pPr>
            <a:endParaRPr lang="zh-TW" altLang="en-US" dirty="0">
              <a:latin typeface="標楷體" pitchFamily="65" charset="-120"/>
              <a:ea typeface="標楷體" pitchFamily="65" charset="-120"/>
            </a:endParaRPr>
          </a:p>
          <a:p>
            <a:pPr eaLnBrk="1" hangingPunct="1">
              <a:buFont typeface="Arial" pitchFamily="34" charset="0"/>
              <a:buNone/>
            </a:pP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41</a:t>
            </a:fld>
            <a:endParaRPr lang="zh-TW" altLang="en-US" sz="1800">
              <a:solidFill>
                <a:schemeClr val="tx1"/>
              </a:solidFill>
            </a:endParaRPr>
          </a:p>
        </p:txBody>
      </p:sp>
      <p:sp>
        <p:nvSpPr>
          <p:cNvPr id="3" name="文字方塊 2"/>
          <p:cNvSpPr txBox="1"/>
          <p:nvPr/>
        </p:nvSpPr>
        <p:spPr>
          <a:xfrm>
            <a:off x="1933433" y="1310187"/>
            <a:ext cx="7881583" cy="1354217"/>
          </a:xfrm>
          <a:prstGeom prst="rect">
            <a:avLst/>
          </a:prstGeom>
          <a:noFill/>
        </p:spPr>
        <p:txBody>
          <a:bodyPr wrap="square" rtlCol="0">
            <a:spAutoFit/>
          </a:bodyPr>
          <a:lstStyle/>
          <a:p>
            <a:pPr eaLnBrk="1" hangingPunct="1"/>
            <a:r>
              <a:rPr lang="zh-TW" altLang="en-US" sz="3200" dirty="0">
                <a:latin typeface="標楷體" pitchFamily="65" charset="-120"/>
                <a:ea typeface="標楷體" pitchFamily="65" charset="-120"/>
              </a:rPr>
              <a:t>基隆縣：</a:t>
            </a:r>
            <a:endParaRPr lang="en-US" altLang="zh-HK" sz="3200" dirty="0">
              <a:latin typeface="標楷體" pitchFamily="65" charset="-120"/>
              <a:ea typeface="標楷體" pitchFamily="65" charset="-120"/>
            </a:endParaRPr>
          </a:p>
          <a:p>
            <a:r>
              <a:rPr lang="zh-TW" altLang="en-US" sz="3200" dirty="0">
                <a:latin typeface="標楷體" pitchFamily="65" charset="-120"/>
                <a:ea typeface="標楷體" pitchFamily="65" charset="-120"/>
              </a:rPr>
              <a:t>國立臺灣海洋大學、 經國管理暨健康學院</a:t>
            </a:r>
            <a:endParaRPr lang="en-US" altLang="zh-TW" sz="3200" dirty="0">
              <a:latin typeface="標楷體" pitchFamily="65" charset="-120"/>
              <a:ea typeface="標楷體" pitchFamily="65" charset="-120"/>
            </a:endParaRPr>
          </a:p>
          <a:p>
            <a:endParaRPr lang="zh-HK" altLang="en-US" dirty="0"/>
          </a:p>
        </p:txBody>
      </p:sp>
      <p:sp>
        <p:nvSpPr>
          <p:cNvPr id="5" name="文字方塊 4"/>
          <p:cNvSpPr txBox="1"/>
          <p:nvPr/>
        </p:nvSpPr>
        <p:spPr>
          <a:xfrm>
            <a:off x="1933433" y="2999139"/>
            <a:ext cx="8659505" cy="3816429"/>
          </a:xfrm>
          <a:prstGeom prst="rect">
            <a:avLst/>
          </a:prstGeom>
          <a:noFill/>
        </p:spPr>
        <p:txBody>
          <a:bodyPr wrap="square" rtlCol="0">
            <a:spAutoFit/>
          </a:bodyPr>
          <a:lstStyle/>
          <a:p>
            <a:pPr eaLnBrk="1" hangingPunct="1"/>
            <a:r>
              <a:rPr lang="zh-TW" altLang="en-US" sz="3200" dirty="0">
                <a:latin typeface="標楷體" pitchFamily="65" charset="-120"/>
                <a:ea typeface="標楷體" pitchFamily="65" charset="-120"/>
              </a:rPr>
              <a:t>台北縣、台北市：</a:t>
            </a:r>
            <a:endParaRPr lang="en-US" altLang="zh-TW" sz="3200" dirty="0">
              <a:latin typeface="標楷體" pitchFamily="65" charset="-120"/>
              <a:ea typeface="標楷體" pitchFamily="65" charset="-120"/>
            </a:endParaRPr>
          </a:p>
          <a:p>
            <a:pPr eaLnBrk="1" hangingPunct="1">
              <a:buNone/>
            </a:pPr>
            <a:r>
              <a:rPr lang="zh-TW" altLang="en-US" sz="3200" dirty="0">
                <a:latin typeface="標楷體" pitchFamily="65" charset="-120"/>
                <a:ea typeface="標楷體" pitchFamily="65" charset="-120"/>
              </a:rPr>
              <a:t>國立臺灣大學、國立臺北大學、國立政治大學、國立陽明大學、</a:t>
            </a:r>
            <a:endParaRPr lang="en-US" altLang="zh-TW" sz="3200" dirty="0">
              <a:latin typeface="標楷體" pitchFamily="65" charset="-120"/>
              <a:ea typeface="標楷體" pitchFamily="65" charset="-120"/>
            </a:endParaRPr>
          </a:p>
          <a:p>
            <a:pPr eaLnBrk="1" hangingPunct="1">
              <a:buNone/>
            </a:pPr>
            <a:r>
              <a:rPr lang="zh-TW" altLang="en-US" sz="3200" dirty="0">
                <a:latin typeface="標楷體" pitchFamily="65" charset="-120"/>
                <a:ea typeface="標楷體" pitchFamily="65" charset="-120"/>
              </a:rPr>
              <a:t>國立臺灣師範大學、國立臺灣師範大學僑生先修部、東吳大學、</a:t>
            </a:r>
            <a:endParaRPr lang="en-US" altLang="zh-TW" sz="3200" dirty="0">
              <a:latin typeface="標楷體" pitchFamily="65" charset="-120"/>
              <a:ea typeface="標楷體" pitchFamily="65" charset="-120"/>
            </a:endParaRPr>
          </a:p>
          <a:p>
            <a:pPr eaLnBrk="1" hangingPunct="1">
              <a:buNone/>
            </a:pPr>
            <a:r>
              <a:rPr lang="zh-TW" altLang="en-US" sz="3200" dirty="0">
                <a:latin typeface="標楷體" pitchFamily="65" charset="-120"/>
                <a:ea typeface="標楷體" pitchFamily="65" charset="-120"/>
              </a:rPr>
              <a:t>國立臺北藝術大學、國立國防醫學院、輔仁大學、</a:t>
            </a:r>
            <a:endParaRPr lang="en-US" altLang="zh-TW" sz="3200" dirty="0">
              <a:latin typeface="標楷體" pitchFamily="65" charset="-120"/>
              <a:ea typeface="標楷體" pitchFamily="65" charset="-120"/>
            </a:endParaRPr>
          </a:p>
          <a:p>
            <a:endParaRPr lang="zh-HK" altLang="en-US" dirty="0"/>
          </a:p>
        </p:txBody>
      </p:sp>
    </p:spTree>
    <p:extLst>
      <p:ext uri="{BB962C8B-B14F-4D97-AF65-F5344CB8AC3E}">
        <p14:creationId xmlns:p14="http://schemas.microsoft.com/office/powerpoint/2010/main" val="1377166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標題 1"/>
          <p:cNvSpPr>
            <a:spLocks noGrp="1" noChangeArrowheads="1"/>
          </p:cNvSpPr>
          <p:nvPr>
            <p:ph type="title" idx="4294967295"/>
          </p:nvPr>
        </p:nvSpPr>
        <p:spPr>
          <a:xfrm>
            <a:off x="1419306" y="-449678"/>
            <a:ext cx="9353388" cy="1713464"/>
          </a:xfrm>
        </p:spPr>
        <p:txBody>
          <a:bodyPr/>
          <a:lstStyle/>
          <a:p>
            <a:pPr eaLnBrk="1" hangingPunct="1"/>
            <a:r>
              <a:rPr lang="zh-CN" dirty="0">
                <a:latin typeface="標楷體" pitchFamily="65" charset="-120"/>
                <a:ea typeface="標楷體" pitchFamily="65" charset="-120"/>
              </a:rPr>
              <a:t>台灣</a:t>
            </a:r>
            <a:r>
              <a:rPr lang="zh-CN" dirty="0" smtClean="0">
                <a:latin typeface="標楷體" pitchFamily="65" charset="-120"/>
                <a:ea typeface="標楷體" pitchFamily="65" charset="-120"/>
              </a:rPr>
              <a:t>大專院校</a:t>
            </a:r>
            <a:r>
              <a:rPr lang="zh-TW" altLang="en-US" dirty="0" smtClean="0">
                <a:latin typeface="標楷體" pitchFamily="65" charset="-120"/>
                <a:ea typeface="標楷體" pitchFamily="65" charset="-120"/>
              </a:rPr>
              <a:t>台北</a:t>
            </a:r>
            <a:r>
              <a:rPr lang="zh-CN" dirty="0" smtClean="0">
                <a:latin typeface="標楷體" pitchFamily="65" charset="-120"/>
                <a:ea typeface="標楷體" pitchFamily="65" charset="-120"/>
              </a:rPr>
              <a:t>區</a:t>
            </a:r>
            <a:endParaRPr lang="zh-CN" dirty="0">
              <a:latin typeface="標楷體" pitchFamily="65" charset="-120"/>
              <a:ea typeface="標楷體" pitchFamily="65" charset="-120"/>
            </a:endParaRPr>
          </a:p>
        </p:txBody>
      </p:sp>
      <p:sp>
        <p:nvSpPr>
          <p:cNvPr id="557059" name="內容版面配置區 2"/>
          <p:cNvSpPr>
            <a:spLocks noGrp="1" noChangeArrowheads="1"/>
          </p:cNvSpPr>
          <p:nvPr>
            <p:ph idx="4294967295"/>
          </p:nvPr>
        </p:nvSpPr>
        <p:spPr>
          <a:xfrm>
            <a:off x="2152650" y="1825627"/>
            <a:ext cx="7886700" cy="5032375"/>
          </a:xfrm>
        </p:spPr>
        <p:txBody>
          <a:bodyPr>
            <a:normAutofit/>
          </a:bodyPr>
          <a:lstStyle/>
          <a:p>
            <a:pPr eaLnBrk="1" hangingPunct="1"/>
            <a:r>
              <a:rPr lang="zh-TW" altLang="en-US" dirty="0">
                <a:latin typeface="標楷體" pitchFamily="65" charset="-120"/>
                <a:ea typeface="標楷體" pitchFamily="65" charset="-120"/>
              </a:rPr>
              <a:t>  台北縣、</a:t>
            </a:r>
            <a:r>
              <a:rPr lang="zh-TW" altLang="en-US" dirty="0" smtClean="0">
                <a:latin typeface="標楷體" pitchFamily="65" charset="-120"/>
                <a:ea typeface="標楷體" pitchFamily="65" charset="-120"/>
              </a:rPr>
              <a:t>台北市</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續</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dirty="0">
              <a:latin typeface="標楷體" pitchFamily="65" charset="-120"/>
              <a:ea typeface="標楷體" pitchFamily="65" charset="-120"/>
            </a:endParaRPr>
          </a:p>
          <a:p>
            <a:pPr eaLnBrk="1" hangingPunct="1">
              <a:buFont typeface="Arial" pitchFamily="34" charset="0"/>
              <a:buNone/>
            </a:pPr>
            <a:r>
              <a:rPr lang="zh-TW" altLang="en-US" dirty="0" smtClean="0">
                <a:latin typeface="標楷體" pitchFamily="65" charset="-120"/>
                <a:ea typeface="標楷體" pitchFamily="65" charset="-120"/>
              </a:rPr>
              <a:t>國立</a:t>
            </a:r>
            <a:r>
              <a:rPr lang="zh-TW" altLang="en-US" dirty="0">
                <a:latin typeface="標楷體" pitchFamily="65" charset="-120"/>
                <a:ea typeface="標楷體" pitchFamily="65" charset="-120"/>
              </a:rPr>
              <a:t>臺灣藝術大學、中國文化大學、臺北醫學大學、淡江大學、</a:t>
            </a:r>
            <a:endParaRPr lang="en-US" dirty="0">
              <a:latin typeface="標楷體" pitchFamily="65" charset="-120"/>
              <a:ea typeface="標楷體" pitchFamily="65" charset="-120"/>
            </a:endParaRPr>
          </a:p>
          <a:p>
            <a:pPr eaLnBrk="1" hangingPunct="1">
              <a:buFont typeface="Arial" pitchFamily="34" charset="0"/>
              <a:buNone/>
            </a:pPr>
            <a:r>
              <a:rPr lang="zh-TW" altLang="en-US" dirty="0">
                <a:latin typeface="標楷體" pitchFamily="65" charset="-120"/>
                <a:ea typeface="標楷體" pitchFamily="65" charset="-120"/>
              </a:rPr>
              <a:t>實踐大學、世新大學、銘傳大學、大同大學、真理大學、</a:t>
            </a:r>
            <a:endParaRPr lang="en-US" dirty="0">
              <a:latin typeface="標楷體" pitchFamily="65" charset="-120"/>
              <a:ea typeface="標楷體" pitchFamily="65" charset="-120"/>
            </a:endParaRPr>
          </a:p>
          <a:p>
            <a:pPr eaLnBrk="1" hangingPunct="1">
              <a:buFont typeface="Arial" pitchFamily="34" charset="0"/>
              <a:buNone/>
            </a:pPr>
            <a:r>
              <a:rPr lang="zh-TW" altLang="en-US" dirty="0">
                <a:latin typeface="標楷體" pitchFamily="65" charset="-120"/>
                <a:ea typeface="標楷體" pitchFamily="65" charset="-120"/>
              </a:rPr>
              <a:t>國立臺灣科技大學、臺北市立大學、國立臺北科技大學、</a:t>
            </a:r>
            <a:endParaRPr lang="en-US" dirty="0">
              <a:latin typeface="標楷體" pitchFamily="65" charset="-120"/>
              <a:ea typeface="標楷體" pitchFamily="65" charset="-120"/>
            </a:endParaRPr>
          </a:p>
          <a:p>
            <a:pPr eaLnBrk="1" hangingPunct="1">
              <a:buFont typeface="Arial" pitchFamily="34" charset="0"/>
              <a:buNone/>
            </a:pPr>
            <a:r>
              <a:rPr lang="zh-TW" altLang="en-US" dirty="0">
                <a:latin typeface="標楷體" pitchFamily="65" charset="-120"/>
                <a:ea typeface="標楷體" pitchFamily="65" charset="-120"/>
              </a:rPr>
              <a:t>景文科技大學、國立臺北教育大學、華梵大學、聖若翰科技大學、</a:t>
            </a:r>
            <a:endParaRPr lang="en-US" dirty="0">
              <a:latin typeface="標楷體" pitchFamily="65" charset="-120"/>
              <a:ea typeface="標楷體" pitchFamily="65" charset="-120"/>
            </a:endParaRPr>
          </a:p>
          <a:p>
            <a:pPr eaLnBrk="1" hangingPunct="1">
              <a:buNone/>
            </a:pPr>
            <a:r>
              <a:rPr lang="zh-TW" altLang="en-US" dirty="0">
                <a:latin typeface="標楷體" pitchFamily="65" charset="-120"/>
                <a:ea typeface="標楷體" pitchFamily="65" charset="-120"/>
              </a:rPr>
              <a:t>臺北城市科技大學、致理技術學院、醒吾科技</a:t>
            </a:r>
            <a:r>
              <a:rPr lang="zh-TW" altLang="en-US" dirty="0" smtClean="0">
                <a:latin typeface="標楷體" pitchFamily="65" charset="-120"/>
                <a:ea typeface="標楷體" pitchFamily="65" charset="-120"/>
              </a:rPr>
              <a:t>大學</a:t>
            </a:r>
            <a:endParaRPr lang="en-US" altLang="zh-TW" dirty="0" smtClean="0">
              <a:latin typeface="標楷體" pitchFamily="65" charset="-120"/>
              <a:ea typeface="標楷體" pitchFamily="65" charset="-120"/>
            </a:endParaRPr>
          </a:p>
          <a:p>
            <a:pPr eaLnBrk="1" hangingPunct="1">
              <a:buNone/>
            </a:pPr>
            <a:r>
              <a:rPr lang="zh-HK" altLang="en-US" dirty="0" smtClean="0">
                <a:latin typeface="標楷體" pitchFamily="65" charset="-120"/>
                <a:ea typeface="標楷體" pitchFamily="65" charset="-120"/>
              </a:rPr>
              <a:t>花蓮</a:t>
            </a:r>
            <a:r>
              <a:rPr lang="zh-TW" altLang="en-US" dirty="0">
                <a:latin typeface="標楷體" pitchFamily="65" charset="-120"/>
                <a:ea typeface="標楷體" pitchFamily="65" charset="-120"/>
              </a:rPr>
              <a:t>縣及宜蘭縣</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eaLnBrk="1" hangingPunct="1">
              <a:buNone/>
            </a:pPr>
            <a:r>
              <a:rPr lang="zh-HK" altLang="en-US" dirty="0">
                <a:latin typeface="標楷體" pitchFamily="65" charset="-120"/>
                <a:ea typeface="標楷體" pitchFamily="65" charset="-120"/>
              </a:rPr>
              <a:t>國立東華大學、慈濟大學、大漢技術學院、國立宜蘭大學</a:t>
            </a:r>
            <a:endParaRPr lang="en-US" altLang="zh-TW" dirty="0" smtClean="0">
              <a:latin typeface="標楷體" pitchFamily="65" charset="-120"/>
              <a:ea typeface="標楷體" pitchFamily="65" charset="-120"/>
            </a:endParaRPr>
          </a:p>
          <a:p>
            <a:pPr eaLnBrk="1" hangingPunct="1">
              <a:buNone/>
            </a:pPr>
            <a:endParaRPr lang="en-US" altLang="zh-TW" dirty="0" smtClean="0">
              <a:latin typeface="標楷體" pitchFamily="65" charset="-120"/>
              <a:ea typeface="標楷體" pitchFamily="65" charset="-120"/>
            </a:endParaRPr>
          </a:p>
          <a:p>
            <a:pPr eaLnBrk="1" hangingPunct="1">
              <a:buNone/>
            </a:pP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42</a:t>
            </a:fld>
            <a:endParaRPr lang="zh-TW" altLang="en-US" sz="1800">
              <a:solidFill>
                <a:schemeClr val="tx1"/>
              </a:solidFill>
            </a:endParaRPr>
          </a:p>
        </p:txBody>
      </p:sp>
    </p:spTree>
    <p:extLst>
      <p:ext uri="{BB962C8B-B14F-4D97-AF65-F5344CB8AC3E}">
        <p14:creationId xmlns:p14="http://schemas.microsoft.com/office/powerpoint/2010/main" val="33774228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標題 1"/>
          <p:cNvSpPr>
            <a:spLocks noGrp="1" noChangeArrowheads="1"/>
          </p:cNvSpPr>
          <p:nvPr>
            <p:ph type="title" idx="4294967295"/>
          </p:nvPr>
        </p:nvSpPr>
        <p:spPr>
          <a:xfrm>
            <a:off x="1632857" y="457200"/>
            <a:ext cx="9124788" cy="859971"/>
          </a:xfrm>
        </p:spPr>
        <p:txBody>
          <a:bodyPr>
            <a:normAutofit/>
          </a:bodyPr>
          <a:lstStyle/>
          <a:p>
            <a:pPr eaLnBrk="1" hangingPunct="1"/>
            <a:r>
              <a:rPr lang="zh-CN" dirty="0">
                <a:latin typeface="標楷體" pitchFamily="65" charset="-120"/>
                <a:ea typeface="標楷體" pitchFamily="65" charset="-120"/>
              </a:rPr>
              <a:t>台灣大專院校桃竹區</a:t>
            </a:r>
          </a:p>
        </p:txBody>
      </p:sp>
      <p:sp>
        <p:nvSpPr>
          <p:cNvPr id="558083" name="內容版面配置區 2"/>
          <p:cNvSpPr>
            <a:spLocks noGrp="1" noChangeArrowheads="1"/>
          </p:cNvSpPr>
          <p:nvPr>
            <p:ph idx="4294967295"/>
          </p:nvPr>
        </p:nvSpPr>
        <p:spPr/>
        <p:txBody>
          <a:bodyPr/>
          <a:lstStyle/>
          <a:p>
            <a:pPr marL="0" indent="0">
              <a:buNone/>
            </a:pP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43</a:t>
            </a:fld>
            <a:endParaRPr lang="zh-TW" altLang="en-US" sz="1800">
              <a:solidFill>
                <a:schemeClr val="tx1"/>
              </a:solidFill>
            </a:endParaRPr>
          </a:p>
        </p:txBody>
      </p:sp>
      <p:sp>
        <p:nvSpPr>
          <p:cNvPr id="2" name="文字方塊 1"/>
          <p:cNvSpPr txBox="1"/>
          <p:nvPr/>
        </p:nvSpPr>
        <p:spPr>
          <a:xfrm>
            <a:off x="2184209" y="1405720"/>
            <a:ext cx="7528448" cy="2339102"/>
          </a:xfrm>
          <a:prstGeom prst="rect">
            <a:avLst/>
          </a:prstGeom>
          <a:noFill/>
        </p:spPr>
        <p:txBody>
          <a:bodyPr wrap="square" rtlCol="0">
            <a:spAutoFit/>
          </a:bodyPr>
          <a:lstStyle/>
          <a:p>
            <a:pPr eaLnBrk="1" hangingPunct="1"/>
            <a:r>
              <a:rPr lang="zh-TW" altLang="en-US" sz="3200" dirty="0">
                <a:latin typeface="標楷體" pitchFamily="65" charset="-120"/>
                <a:ea typeface="標楷體" pitchFamily="65" charset="-120"/>
              </a:rPr>
              <a:t>桃園縣：</a:t>
            </a:r>
            <a:endParaRPr lang="en-US" altLang="zh-HK" sz="3200" dirty="0">
              <a:latin typeface="標楷體" pitchFamily="65" charset="-120"/>
              <a:ea typeface="標楷體" pitchFamily="65" charset="-120"/>
            </a:endParaRPr>
          </a:p>
          <a:p>
            <a:r>
              <a:rPr lang="zh-TW" altLang="en-US" sz="3200" dirty="0">
                <a:latin typeface="標楷體" pitchFamily="65" charset="-120"/>
                <a:ea typeface="標楷體" pitchFamily="65" charset="-120"/>
              </a:rPr>
              <a:t>國立中央大學、中原大學、元智大學、長庚大學、國立體育大學、銘傳大學、開南大學、健行科技大學</a:t>
            </a:r>
          </a:p>
          <a:p>
            <a:endParaRPr lang="zh-HK" altLang="en-US" dirty="0"/>
          </a:p>
        </p:txBody>
      </p:sp>
      <p:sp>
        <p:nvSpPr>
          <p:cNvPr id="3" name="文字方塊 2"/>
          <p:cNvSpPr txBox="1"/>
          <p:nvPr/>
        </p:nvSpPr>
        <p:spPr>
          <a:xfrm>
            <a:off x="2184211" y="3744822"/>
            <a:ext cx="7221373" cy="1846659"/>
          </a:xfrm>
          <a:prstGeom prst="rect">
            <a:avLst/>
          </a:prstGeom>
          <a:noFill/>
        </p:spPr>
        <p:txBody>
          <a:bodyPr wrap="square" rtlCol="0">
            <a:spAutoFit/>
          </a:bodyPr>
          <a:lstStyle/>
          <a:p>
            <a:pPr eaLnBrk="1" hangingPunct="1"/>
            <a:r>
              <a:rPr lang="zh-TW" altLang="en-US" sz="3200" dirty="0">
                <a:latin typeface="標楷體" pitchFamily="65" charset="-120"/>
                <a:ea typeface="標楷體" pitchFamily="65" charset="-120"/>
              </a:rPr>
              <a:t>新竹縣、新竹市：</a:t>
            </a:r>
            <a:endParaRPr lang="en-US" altLang="zh-HK" sz="3200" dirty="0">
              <a:latin typeface="標楷體" pitchFamily="65" charset="-120"/>
              <a:ea typeface="標楷體" pitchFamily="65" charset="-120"/>
            </a:endParaRPr>
          </a:p>
          <a:p>
            <a:r>
              <a:rPr lang="zh-TW" altLang="en-US" sz="3200" dirty="0">
                <a:latin typeface="標楷體" pitchFamily="65" charset="-120"/>
                <a:ea typeface="標楷體" pitchFamily="65" charset="-120"/>
              </a:rPr>
              <a:t>國立清華大學、國立交通大學、國立新竹教育大學、玄奘大學、中華大學</a:t>
            </a:r>
          </a:p>
          <a:p>
            <a:endParaRPr lang="zh-HK" altLang="en-US" dirty="0"/>
          </a:p>
        </p:txBody>
      </p:sp>
    </p:spTree>
    <p:extLst>
      <p:ext uri="{BB962C8B-B14F-4D97-AF65-F5344CB8AC3E}">
        <p14:creationId xmlns:p14="http://schemas.microsoft.com/office/powerpoint/2010/main" val="6308638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標題 1"/>
          <p:cNvSpPr>
            <a:spLocks noGrp="1" noChangeArrowheads="1"/>
          </p:cNvSpPr>
          <p:nvPr>
            <p:ph type="title" idx="4294967295"/>
          </p:nvPr>
        </p:nvSpPr>
        <p:spPr>
          <a:xfrm>
            <a:off x="1578429" y="589618"/>
            <a:ext cx="9179216" cy="825526"/>
          </a:xfrm>
        </p:spPr>
        <p:txBody>
          <a:bodyPr>
            <a:normAutofit/>
          </a:bodyPr>
          <a:lstStyle/>
          <a:p>
            <a:pPr eaLnBrk="1" hangingPunct="1"/>
            <a:r>
              <a:rPr lang="zh-CN" dirty="0">
                <a:latin typeface="標楷體" pitchFamily="65" charset="-120"/>
                <a:ea typeface="標楷體" pitchFamily="65" charset="-120"/>
              </a:rPr>
              <a:t>台灣大專院校中區</a:t>
            </a:r>
          </a:p>
        </p:txBody>
      </p:sp>
      <p:sp>
        <p:nvSpPr>
          <p:cNvPr id="559107" name="內容版面配置區 2"/>
          <p:cNvSpPr>
            <a:spLocks noGrp="1" noChangeArrowheads="1"/>
          </p:cNvSpPr>
          <p:nvPr>
            <p:ph idx="4294967295"/>
          </p:nvPr>
        </p:nvSpPr>
        <p:spPr/>
        <p:txBody>
          <a:bodyPr/>
          <a:lstStyle/>
          <a:p>
            <a:pPr lvl="8" eaLnBrk="1" hangingPunct="1"/>
            <a:endParaRPr 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44</a:t>
            </a:fld>
            <a:endParaRPr lang="zh-TW" altLang="en-US" sz="1800">
              <a:solidFill>
                <a:schemeClr val="tx1"/>
              </a:solidFill>
            </a:endParaRPr>
          </a:p>
        </p:txBody>
      </p:sp>
      <p:sp>
        <p:nvSpPr>
          <p:cNvPr id="2" name="文字方塊 1"/>
          <p:cNvSpPr txBox="1"/>
          <p:nvPr/>
        </p:nvSpPr>
        <p:spPr>
          <a:xfrm>
            <a:off x="1953905" y="1583140"/>
            <a:ext cx="7656394" cy="4739759"/>
          </a:xfrm>
          <a:prstGeom prst="rect">
            <a:avLst/>
          </a:prstGeom>
          <a:noFill/>
        </p:spPr>
        <p:txBody>
          <a:bodyPr wrap="square" rtlCol="0">
            <a:spAutoFit/>
          </a:bodyPr>
          <a:lstStyle/>
          <a:p>
            <a:pPr marL="0" lvl="8" fontAlgn="base">
              <a:spcBef>
                <a:spcPct val="0"/>
              </a:spcBef>
              <a:spcAft>
                <a:spcPct val="0"/>
              </a:spcAft>
            </a:pPr>
            <a:r>
              <a:rPr lang="zh-TW" altLang="en-US" sz="3200" dirty="0">
                <a:latin typeface="標楷體" pitchFamily="65" charset="-120"/>
                <a:ea typeface="標楷體" pitchFamily="65" charset="-120"/>
              </a:rPr>
              <a:t>台中縣、台中市：</a:t>
            </a:r>
            <a:endParaRPr lang="en-US" altLang="zh-TW" sz="3200" dirty="0">
              <a:latin typeface="標楷體" pitchFamily="65" charset="-120"/>
              <a:ea typeface="標楷體" pitchFamily="65" charset="-120"/>
            </a:endParaRPr>
          </a:p>
          <a:p>
            <a:r>
              <a:rPr lang="zh-TW" altLang="en-US" sz="2800" dirty="0">
                <a:latin typeface="標楷體" pitchFamily="65" charset="-120"/>
                <a:ea typeface="標楷體" pitchFamily="65" charset="-120"/>
              </a:rPr>
              <a:t>國立中興大學、朝陽科技大學、中國醫藥大學、中台科技大學、</a:t>
            </a:r>
            <a:endParaRPr lang="en-US" altLang="zh-HK" sz="2800" dirty="0">
              <a:latin typeface="標楷體" pitchFamily="65" charset="-120"/>
              <a:ea typeface="標楷體" pitchFamily="65" charset="-120"/>
            </a:endParaRPr>
          </a:p>
          <a:p>
            <a:r>
              <a:rPr lang="zh-TW" altLang="en-US" sz="2800" dirty="0">
                <a:latin typeface="標楷體" pitchFamily="65" charset="-120"/>
                <a:ea typeface="標楷體" pitchFamily="65" charset="-120"/>
              </a:rPr>
              <a:t>中山醫學大學、東海大學、國立臺中教育大學、僑光科技大學、</a:t>
            </a:r>
            <a:endParaRPr lang="en-US" altLang="zh-HK" sz="2800" dirty="0">
              <a:latin typeface="標楷體" pitchFamily="65" charset="-120"/>
              <a:ea typeface="標楷體" pitchFamily="65" charset="-120"/>
            </a:endParaRPr>
          </a:p>
          <a:p>
            <a:r>
              <a:rPr lang="zh-TW" altLang="en-US" sz="2800" dirty="0">
                <a:latin typeface="標楷體" pitchFamily="65" charset="-120"/>
                <a:ea typeface="標楷體" pitchFamily="65" charset="-120"/>
              </a:rPr>
              <a:t>國立臺灣體育運動大學、靜宜大學、亞洲大學、修平科技大學、</a:t>
            </a:r>
            <a:endParaRPr lang="en-US" altLang="zh-HK" sz="2800" dirty="0">
              <a:latin typeface="標楷體" pitchFamily="65" charset="-120"/>
              <a:ea typeface="標楷體" pitchFamily="65" charset="-120"/>
            </a:endParaRPr>
          </a:p>
          <a:p>
            <a:r>
              <a:rPr lang="zh-TW" altLang="en-US" sz="2800" dirty="0">
                <a:latin typeface="標楷體" pitchFamily="65" charset="-120"/>
                <a:ea typeface="標楷體" pitchFamily="65" charset="-120"/>
              </a:rPr>
              <a:t>逢甲大學、國立臺中科技大學、國立勤益科技大學、</a:t>
            </a:r>
            <a:endParaRPr lang="en-US" altLang="zh-HK" sz="2800" dirty="0">
              <a:latin typeface="標楷體" pitchFamily="65" charset="-120"/>
              <a:ea typeface="標楷體" pitchFamily="65" charset="-120"/>
            </a:endParaRPr>
          </a:p>
          <a:p>
            <a:r>
              <a:rPr lang="zh-TW" altLang="en-US" sz="2800" dirty="0">
                <a:latin typeface="標楷體" pitchFamily="65" charset="-120"/>
                <a:ea typeface="標楷體" pitchFamily="65" charset="-120"/>
              </a:rPr>
              <a:t>弘光科技大學、嶺東科技大學</a:t>
            </a:r>
          </a:p>
          <a:p>
            <a:endParaRPr lang="zh-HK" altLang="en-US" dirty="0"/>
          </a:p>
        </p:txBody>
      </p:sp>
    </p:spTree>
    <p:extLst>
      <p:ext uri="{BB962C8B-B14F-4D97-AF65-F5344CB8AC3E}">
        <p14:creationId xmlns:p14="http://schemas.microsoft.com/office/powerpoint/2010/main" val="4378486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標題 1"/>
          <p:cNvSpPr>
            <a:spLocks noGrp="1" noChangeArrowheads="1"/>
          </p:cNvSpPr>
          <p:nvPr>
            <p:ph type="title" idx="4294967295"/>
          </p:nvPr>
        </p:nvSpPr>
        <p:spPr>
          <a:xfrm>
            <a:off x="2132179" y="337831"/>
            <a:ext cx="7886700" cy="1325563"/>
          </a:xfrm>
        </p:spPr>
        <p:txBody>
          <a:bodyPr/>
          <a:lstStyle/>
          <a:p>
            <a:pPr eaLnBrk="1" hangingPunct="1"/>
            <a:r>
              <a:rPr lang="zh-CN" dirty="0">
                <a:latin typeface="標楷體" pitchFamily="65" charset="-120"/>
                <a:ea typeface="標楷體" pitchFamily="65" charset="-120"/>
              </a:rPr>
              <a:t>台灣大專院校中區</a:t>
            </a:r>
          </a:p>
        </p:txBody>
      </p:sp>
      <p:sp>
        <p:nvSpPr>
          <p:cNvPr id="560131" name="內容版面配置區 2"/>
          <p:cNvSpPr>
            <a:spLocks noGrp="1" noChangeArrowheads="1"/>
          </p:cNvSpPr>
          <p:nvPr>
            <p:ph idx="4294967295"/>
          </p:nvPr>
        </p:nvSpPr>
        <p:spPr/>
        <p:txBody>
          <a:bodyPr/>
          <a:lstStyle/>
          <a:p>
            <a:pPr marL="0" indent="0">
              <a:buNone/>
            </a:pP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45</a:t>
            </a:fld>
            <a:endParaRPr lang="zh-TW" altLang="en-US" sz="1800">
              <a:solidFill>
                <a:schemeClr val="tx1"/>
              </a:solidFill>
            </a:endParaRPr>
          </a:p>
        </p:txBody>
      </p:sp>
      <p:sp>
        <p:nvSpPr>
          <p:cNvPr id="2" name="文字方塊 1"/>
          <p:cNvSpPr txBox="1"/>
          <p:nvPr/>
        </p:nvSpPr>
        <p:spPr>
          <a:xfrm>
            <a:off x="2189330" y="1774209"/>
            <a:ext cx="7349319" cy="3810588"/>
          </a:xfrm>
          <a:prstGeom prst="rect">
            <a:avLst/>
          </a:prstGeom>
          <a:noFill/>
        </p:spPr>
        <p:txBody>
          <a:bodyPr wrap="square" rtlCol="0">
            <a:spAutoFit/>
          </a:bodyPr>
          <a:lstStyle/>
          <a:p>
            <a:pPr eaLnBrk="1" hangingPunct="1"/>
            <a:r>
              <a:rPr lang="zh-TW" altLang="en-US" sz="2800" dirty="0">
                <a:latin typeface="標楷體" pitchFamily="65" charset="-120"/>
                <a:ea typeface="標楷體" pitchFamily="65" charset="-120"/>
              </a:rPr>
              <a:t>彰化縣：</a:t>
            </a:r>
            <a:endParaRPr lang="en-US" altLang="zh-HK" sz="2800" dirty="0">
              <a:latin typeface="標楷體" pitchFamily="65" charset="-120"/>
              <a:ea typeface="標楷體" pitchFamily="65" charset="-120"/>
            </a:endParaRPr>
          </a:p>
          <a:p>
            <a:r>
              <a:rPr lang="zh-TW" altLang="en-US" sz="2800" dirty="0">
                <a:latin typeface="標楷體" pitchFamily="65" charset="-120"/>
                <a:ea typeface="標楷體" pitchFamily="65" charset="-120"/>
              </a:rPr>
              <a:t>國立彰化師範大學、中州科技大學、明道大學</a:t>
            </a:r>
            <a:endParaRPr lang="en-US" altLang="zh-TW" sz="2800" dirty="0">
              <a:latin typeface="標楷體" pitchFamily="65" charset="-120"/>
              <a:ea typeface="標楷體" pitchFamily="65" charset="-120"/>
            </a:endParaRPr>
          </a:p>
          <a:p>
            <a:endParaRPr lang="en-US" altLang="zh-HK" sz="2800" dirty="0">
              <a:latin typeface="標楷體" pitchFamily="65" charset="-120"/>
              <a:ea typeface="標楷體" pitchFamily="65" charset="-120"/>
            </a:endParaRPr>
          </a:p>
          <a:p>
            <a:pPr eaLnBrk="1" hangingPunct="1"/>
            <a:r>
              <a:rPr lang="zh-TW" altLang="en-US" sz="2800" dirty="0">
                <a:latin typeface="標楷體" pitchFamily="65" charset="-120"/>
                <a:ea typeface="標楷體" pitchFamily="65" charset="-120"/>
              </a:rPr>
              <a:t>苗栗縣：</a:t>
            </a:r>
            <a:endParaRPr lang="en-US" altLang="zh-HK" sz="2800" dirty="0">
              <a:latin typeface="標楷體" pitchFamily="65" charset="-120"/>
              <a:ea typeface="標楷體" pitchFamily="65" charset="-120"/>
            </a:endParaRPr>
          </a:p>
          <a:p>
            <a:r>
              <a:rPr lang="zh-TW" altLang="en-US" sz="2800" dirty="0">
                <a:latin typeface="標楷體" pitchFamily="65" charset="-120"/>
                <a:ea typeface="標楷體" pitchFamily="65" charset="-120"/>
              </a:rPr>
              <a:t>國立聯合大學</a:t>
            </a:r>
            <a:endParaRPr lang="en-US" altLang="zh-TW" sz="2800" dirty="0">
              <a:latin typeface="標楷體" pitchFamily="65" charset="-120"/>
              <a:ea typeface="標楷體" pitchFamily="65" charset="-120"/>
            </a:endParaRPr>
          </a:p>
          <a:p>
            <a:endParaRPr lang="zh-TW" altLang="en-US" sz="2800" dirty="0">
              <a:latin typeface="標楷體" pitchFamily="65" charset="-120"/>
              <a:ea typeface="標楷體" pitchFamily="65" charset="-120"/>
            </a:endParaRPr>
          </a:p>
          <a:p>
            <a:pPr eaLnBrk="1" hangingPunct="1"/>
            <a:r>
              <a:rPr lang="zh-TW" altLang="en-US" sz="2800" dirty="0">
                <a:latin typeface="標楷體" pitchFamily="65" charset="-120"/>
                <a:ea typeface="標楷體" pitchFamily="65" charset="-120"/>
              </a:rPr>
              <a:t>南投縣：</a:t>
            </a:r>
            <a:endParaRPr lang="en-US" altLang="zh-HK" sz="2800" dirty="0">
              <a:latin typeface="標楷體" pitchFamily="65" charset="-120"/>
              <a:ea typeface="標楷體" pitchFamily="65" charset="-120"/>
            </a:endParaRPr>
          </a:p>
          <a:p>
            <a:r>
              <a:rPr lang="zh-TW" altLang="en-US" sz="2800" dirty="0">
                <a:latin typeface="標楷體" pitchFamily="65" charset="-120"/>
                <a:ea typeface="標楷體" pitchFamily="65" charset="-120"/>
              </a:rPr>
              <a:t>國立暨南國際大學</a:t>
            </a:r>
          </a:p>
          <a:p>
            <a:endParaRPr lang="zh-HK" altLang="en-US" dirty="0"/>
          </a:p>
        </p:txBody>
      </p:sp>
    </p:spTree>
    <p:extLst>
      <p:ext uri="{BB962C8B-B14F-4D97-AF65-F5344CB8AC3E}">
        <p14:creationId xmlns:p14="http://schemas.microsoft.com/office/powerpoint/2010/main" val="15089638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標題 1"/>
          <p:cNvSpPr>
            <a:spLocks noGrp="1" noChangeArrowheads="1"/>
          </p:cNvSpPr>
          <p:nvPr>
            <p:ph type="title" idx="4294967295"/>
          </p:nvPr>
        </p:nvSpPr>
        <p:spPr>
          <a:xfrm>
            <a:off x="1988878" y="3"/>
            <a:ext cx="8050474" cy="1074997"/>
          </a:xfrm>
        </p:spPr>
        <p:txBody>
          <a:bodyPr/>
          <a:lstStyle/>
          <a:p>
            <a:pPr eaLnBrk="1" hangingPunct="1"/>
            <a:r>
              <a:rPr lang="zh-CN" dirty="0">
                <a:latin typeface="標楷體" pitchFamily="65" charset="-120"/>
                <a:ea typeface="標楷體" pitchFamily="65" charset="-120"/>
              </a:rPr>
              <a:t>台灣大專院校南區</a:t>
            </a:r>
          </a:p>
        </p:txBody>
      </p:sp>
      <p:sp>
        <p:nvSpPr>
          <p:cNvPr id="561155" name="內容版面配置區 2"/>
          <p:cNvSpPr>
            <a:spLocks noGrp="1" noChangeArrowheads="1"/>
          </p:cNvSpPr>
          <p:nvPr>
            <p:ph idx="4294967295"/>
          </p:nvPr>
        </p:nvSpPr>
        <p:spPr>
          <a:xfrm>
            <a:off x="1988877" y="1075000"/>
            <a:ext cx="7886700" cy="5032375"/>
          </a:xfrm>
        </p:spPr>
        <p:txBody>
          <a:bodyPr>
            <a:normAutofit lnSpcReduction="10000"/>
          </a:bodyPr>
          <a:lstStyle/>
          <a:p>
            <a:pPr eaLnBrk="1" hangingPunct="1"/>
            <a:r>
              <a:rPr lang="zh-TW" altLang="en-US" dirty="0">
                <a:latin typeface="標楷體" pitchFamily="65" charset="-120"/>
                <a:ea typeface="標楷體" pitchFamily="65" charset="-120"/>
              </a:rPr>
              <a:t>雲林縣：</a:t>
            </a:r>
            <a:endParaRPr lang="en-US" dirty="0">
              <a:latin typeface="標楷體" pitchFamily="65" charset="-120"/>
              <a:ea typeface="標楷體" pitchFamily="65" charset="-120"/>
            </a:endParaRPr>
          </a:p>
          <a:p>
            <a:pPr eaLnBrk="1" hangingPunct="1">
              <a:buFont typeface="Arial" pitchFamily="34" charset="0"/>
              <a:buNone/>
            </a:pPr>
            <a:r>
              <a:rPr lang="zh-CN" altLang="en-US" dirty="0">
                <a:latin typeface="標楷體" pitchFamily="65" charset="-120"/>
                <a:ea typeface="標楷體" pitchFamily="65" charset="-120"/>
              </a:rPr>
              <a:t> 國立雲林科技大學、國立虎尾科技</a:t>
            </a:r>
            <a:r>
              <a:rPr lang="zh-CN" altLang="en-US" dirty="0" smtClean="0">
                <a:latin typeface="標楷體" pitchFamily="65" charset="-120"/>
                <a:ea typeface="標楷體" pitchFamily="65" charset="-120"/>
              </a:rPr>
              <a:t>大學</a:t>
            </a:r>
            <a:endParaRPr lang="en-US" altLang="zh-CN" dirty="0" smtClean="0">
              <a:latin typeface="標楷體" pitchFamily="65" charset="-120"/>
              <a:ea typeface="標楷體" pitchFamily="65" charset="-120"/>
            </a:endParaRPr>
          </a:p>
          <a:p>
            <a:pPr eaLnBrk="1" hangingPunct="1">
              <a:buFont typeface="Arial" pitchFamily="34" charset="0"/>
              <a:buNone/>
            </a:pPr>
            <a:endParaRPr lang="en-US" dirty="0">
              <a:latin typeface="標楷體" pitchFamily="65" charset="-120"/>
              <a:ea typeface="標楷體" pitchFamily="65" charset="-120"/>
            </a:endParaRPr>
          </a:p>
          <a:p>
            <a:pPr eaLnBrk="1" hangingPunct="1"/>
            <a:r>
              <a:rPr lang="zh-TW" altLang="en-US" dirty="0" smtClean="0">
                <a:latin typeface="標楷體" pitchFamily="65" charset="-120"/>
                <a:ea typeface="標楷體" pitchFamily="65" charset="-120"/>
              </a:rPr>
              <a:t>嘉義縣</a:t>
            </a:r>
            <a:r>
              <a:rPr lang="zh-TW" altLang="en-US" dirty="0">
                <a:latin typeface="標楷體" pitchFamily="65" charset="-120"/>
                <a:ea typeface="標楷體" pitchFamily="65" charset="-120"/>
              </a:rPr>
              <a:t>、嘉義市：</a:t>
            </a:r>
            <a:endParaRPr lang="en-US" dirty="0">
              <a:latin typeface="標楷體" pitchFamily="65" charset="-120"/>
              <a:ea typeface="標楷體" pitchFamily="65" charset="-120"/>
            </a:endParaRPr>
          </a:p>
          <a:p>
            <a:pPr eaLnBrk="1" hangingPunct="1">
              <a:buFont typeface="Arial" pitchFamily="34" charset="0"/>
              <a:buNone/>
            </a:pPr>
            <a:r>
              <a:rPr lang="zh-TW" altLang="en-US" dirty="0">
                <a:latin typeface="標楷體" pitchFamily="65" charset="-120"/>
                <a:ea typeface="標楷體" pitchFamily="65" charset="-120"/>
              </a:rPr>
              <a:t>國立嘉義大學、國立中正大學、南華大學、吳鳳科技大學</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eaLnBrk="1" hangingPunct="1">
              <a:buFont typeface="Arial" pitchFamily="34" charset="0"/>
              <a:buNone/>
            </a:pPr>
            <a:endParaRPr lang="en-US" dirty="0">
              <a:latin typeface="標楷體" pitchFamily="65" charset="-120"/>
              <a:ea typeface="標楷體" pitchFamily="65" charset="-120"/>
            </a:endParaRPr>
          </a:p>
          <a:p>
            <a:pPr eaLnBrk="1" hangingPunct="1"/>
            <a:r>
              <a:rPr lang="zh-TW" altLang="en-US" dirty="0" smtClean="0">
                <a:latin typeface="標楷體" pitchFamily="65" charset="-120"/>
                <a:ea typeface="標楷體" pitchFamily="65" charset="-120"/>
              </a:rPr>
              <a:t>台南縣</a:t>
            </a:r>
            <a:r>
              <a:rPr lang="zh-TW" altLang="en-US" dirty="0">
                <a:latin typeface="標楷體" pitchFamily="65" charset="-120"/>
                <a:ea typeface="標楷體" pitchFamily="65" charset="-120"/>
              </a:rPr>
              <a:t>、台南市：</a:t>
            </a:r>
            <a:endParaRPr lang="en-US" dirty="0">
              <a:latin typeface="標楷體" pitchFamily="65" charset="-120"/>
              <a:ea typeface="標楷體" pitchFamily="65" charset="-120"/>
            </a:endParaRPr>
          </a:p>
          <a:p>
            <a:pPr eaLnBrk="1" hangingPunct="1">
              <a:buFont typeface="Arial" pitchFamily="34" charset="0"/>
              <a:buNone/>
            </a:pPr>
            <a:r>
              <a:rPr lang="zh-TW" altLang="en-US" dirty="0">
                <a:latin typeface="標楷體" pitchFamily="65" charset="-120"/>
                <a:ea typeface="標楷體" pitchFamily="65" charset="-120"/>
              </a:rPr>
              <a:t>國立成功大學、長榮大學、國立臺南大學、國立臺南藝術大學、</a:t>
            </a:r>
            <a:endParaRPr lang="en-US" dirty="0">
              <a:latin typeface="標楷體" pitchFamily="65" charset="-120"/>
              <a:ea typeface="標楷體" pitchFamily="65" charset="-120"/>
            </a:endParaRPr>
          </a:p>
          <a:p>
            <a:pPr eaLnBrk="1" hangingPunct="1">
              <a:buFont typeface="Arial" pitchFamily="34" charset="0"/>
              <a:buNone/>
            </a:pPr>
            <a:r>
              <a:rPr lang="zh-TW" altLang="en-US" dirty="0">
                <a:latin typeface="標楷體" pitchFamily="65" charset="-120"/>
                <a:ea typeface="標楷體" pitchFamily="65" charset="-120"/>
              </a:rPr>
              <a:t>南台科技大學、遠東科技大學、嘉南藥理科技大學、真理大學、</a:t>
            </a:r>
            <a:endParaRPr lang="en-US" dirty="0">
              <a:latin typeface="標楷體" pitchFamily="65" charset="-120"/>
              <a:ea typeface="標楷體" pitchFamily="65" charset="-120"/>
            </a:endParaRPr>
          </a:p>
          <a:p>
            <a:pPr eaLnBrk="1" hangingPunct="1">
              <a:buFont typeface="Arial" pitchFamily="34" charset="0"/>
              <a:buNone/>
            </a:pPr>
            <a:r>
              <a:rPr lang="zh-TW" altLang="en-US" dirty="0">
                <a:latin typeface="標楷體" pitchFamily="65" charset="-120"/>
                <a:ea typeface="標楷體" pitchFamily="65" charset="-120"/>
              </a:rPr>
              <a:t>康寧大學、台南應用科技大學、南榮技術學院</a:t>
            </a: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46</a:t>
            </a:fld>
            <a:endParaRPr lang="zh-TW" altLang="en-US" sz="1800">
              <a:solidFill>
                <a:schemeClr val="tx1"/>
              </a:solidFill>
            </a:endParaRPr>
          </a:p>
        </p:txBody>
      </p:sp>
    </p:spTree>
    <p:extLst>
      <p:ext uri="{BB962C8B-B14F-4D97-AF65-F5344CB8AC3E}">
        <p14:creationId xmlns:p14="http://schemas.microsoft.com/office/powerpoint/2010/main" val="33487444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標題 1"/>
          <p:cNvSpPr>
            <a:spLocks noGrp="1" noChangeArrowheads="1"/>
          </p:cNvSpPr>
          <p:nvPr>
            <p:ph type="title" idx="4294967295"/>
          </p:nvPr>
        </p:nvSpPr>
        <p:spPr>
          <a:xfrm>
            <a:off x="1919536" y="116632"/>
            <a:ext cx="8291264" cy="1301006"/>
          </a:xfrm>
        </p:spPr>
        <p:txBody>
          <a:bodyPr/>
          <a:lstStyle/>
          <a:p>
            <a:pPr eaLnBrk="1" hangingPunct="1"/>
            <a:r>
              <a:rPr lang="zh-CN" dirty="0">
                <a:latin typeface="標楷體" pitchFamily="65" charset="-120"/>
                <a:ea typeface="標楷體" pitchFamily="65" charset="-120"/>
              </a:rPr>
              <a:t>台灣大專院校南區</a:t>
            </a:r>
          </a:p>
        </p:txBody>
      </p:sp>
      <p:sp>
        <p:nvSpPr>
          <p:cNvPr id="562179" name="內容版面配置區 2"/>
          <p:cNvSpPr>
            <a:spLocks noGrp="1" noChangeArrowheads="1"/>
          </p:cNvSpPr>
          <p:nvPr>
            <p:ph idx="4294967295"/>
          </p:nvPr>
        </p:nvSpPr>
        <p:spPr>
          <a:xfrm>
            <a:off x="2070764" y="1443490"/>
            <a:ext cx="7886700" cy="5032375"/>
          </a:xfrm>
        </p:spPr>
        <p:txBody>
          <a:bodyPr>
            <a:normAutofit/>
          </a:bodyPr>
          <a:lstStyle/>
          <a:p>
            <a:pPr eaLnBrk="1" hangingPunct="1"/>
            <a:r>
              <a:rPr lang="zh-TW" altLang="en-US" dirty="0">
                <a:latin typeface="標楷體" pitchFamily="65" charset="-120"/>
                <a:ea typeface="標楷體" pitchFamily="65" charset="-120"/>
              </a:rPr>
              <a:t>高雄縣、高雄市：</a:t>
            </a:r>
            <a:endParaRPr lang="en-US" dirty="0">
              <a:latin typeface="標楷體" pitchFamily="65" charset="-120"/>
              <a:ea typeface="標楷體" pitchFamily="65" charset="-120"/>
            </a:endParaRPr>
          </a:p>
          <a:p>
            <a:pPr eaLnBrk="1" hangingPunct="1">
              <a:buFont typeface="Arial" pitchFamily="34" charset="0"/>
              <a:buNone/>
            </a:pPr>
            <a:r>
              <a:rPr lang="zh-TW" altLang="en-US" dirty="0">
                <a:latin typeface="標楷體" pitchFamily="65" charset="-120"/>
                <a:ea typeface="標楷體" pitchFamily="65" charset="-120"/>
              </a:rPr>
              <a:t>國立中山大學、國立高雄大學、國立高雄師範大學、高雄醫學大學</a:t>
            </a:r>
            <a:r>
              <a:rPr lang="zh-TW" altLang="en-US" dirty="0" smtClean="0">
                <a:latin typeface="標楷體" pitchFamily="65" charset="-120"/>
                <a:ea typeface="標楷體" pitchFamily="65" charset="-120"/>
              </a:rPr>
              <a:t>、義</a:t>
            </a:r>
            <a:r>
              <a:rPr lang="zh-TW" altLang="en-US" dirty="0">
                <a:latin typeface="標楷體" pitchFamily="65" charset="-120"/>
                <a:ea typeface="標楷體" pitchFamily="65" charset="-120"/>
              </a:rPr>
              <a:t>守大學、實踐大學、國立高雄餐旅大學、國立高雄應用科技大學、</a:t>
            </a:r>
            <a:endParaRPr lang="en-US" dirty="0">
              <a:latin typeface="標楷體" pitchFamily="65" charset="-120"/>
              <a:ea typeface="標楷體" pitchFamily="65" charset="-120"/>
            </a:endParaRPr>
          </a:p>
          <a:p>
            <a:pPr eaLnBrk="1" hangingPunct="1">
              <a:buFont typeface="Arial" pitchFamily="34" charset="0"/>
              <a:buNone/>
            </a:pPr>
            <a:r>
              <a:rPr lang="zh-TW" altLang="en-US" dirty="0" smtClean="0">
                <a:latin typeface="標楷體" pitchFamily="65" charset="-120"/>
                <a:ea typeface="標楷體" pitchFamily="65" charset="-120"/>
              </a:rPr>
              <a:t>  國立</a:t>
            </a:r>
            <a:r>
              <a:rPr lang="zh-TW" altLang="en-US" dirty="0">
                <a:latin typeface="標楷體" pitchFamily="65" charset="-120"/>
                <a:ea typeface="標楷體" pitchFamily="65" charset="-120"/>
              </a:rPr>
              <a:t>高雄第一科技大學、樹德科技大學</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eaLnBrk="1" hangingPunct="1">
              <a:buFont typeface="Arial" pitchFamily="34" charset="0"/>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國立</a:t>
            </a:r>
            <a:r>
              <a:rPr lang="zh-TW" altLang="en-US" dirty="0">
                <a:latin typeface="標楷體" pitchFamily="65" charset="-120"/>
                <a:ea typeface="標楷體" pitchFamily="65" charset="-120"/>
              </a:rPr>
              <a:t>高雄海洋科技大學</a:t>
            </a:r>
            <a:endParaRPr lang="en-US" dirty="0">
              <a:latin typeface="標楷體" pitchFamily="65" charset="-120"/>
              <a:ea typeface="標楷體" pitchFamily="65" charset="-120"/>
            </a:endParaRPr>
          </a:p>
          <a:p>
            <a:pPr eaLnBrk="1" hangingPunct="1">
              <a:buFont typeface="Arial" pitchFamily="34" charset="0"/>
              <a:buNone/>
            </a:pPr>
            <a:endParaRPr lang="zh-TW" altLang="en-US" dirty="0">
              <a:latin typeface="標楷體" pitchFamily="65" charset="-120"/>
              <a:ea typeface="標楷體" pitchFamily="65" charset="-120"/>
            </a:endParaRPr>
          </a:p>
          <a:p>
            <a:pPr eaLnBrk="1" hangingPunct="1"/>
            <a:r>
              <a:rPr lang="zh-TW" altLang="en-US" dirty="0">
                <a:latin typeface="標楷體" pitchFamily="65" charset="-120"/>
                <a:ea typeface="標楷體" pitchFamily="65" charset="-120"/>
              </a:rPr>
              <a:t>屏東縣：</a:t>
            </a:r>
            <a:endParaRPr lang="en-US" dirty="0">
              <a:latin typeface="標楷體" pitchFamily="65" charset="-120"/>
              <a:ea typeface="標楷體" pitchFamily="65" charset="-120"/>
            </a:endParaRPr>
          </a:p>
          <a:p>
            <a:pPr eaLnBrk="1" hangingPunct="1">
              <a:buFont typeface="Arial" pitchFamily="34" charset="0"/>
              <a:buNone/>
            </a:pPr>
            <a:r>
              <a:rPr lang="zh-TW" altLang="en-US" dirty="0">
                <a:latin typeface="標楷體" pitchFamily="65" charset="-120"/>
                <a:ea typeface="標楷體" pitchFamily="65" charset="-120"/>
              </a:rPr>
              <a:t>國立屏東科技大學、國立屏東教育大學、大仁科技大學</a:t>
            </a:r>
            <a:r>
              <a:rPr lang="zh-TW" altLang="en-US" dirty="0" smtClean="0">
                <a:latin typeface="標楷體" pitchFamily="65" charset="-120"/>
                <a:ea typeface="標楷體" pitchFamily="65" charset="-120"/>
              </a:rPr>
              <a:t>、美和</a:t>
            </a:r>
            <a:r>
              <a:rPr lang="zh-TW" altLang="en-US" dirty="0">
                <a:latin typeface="標楷體" pitchFamily="65" charset="-120"/>
                <a:ea typeface="標楷體" pitchFamily="65" charset="-120"/>
              </a:rPr>
              <a:t>科技大學</a:t>
            </a:r>
            <a:r>
              <a:rPr lang="zh-TW" altLang="en-US" dirty="0" smtClean="0">
                <a:latin typeface="標楷體" pitchFamily="65" charset="-120"/>
                <a:ea typeface="標楷體" pitchFamily="65" charset="-120"/>
              </a:rPr>
              <a:t>、國立</a:t>
            </a:r>
            <a:r>
              <a:rPr lang="zh-TW" altLang="en-US" dirty="0">
                <a:latin typeface="標楷體" pitchFamily="65" charset="-120"/>
                <a:ea typeface="標楷體" pitchFamily="65" charset="-120"/>
              </a:rPr>
              <a:t>屏東商業技術學院、永達</a:t>
            </a:r>
            <a:r>
              <a:rPr lang="zh-TW" altLang="en-US" dirty="0" smtClean="0">
                <a:latin typeface="標楷體" pitchFamily="65" charset="-120"/>
                <a:ea typeface="標楷體" pitchFamily="65" charset="-120"/>
              </a:rPr>
              <a:t>技術學院</a:t>
            </a:r>
            <a:endParaRPr 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47</a:t>
            </a:fld>
            <a:endParaRPr lang="zh-TW" altLang="en-US" sz="1800">
              <a:solidFill>
                <a:schemeClr val="tx1"/>
              </a:solidFill>
            </a:endParaRPr>
          </a:p>
        </p:txBody>
      </p:sp>
    </p:spTree>
    <p:extLst>
      <p:ext uri="{BB962C8B-B14F-4D97-AF65-F5344CB8AC3E}">
        <p14:creationId xmlns:p14="http://schemas.microsoft.com/office/powerpoint/2010/main" val="3370137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標題 1"/>
          <p:cNvSpPr>
            <a:spLocks noGrp="1" noChangeArrowheads="1"/>
          </p:cNvSpPr>
          <p:nvPr>
            <p:ph type="title" idx="4294967295"/>
          </p:nvPr>
        </p:nvSpPr>
        <p:spPr>
          <a:xfrm>
            <a:off x="2132178" y="324183"/>
            <a:ext cx="7886700" cy="1325563"/>
          </a:xfrm>
        </p:spPr>
        <p:txBody>
          <a:bodyPr/>
          <a:lstStyle/>
          <a:p>
            <a:pPr eaLnBrk="1" hangingPunct="1"/>
            <a:r>
              <a:rPr lang="zh-CN" dirty="0">
                <a:latin typeface="標楷體" pitchFamily="65" charset="-120"/>
                <a:ea typeface="標楷體" pitchFamily="65" charset="-120"/>
              </a:rPr>
              <a:t>台灣</a:t>
            </a:r>
            <a:r>
              <a:rPr lang="zh-CN" dirty="0" smtClean="0">
                <a:latin typeface="標楷體" pitchFamily="65" charset="-120"/>
                <a:ea typeface="標楷體" pitchFamily="65" charset="-120"/>
              </a:rPr>
              <a:t>大專院校</a:t>
            </a:r>
            <a:r>
              <a:rPr lang="zh-TW" altLang="en-US" dirty="0" smtClean="0">
                <a:latin typeface="標楷體" pitchFamily="65" charset="-120"/>
                <a:ea typeface="標楷體" pitchFamily="65" charset="-120"/>
              </a:rPr>
              <a:t>東</a:t>
            </a:r>
            <a:r>
              <a:rPr lang="zh-CN" dirty="0" smtClean="0">
                <a:latin typeface="標楷體" pitchFamily="65" charset="-120"/>
                <a:ea typeface="標楷體" pitchFamily="65" charset="-120"/>
              </a:rPr>
              <a:t>區</a:t>
            </a:r>
            <a:r>
              <a:rPr lang="zh-TW" altLang="en-US" dirty="0" smtClean="0">
                <a:latin typeface="標楷體" pitchFamily="65" charset="-120"/>
                <a:ea typeface="標楷體" pitchFamily="65" charset="-120"/>
              </a:rPr>
              <a:t>、離島區</a:t>
            </a:r>
            <a:endParaRPr lang="zh-CN" dirty="0">
              <a:latin typeface="標楷體" pitchFamily="65" charset="-120"/>
              <a:ea typeface="標楷體" pitchFamily="65" charset="-120"/>
            </a:endParaRPr>
          </a:p>
        </p:txBody>
      </p:sp>
      <p:sp>
        <p:nvSpPr>
          <p:cNvPr id="562179" name="內容版面配置區 2"/>
          <p:cNvSpPr>
            <a:spLocks noGrp="1" noChangeArrowheads="1"/>
          </p:cNvSpPr>
          <p:nvPr>
            <p:ph idx="4294967295"/>
          </p:nvPr>
        </p:nvSpPr>
        <p:spPr>
          <a:xfrm>
            <a:off x="2316423" y="1539024"/>
            <a:ext cx="7886700" cy="5032375"/>
          </a:xfrm>
        </p:spPr>
        <p:txBody>
          <a:bodyPr/>
          <a:lstStyle/>
          <a:p>
            <a:pPr eaLnBrk="1" hangingPunct="1"/>
            <a:r>
              <a:rPr lang="zh-TW" altLang="en-US" dirty="0" smtClean="0">
                <a:latin typeface="標楷體" pitchFamily="65" charset="-120"/>
                <a:ea typeface="標楷體" pitchFamily="65" charset="-120"/>
              </a:rPr>
              <a:t>台東縣</a:t>
            </a:r>
            <a:r>
              <a:rPr lang="zh-TW" altLang="en-US" dirty="0">
                <a:latin typeface="標楷體" pitchFamily="65" charset="-120"/>
                <a:ea typeface="標楷體" pitchFamily="65" charset="-120"/>
              </a:rPr>
              <a:t>：</a:t>
            </a:r>
            <a:endParaRPr lang="en-US" dirty="0">
              <a:latin typeface="標楷體" pitchFamily="65" charset="-120"/>
              <a:ea typeface="標楷體" pitchFamily="65" charset="-120"/>
            </a:endParaRPr>
          </a:p>
          <a:p>
            <a:pPr eaLnBrk="1" hangingPunct="1">
              <a:buFont typeface="Arial" pitchFamily="34" charset="0"/>
              <a:buNone/>
            </a:pPr>
            <a:r>
              <a:rPr lang="zh-TW" altLang="en-US" dirty="0">
                <a:latin typeface="標楷體" pitchFamily="65" charset="-120"/>
                <a:ea typeface="標楷體" pitchFamily="65" charset="-120"/>
              </a:rPr>
              <a:t>國立台東</a:t>
            </a:r>
            <a:r>
              <a:rPr lang="zh-TW" altLang="en-US" dirty="0" smtClean="0">
                <a:latin typeface="標楷體" pitchFamily="65" charset="-120"/>
                <a:ea typeface="標楷體" pitchFamily="65" charset="-120"/>
              </a:rPr>
              <a:t>大學</a:t>
            </a:r>
            <a:endParaRPr lang="en-US" altLang="zh-TW" dirty="0" smtClean="0">
              <a:latin typeface="標楷體" pitchFamily="65" charset="-120"/>
              <a:ea typeface="標楷體" pitchFamily="65" charset="-120"/>
            </a:endParaRPr>
          </a:p>
          <a:p>
            <a:pPr eaLnBrk="1" hangingPunct="1"/>
            <a:r>
              <a:rPr lang="zh-TW" altLang="en-US" dirty="0" smtClean="0">
                <a:latin typeface="標楷體" pitchFamily="65" charset="-120"/>
                <a:ea typeface="標楷體" pitchFamily="65" charset="-120"/>
              </a:rPr>
              <a:t>花蓮縣：</a:t>
            </a:r>
            <a:endParaRPr lang="en-US" altLang="zh-TW" dirty="0" smtClean="0">
              <a:latin typeface="標楷體" pitchFamily="65" charset="-120"/>
              <a:ea typeface="標楷體" pitchFamily="65" charset="-120"/>
            </a:endParaRPr>
          </a:p>
          <a:p>
            <a:pPr eaLnBrk="1" hangingPunct="1">
              <a:buNone/>
            </a:pPr>
            <a:r>
              <a:rPr lang="zh-TW" altLang="en-US" dirty="0" smtClean="0">
                <a:latin typeface="標楷體" pitchFamily="65" charset="-120"/>
                <a:ea typeface="標楷體" pitchFamily="65" charset="-120"/>
              </a:rPr>
              <a:t>國立東華大學、慈濟大學、大漢技術學院</a:t>
            </a:r>
          </a:p>
          <a:p>
            <a:pPr eaLnBrk="1" hangingPunct="1"/>
            <a:r>
              <a:rPr lang="zh-TW" altLang="en-US" dirty="0" smtClean="0">
                <a:latin typeface="標楷體" pitchFamily="65" charset="-120"/>
                <a:ea typeface="標楷體" pitchFamily="65" charset="-120"/>
              </a:rPr>
              <a:t>宜蘭縣：</a:t>
            </a:r>
            <a:endParaRPr lang="en-US" altLang="zh-TW" dirty="0" smtClean="0">
              <a:latin typeface="標楷體" pitchFamily="65" charset="-120"/>
              <a:ea typeface="標楷體" pitchFamily="65" charset="-120"/>
            </a:endParaRPr>
          </a:p>
          <a:p>
            <a:pPr eaLnBrk="1" hangingPunct="1">
              <a:buNone/>
            </a:pPr>
            <a:r>
              <a:rPr lang="zh-TW" altLang="en-US" dirty="0" smtClean="0">
                <a:latin typeface="標楷體" pitchFamily="65" charset="-120"/>
                <a:ea typeface="標楷體" pitchFamily="65" charset="-120"/>
              </a:rPr>
              <a:t>國立宜蘭大學</a:t>
            </a:r>
            <a:endParaRPr lang="en-US" altLang="zh-TW" dirty="0" smtClean="0">
              <a:latin typeface="標楷體" pitchFamily="65" charset="-120"/>
              <a:ea typeface="標楷體" pitchFamily="65" charset="-120"/>
            </a:endParaRPr>
          </a:p>
          <a:p>
            <a:pPr eaLnBrk="1" hangingPunct="1"/>
            <a:r>
              <a:rPr lang="zh-TW" altLang="en-US" dirty="0" smtClean="0">
                <a:latin typeface="標楷體" pitchFamily="65" charset="-120"/>
                <a:ea typeface="標楷體" pitchFamily="65" charset="-120"/>
              </a:rPr>
              <a:t>離島區</a:t>
            </a:r>
          </a:p>
          <a:p>
            <a:pPr eaLnBrk="1" hangingPunct="1">
              <a:buNone/>
            </a:pPr>
            <a:r>
              <a:rPr lang="zh-TW" altLang="en-US" dirty="0" smtClean="0">
                <a:latin typeface="標楷體" pitchFamily="65" charset="-120"/>
                <a:ea typeface="標楷體" pitchFamily="65" charset="-120"/>
              </a:rPr>
              <a:t>國立金門大學</a:t>
            </a:r>
            <a:r>
              <a:rPr lang="zh-CN" altLang="en-US" dirty="0" smtClean="0">
                <a:latin typeface="標楷體" pitchFamily="65" charset="-120"/>
                <a:ea typeface="標楷體" pitchFamily="65" charset="-120"/>
              </a:rPr>
              <a:t>   國立澎湖科技大學</a:t>
            </a:r>
          </a:p>
          <a:p>
            <a:pPr eaLnBrk="1" hangingPunct="1">
              <a:buFont typeface="Arial" pitchFamily="34" charset="0"/>
              <a:buNone/>
            </a:pP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48</a:t>
            </a:fld>
            <a:endParaRPr lang="zh-TW" altLang="en-US" sz="1800">
              <a:solidFill>
                <a:schemeClr val="tx1"/>
              </a:solidFill>
            </a:endParaRPr>
          </a:p>
        </p:txBody>
      </p:sp>
    </p:spTree>
    <p:extLst>
      <p:ext uri="{BB962C8B-B14F-4D97-AF65-F5344CB8AC3E}">
        <p14:creationId xmlns:p14="http://schemas.microsoft.com/office/powerpoint/2010/main" val="1739432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idx="4294967295"/>
          </p:nvPr>
        </p:nvSpPr>
        <p:spPr>
          <a:xfrm>
            <a:off x="1991544" y="23974"/>
            <a:ext cx="8229600" cy="1143000"/>
          </a:xfrm>
        </p:spPr>
        <p:txBody>
          <a:bodyPr/>
          <a:lstStyle/>
          <a:p>
            <a:r>
              <a:rPr lang="zh-CN" dirty="0">
                <a:latin typeface="標楷體" pitchFamily="65" charset="-120"/>
                <a:ea typeface="標楷體" pitchFamily="65" charset="-120"/>
              </a:rPr>
              <a:t>如何選擇志願</a:t>
            </a:r>
          </a:p>
        </p:txBody>
      </p:sp>
      <p:sp>
        <p:nvSpPr>
          <p:cNvPr id="563203" name="Rectangle 3"/>
          <p:cNvSpPr>
            <a:spLocks noGrp="1" noChangeArrowheads="1"/>
          </p:cNvSpPr>
          <p:nvPr>
            <p:ph type="body" idx="4294967295"/>
          </p:nvPr>
        </p:nvSpPr>
        <p:spPr>
          <a:xfrm>
            <a:off x="1991544" y="1364777"/>
            <a:ext cx="8229600" cy="4405955"/>
          </a:xfrm>
        </p:spPr>
        <p:txBody>
          <a:bodyPr/>
          <a:lstStyle/>
          <a:p>
            <a:pPr marL="0" indent="0">
              <a:lnSpc>
                <a:spcPct val="80000"/>
              </a:lnSpc>
              <a:buNone/>
            </a:pPr>
            <a:endParaRPr lang="zh-TW" altLang="en-US" dirty="0"/>
          </a:p>
        </p:txBody>
      </p:sp>
      <p:sp>
        <p:nvSpPr>
          <p:cNvPr id="4" name="投影片編號版面配置區 3"/>
          <p:cNvSpPr>
            <a:spLocks noGrp="1"/>
          </p:cNvSpPr>
          <p:nvPr>
            <p:ph type="sldNum" sz="quarter" idx="12"/>
          </p:nvPr>
        </p:nvSpPr>
        <p:spPr/>
        <p:txBody>
          <a:bodyPr/>
          <a:lstStyle/>
          <a:p>
            <a:fld id="{B2E11A28-B8CD-4033-9B53-69D843E188C2}" type="slidenum">
              <a:rPr lang="zh-TW" altLang="en-US" smtClean="0"/>
              <a:t>49</a:t>
            </a:fld>
            <a:endParaRPr lang="zh-TW" altLang="en-US" sz="1800">
              <a:solidFill>
                <a:schemeClr val="tx1"/>
              </a:solidFill>
            </a:endParaRPr>
          </a:p>
        </p:txBody>
      </p:sp>
      <p:sp>
        <p:nvSpPr>
          <p:cNvPr id="2" name="文字方塊 1"/>
          <p:cNvSpPr txBox="1"/>
          <p:nvPr/>
        </p:nvSpPr>
        <p:spPr>
          <a:xfrm>
            <a:off x="2117677" y="1364777"/>
            <a:ext cx="6663520" cy="4161139"/>
          </a:xfrm>
          <a:prstGeom prst="rect">
            <a:avLst/>
          </a:prstGeom>
          <a:noFill/>
        </p:spPr>
        <p:txBody>
          <a:bodyPr wrap="square" rtlCol="0">
            <a:spAutoFit/>
          </a:bodyPr>
          <a:lstStyle/>
          <a:p>
            <a:pPr>
              <a:lnSpc>
                <a:spcPct val="80000"/>
              </a:lnSpc>
            </a:pPr>
            <a:r>
              <a:rPr lang="zh-TW" altLang="en-US" sz="2800" dirty="0">
                <a:latin typeface="標楷體" pitchFamily="65" charset="-120"/>
                <a:ea typeface="標楷體" pitchFamily="65" charset="-120"/>
              </a:rPr>
              <a:t>選填志願訣竅一：依照自己的興趣來排序！</a:t>
            </a:r>
          </a:p>
          <a:p>
            <a:pPr>
              <a:lnSpc>
                <a:spcPct val="80000"/>
              </a:lnSpc>
            </a:pPr>
            <a:endParaRPr lang="zh-CN" altLang="en-US" sz="2800" dirty="0">
              <a:latin typeface="標楷體" pitchFamily="65" charset="-120"/>
              <a:ea typeface="標楷體" pitchFamily="65" charset="-120"/>
            </a:endParaRPr>
          </a:p>
          <a:p>
            <a:pPr>
              <a:lnSpc>
                <a:spcPct val="80000"/>
              </a:lnSpc>
            </a:pPr>
            <a:r>
              <a:rPr lang="zh-TW" altLang="en-US" sz="2800" dirty="0">
                <a:latin typeface="標楷體" pitchFamily="65" charset="-120"/>
                <a:ea typeface="標楷體" pitchFamily="65" charset="-120"/>
              </a:rPr>
              <a:t>選填志願訣竅二：依照自己的實力來排序；</a:t>
            </a:r>
          </a:p>
          <a:p>
            <a:pPr>
              <a:lnSpc>
                <a:spcPct val="80000"/>
              </a:lnSpc>
            </a:pPr>
            <a:endParaRPr lang="zh-CN" altLang="en-US" sz="2800" dirty="0">
              <a:latin typeface="標楷體" pitchFamily="65" charset="-120"/>
              <a:ea typeface="標楷體" pitchFamily="65" charset="-120"/>
            </a:endParaRPr>
          </a:p>
          <a:p>
            <a:pPr>
              <a:lnSpc>
                <a:spcPct val="80000"/>
              </a:lnSpc>
            </a:pPr>
            <a:r>
              <a:rPr lang="zh-TW" altLang="en-US" sz="2800" dirty="0">
                <a:latin typeface="標楷體" pitchFamily="65" charset="-120"/>
                <a:ea typeface="標楷體" pitchFamily="65" charset="-120"/>
              </a:rPr>
              <a:t>選填志願訣竅三：善用查詢名額系統！</a:t>
            </a:r>
          </a:p>
          <a:p>
            <a:pPr>
              <a:lnSpc>
                <a:spcPct val="80000"/>
              </a:lnSpc>
            </a:pPr>
            <a:endParaRPr lang="zh-CN" altLang="en-US" sz="2800" dirty="0">
              <a:latin typeface="標楷體" pitchFamily="65" charset="-120"/>
              <a:ea typeface="標楷體" pitchFamily="65" charset="-120"/>
            </a:endParaRPr>
          </a:p>
          <a:p>
            <a:pPr>
              <a:lnSpc>
                <a:spcPct val="80000"/>
              </a:lnSpc>
            </a:pPr>
            <a:r>
              <a:rPr lang="zh-TW" altLang="en-US" sz="2800" dirty="0">
                <a:latin typeface="標楷體" pitchFamily="65" charset="-120"/>
                <a:ea typeface="標楷體" pitchFamily="65" charset="-120"/>
              </a:rPr>
              <a:t>選填志願訣竅四：盡量填寫，愈多錄取大學機會愈大！</a:t>
            </a:r>
          </a:p>
          <a:p>
            <a:pPr>
              <a:lnSpc>
                <a:spcPct val="80000"/>
              </a:lnSpc>
            </a:pPr>
            <a:endParaRPr lang="zh-CN" altLang="en-US" sz="2800" dirty="0">
              <a:latin typeface="標楷體" pitchFamily="65" charset="-120"/>
              <a:ea typeface="標楷體" pitchFamily="65" charset="-120"/>
            </a:endParaRPr>
          </a:p>
          <a:p>
            <a:pPr>
              <a:lnSpc>
                <a:spcPct val="80000"/>
              </a:lnSpc>
            </a:pPr>
            <a:r>
              <a:rPr lang="zh-TW" altLang="en-US" sz="2800" dirty="0">
                <a:latin typeface="標楷體" pitchFamily="65" charset="-120"/>
                <a:ea typeface="標楷體" pitchFamily="65" charset="-120"/>
              </a:rPr>
              <a:t>切忌：跟風、隨意、全部寫一個、只寫幾個……</a:t>
            </a:r>
          </a:p>
          <a:p>
            <a:endParaRPr lang="zh-HK" altLang="en-US" dirty="0"/>
          </a:p>
        </p:txBody>
      </p:sp>
    </p:spTree>
    <p:extLst>
      <p:ext uri="{BB962C8B-B14F-4D97-AF65-F5344CB8AC3E}">
        <p14:creationId xmlns:p14="http://schemas.microsoft.com/office/powerpoint/2010/main" val="2455395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19131" y="823128"/>
            <a:ext cx="9366325" cy="1143000"/>
          </a:xfrm>
        </p:spPr>
        <p:txBody>
          <a:bodyPr>
            <a:normAutofit fontScale="90000"/>
          </a:bodyPr>
          <a:lstStyle/>
          <a:p>
            <a:pPr algn="ctr"/>
            <a:r>
              <a:rPr lang="zh-HK" altLang="en-US" sz="5300" b="1" dirty="0">
                <a:solidFill>
                  <a:srgbClr val="0070C0"/>
                </a:solidFill>
                <a:latin typeface="標楷體" panose="03000509000000000000" pitchFamily="65" charset="-120"/>
                <a:ea typeface="標楷體" panose="03000509000000000000" pitchFamily="65" charset="-120"/>
              </a:rPr>
              <a:t>步驟：</a:t>
            </a:r>
            <a:r>
              <a:rPr lang="zh-TW" altLang="en-US" sz="5300" b="1" dirty="0" smtClean="0">
                <a:solidFill>
                  <a:srgbClr val="0070C0"/>
                </a:solidFill>
                <a:latin typeface="標楷體" panose="03000509000000000000" pitchFamily="65" charset="-120"/>
                <a:ea typeface="標楷體" panose="03000509000000000000" pitchFamily="65" charset="-120"/>
              </a:rPr>
              <a:t>一般</a:t>
            </a:r>
            <a:r>
              <a:rPr lang="zh-TW" altLang="en-US" sz="5300" b="1" dirty="0">
                <a:solidFill>
                  <a:srgbClr val="0070C0"/>
                </a:solidFill>
                <a:latin typeface="標楷體" panose="03000509000000000000" pitchFamily="65" charset="-120"/>
                <a:ea typeface="標楷體" panose="03000509000000000000" pitchFamily="65" charset="-120"/>
              </a:rPr>
              <a:t>建議</a:t>
            </a:r>
            <a:r>
              <a:rPr lang="zh-TW" altLang="en-US" b="1" dirty="0">
                <a:latin typeface="標楷體" panose="03000509000000000000" pitchFamily="65" charset="-120"/>
                <a:ea typeface="標楷體" panose="03000509000000000000" pitchFamily="65" charset="-120"/>
              </a:rPr>
              <a:t/>
            </a:r>
            <a:br>
              <a:rPr lang="zh-TW" altLang="en-US" b="1" dirty="0">
                <a:latin typeface="標楷體" panose="03000509000000000000" pitchFamily="65" charset="-120"/>
                <a:ea typeface="標楷體" panose="03000509000000000000" pitchFamily="65" charset="-120"/>
              </a:rPr>
            </a:b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86588" y="1493475"/>
            <a:ext cx="10262938" cy="4919358"/>
          </a:xfrm>
        </p:spPr>
        <p:txBody>
          <a:bodyPr>
            <a:noAutofit/>
          </a:bodyPr>
          <a:lstStyle/>
          <a:p>
            <a:pPr marL="444500" indent="-444500"/>
            <a:r>
              <a:rPr lang="zh-TW" altLang="en-US" sz="2900" dirty="0" smtClean="0">
                <a:solidFill>
                  <a:schemeClr val="tx1"/>
                </a:solidFill>
                <a:latin typeface="標楷體" panose="03000509000000000000" pitchFamily="65" charset="-120"/>
                <a:ea typeface="標楷體" panose="03000509000000000000" pitchFamily="65" charset="-120"/>
              </a:rPr>
              <a:t>做好</a:t>
            </a:r>
            <a:r>
              <a:rPr lang="zh-TW" altLang="en-US" sz="2900" dirty="0">
                <a:solidFill>
                  <a:schemeClr val="tx1"/>
                </a:solidFill>
                <a:latin typeface="標楷體" panose="03000509000000000000" pitchFamily="65" charset="-120"/>
                <a:ea typeface="標楷體" panose="03000509000000000000" pitchFamily="65" charset="-120"/>
              </a:rPr>
              <a:t>研究。大致調查下每一所你想要申請的學校。首先</a:t>
            </a:r>
            <a:r>
              <a:rPr lang="zh-TW" altLang="en-US" sz="2900" dirty="0" smtClean="0">
                <a:solidFill>
                  <a:schemeClr val="tx1"/>
                </a:solidFill>
                <a:latin typeface="標楷體" panose="03000509000000000000" pitchFamily="65" charset="-120"/>
                <a:ea typeface="標楷體" panose="03000509000000000000" pitchFamily="65" charset="-120"/>
              </a:rPr>
              <a:t>要做</a:t>
            </a:r>
            <a:r>
              <a:rPr lang="zh-TW" altLang="en-US" sz="2900" dirty="0">
                <a:solidFill>
                  <a:schemeClr val="tx1"/>
                </a:solidFill>
                <a:latin typeface="標楷體" panose="03000509000000000000" pitchFamily="65" charset="-120"/>
                <a:ea typeface="標楷體" panose="03000509000000000000" pitchFamily="65" charset="-120"/>
              </a:rPr>
              <a:t>一些一般性的研究，找出有哪些學校可以申請。你可以上網搜索或者使用由一些基金會出版的手冊，這些手冊會介紹不同學校的相對優勢。但是要記住不能輕信。因為一些所謂的學校排名表，都是學校砸了錢才排進名單的</a:t>
            </a:r>
            <a:r>
              <a:rPr lang="zh-TW" altLang="en-US" sz="2900" dirty="0" smtClean="0">
                <a:solidFill>
                  <a:schemeClr val="tx1"/>
                </a:solidFill>
                <a:latin typeface="標楷體" panose="03000509000000000000" pitchFamily="65" charset="-120"/>
                <a:ea typeface="標楷體" panose="03000509000000000000" pitchFamily="65" charset="-120"/>
              </a:rPr>
              <a:t>。</a:t>
            </a:r>
            <a:endParaRPr lang="en-US" altLang="zh-TW" sz="2900" dirty="0" smtClean="0">
              <a:solidFill>
                <a:schemeClr val="tx1"/>
              </a:solidFill>
              <a:latin typeface="標楷體" panose="03000509000000000000" pitchFamily="65" charset="-120"/>
              <a:ea typeface="標楷體" panose="03000509000000000000" pitchFamily="65" charset="-120"/>
            </a:endParaRPr>
          </a:p>
          <a:p>
            <a:pPr marL="444500" indent="-444500"/>
            <a:endParaRPr lang="en-US" altLang="zh-TW" sz="1600" dirty="0" smtClean="0">
              <a:solidFill>
                <a:schemeClr val="tx1"/>
              </a:solidFill>
              <a:latin typeface="標楷體" panose="03000509000000000000" pitchFamily="65" charset="-120"/>
              <a:ea typeface="標楷體" panose="03000509000000000000" pitchFamily="65" charset="-120"/>
            </a:endParaRPr>
          </a:p>
          <a:p>
            <a:pPr marL="444500" indent="-444500"/>
            <a:r>
              <a:rPr lang="zh-TW" altLang="en-US" sz="2900" dirty="0">
                <a:solidFill>
                  <a:schemeClr val="tx1"/>
                </a:solidFill>
                <a:latin typeface="標楷體" panose="03000509000000000000" pitchFamily="65" charset="-120"/>
                <a:ea typeface="標楷體" panose="03000509000000000000" pitchFamily="65" charset="-120"/>
              </a:rPr>
              <a:t>多找些學校比較。不要只盯著一兩個，你可以看些較大</a:t>
            </a:r>
            <a:r>
              <a:rPr lang="zh-TW" altLang="en-US" sz="2900" dirty="0" smtClean="0">
                <a:solidFill>
                  <a:schemeClr val="tx1"/>
                </a:solidFill>
                <a:latin typeface="標楷體" panose="03000509000000000000" pitchFamily="65" charset="-120"/>
                <a:ea typeface="標楷體" panose="03000509000000000000" pitchFamily="65" charset="-120"/>
              </a:rPr>
              <a:t>的、</a:t>
            </a:r>
            <a:r>
              <a:rPr lang="zh-TW" altLang="en-US" sz="2900" dirty="0">
                <a:solidFill>
                  <a:schemeClr val="tx1"/>
                </a:solidFill>
                <a:latin typeface="標楷體" panose="03000509000000000000" pitchFamily="65" charset="-120"/>
                <a:ea typeface="標楷體" panose="03000509000000000000" pitchFamily="65" charset="-120"/>
              </a:rPr>
              <a:t>其他有實力的，甚至一些實用性學校。選擇越多你就更清楚哪些適合你。只申請一兩所並不是好主意，因為你很有可能不被錄取。</a:t>
            </a:r>
            <a:r>
              <a:rPr lang="zh-TW" altLang="en-US" sz="2800" dirty="0">
                <a:latin typeface="標楷體" panose="03000509000000000000" pitchFamily="65" charset="-120"/>
                <a:ea typeface="標楷體" panose="03000509000000000000" pitchFamily="65" charset="-120"/>
              </a:rPr>
              <a:t/>
            </a:r>
            <a:br>
              <a:rPr lang="zh-TW" altLang="en-US" sz="2800" dirty="0">
                <a:latin typeface="標楷體" panose="03000509000000000000" pitchFamily="65" charset="-120"/>
                <a:ea typeface="標楷體" panose="03000509000000000000" pitchFamily="65" charset="-120"/>
              </a:rPr>
            </a:br>
            <a:endParaRPr lang="zh-TW" altLang="en-US" sz="2800" dirty="0">
              <a:latin typeface="標楷體" panose="03000509000000000000" pitchFamily="65" charset="-120"/>
              <a:ea typeface="標楷體" panose="03000509000000000000" pitchFamily="65" charset="-120"/>
            </a:endParaRPr>
          </a:p>
        </p:txBody>
      </p:sp>
      <p:pic>
        <p:nvPicPr>
          <p:cNvPr id="5123" name="Picture 3" descr="d:\Users\usesr\Desktop\SE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350" y="5448300"/>
            <a:ext cx="5715000" cy="110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5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idx="4294967295"/>
          </p:nvPr>
        </p:nvSpPr>
        <p:spPr>
          <a:xfrm>
            <a:off x="2024743" y="1027664"/>
            <a:ext cx="8732902" cy="97081"/>
          </a:xfrm>
        </p:spPr>
        <p:txBody>
          <a:bodyPr>
            <a:normAutofit fontScale="90000"/>
          </a:bodyPr>
          <a:lstStyle/>
          <a:p>
            <a:r>
              <a:rPr lang="zh-CN" dirty="0">
                <a:latin typeface="標楷體" pitchFamily="65" charset="-120"/>
                <a:ea typeface="標楷體" pitchFamily="65" charset="-120"/>
              </a:rPr>
              <a:t>十八類學群簡介</a:t>
            </a:r>
          </a:p>
        </p:txBody>
      </p:sp>
      <p:sp>
        <p:nvSpPr>
          <p:cNvPr id="564227" name="Rectangle 3"/>
          <p:cNvSpPr>
            <a:spLocks noGrp="1" noChangeArrowheads="1"/>
          </p:cNvSpPr>
          <p:nvPr>
            <p:ph type="body" idx="4294967295"/>
          </p:nvPr>
        </p:nvSpPr>
        <p:spPr>
          <a:xfrm>
            <a:off x="2207568" y="1124745"/>
            <a:ext cx="7944376" cy="5233230"/>
          </a:xfrm>
        </p:spPr>
        <p:txBody>
          <a:bodyPr>
            <a:normAutofit/>
          </a:bodyPr>
          <a:lstStyle/>
          <a:p>
            <a:r>
              <a:rPr lang="zh-TW" altLang="en-US" dirty="0">
                <a:latin typeface="標楷體" pitchFamily="65" charset="-120"/>
                <a:ea typeface="標楷體" pitchFamily="65" charset="-120"/>
              </a:rPr>
              <a:t>第一類組：</a:t>
            </a:r>
          </a:p>
          <a:p>
            <a:pPr>
              <a:buNone/>
            </a:pPr>
            <a:r>
              <a:rPr lang="zh-TW" altLang="en-US" dirty="0" smtClean="0">
                <a:latin typeface="標楷體" pitchFamily="65" charset="-120"/>
                <a:ea typeface="標楷體" pitchFamily="65" charset="-120"/>
              </a:rPr>
              <a:t>法政</a:t>
            </a:r>
            <a:r>
              <a:rPr lang="zh-TW" altLang="en-US" dirty="0">
                <a:latin typeface="標楷體" pitchFamily="65" charset="-120"/>
                <a:ea typeface="標楷體" pitchFamily="65" charset="-120"/>
              </a:rPr>
              <a:t>學群；</a:t>
            </a:r>
            <a:r>
              <a:rPr lang="zh-CN" altLang="en-US" dirty="0">
                <a:latin typeface="標楷體" pitchFamily="65" charset="-120"/>
                <a:ea typeface="標楷體" pitchFamily="65" charset="-120"/>
              </a:rPr>
              <a:t> 外語</a:t>
            </a:r>
            <a:r>
              <a:rPr lang="zh-TW" altLang="en-US" dirty="0">
                <a:latin typeface="標楷體" pitchFamily="65" charset="-120"/>
                <a:ea typeface="標楷體" pitchFamily="65" charset="-120"/>
              </a:rPr>
              <a:t>學群；財經學群</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文史</a:t>
            </a:r>
            <a:r>
              <a:rPr lang="zh-TW" altLang="en-US" dirty="0">
                <a:latin typeface="標楷體" pitchFamily="65" charset="-120"/>
                <a:ea typeface="標楷體" pitchFamily="65" charset="-120"/>
              </a:rPr>
              <a:t>哲學群</a:t>
            </a:r>
            <a:r>
              <a:rPr lang="zh-TW" altLang="en-US" dirty="0" smtClean="0">
                <a:latin typeface="標楷體" pitchFamily="65" charset="-120"/>
                <a:ea typeface="標楷體" pitchFamily="65" charset="-120"/>
              </a:rPr>
              <a:t>；藝術</a:t>
            </a:r>
            <a:r>
              <a:rPr lang="zh-CN" altLang="en-US" dirty="0" smtClean="0">
                <a:latin typeface="標楷體" pitchFamily="65" charset="-120"/>
                <a:ea typeface="標楷體" pitchFamily="65" charset="-120"/>
              </a:rPr>
              <a:t>學</a:t>
            </a:r>
            <a:r>
              <a:rPr lang="zh-TW" altLang="en-US" dirty="0">
                <a:latin typeface="標楷體" pitchFamily="65" charset="-120"/>
                <a:ea typeface="標楷體" pitchFamily="65" charset="-120"/>
              </a:rPr>
              <a:t>群；大眾傳播學</a:t>
            </a:r>
            <a:r>
              <a:rPr lang="zh-TW" altLang="en-US" dirty="0" smtClean="0">
                <a:latin typeface="標楷體" pitchFamily="65" charset="-120"/>
                <a:ea typeface="標楷體" pitchFamily="65" charset="-120"/>
              </a:rPr>
              <a:t>群</a:t>
            </a:r>
            <a:endParaRPr lang="en-US" altLang="zh-TW" dirty="0" smtClean="0">
              <a:latin typeface="標楷體" pitchFamily="65" charset="-120"/>
              <a:ea typeface="標楷體" pitchFamily="65" charset="-120"/>
            </a:endParaRPr>
          </a:p>
          <a:p>
            <a:pPr>
              <a:buNone/>
            </a:pPr>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第二類組：</a:t>
            </a:r>
          </a:p>
          <a:p>
            <a:pPr>
              <a:buNone/>
            </a:pPr>
            <a:r>
              <a:rPr lang="zh-TW" altLang="en-US" dirty="0">
                <a:latin typeface="標楷體" pitchFamily="65" charset="-120"/>
                <a:ea typeface="標楷體" pitchFamily="65" charset="-120"/>
              </a:rPr>
              <a:t>數理化學群；地球與環境學群；工程學</a:t>
            </a:r>
            <a:r>
              <a:rPr lang="zh-TW" altLang="en-US" dirty="0" smtClean="0">
                <a:latin typeface="標楷體" pitchFamily="65" charset="-120"/>
                <a:ea typeface="標楷體" pitchFamily="65" charset="-120"/>
              </a:rPr>
              <a:t>群</a:t>
            </a:r>
            <a:endParaRPr lang="en-US" altLang="zh-TW" dirty="0" smtClean="0">
              <a:latin typeface="標楷體" pitchFamily="65" charset="-120"/>
              <a:ea typeface="標楷體" pitchFamily="65" charset="-120"/>
            </a:endParaRPr>
          </a:p>
          <a:p>
            <a:pPr>
              <a:buNone/>
            </a:pPr>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第三類組：</a:t>
            </a:r>
          </a:p>
          <a:p>
            <a:pPr>
              <a:buNone/>
            </a:pPr>
            <a:r>
              <a:rPr lang="zh-TW" altLang="en-US" dirty="0" smtClean="0">
                <a:latin typeface="標楷體" pitchFamily="65" charset="-120"/>
                <a:ea typeface="標楷體" pitchFamily="65" charset="-120"/>
              </a:rPr>
              <a:t>醫藥</a:t>
            </a:r>
            <a:r>
              <a:rPr lang="zh-TW" altLang="en-US" dirty="0">
                <a:latin typeface="標楷體" pitchFamily="65" charset="-120"/>
                <a:ea typeface="標楷體" pitchFamily="65" charset="-120"/>
              </a:rPr>
              <a:t>衛生學群；生命科舉學群；生物</a:t>
            </a:r>
            <a:r>
              <a:rPr lang="zh-TW" altLang="en-US" dirty="0" smtClean="0">
                <a:latin typeface="標楷體" pitchFamily="65" charset="-120"/>
                <a:ea typeface="標楷體" pitchFamily="65" charset="-120"/>
              </a:rPr>
              <a:t>資源學群（農林</a:t>
            </a:r>
            <a:r>
              <a:rPr lang="zh-TW" altLang="en-US" dirty="0">
                <a:latin typeface="標楷體" pitchFamily="65" charset="-120"/>
                <a:ea typeface="標楷體" pitchFamily="65" charset="-120"/>
              </a:rPr>
              <a:t>漁</a:t>
            </a:r>
            <a:r>
              <a:rPr lang="zh-TW" altLang="en-US" dirty="0" smtClean="0">
                <a:latin typeface="標楷體" pitchFamily="65" charset="-120"/>
                <a:ea typeface="標楷體" pitchFamily="65" charset="-120"/>
              </a:rPr>
              <a:t>牧學群）</a:t>
            </a:r>
          </a:p>
        </p:txBody>
      </p:sp>
      <p:sp>
        <p:nvSpPr>
          <p:cNvPr id="4" name="投影片編號版面配置區 3"/>
          <p:cNvSpPr>
            <a:spLocks noGrp="1"/>
          </p:cNvSpPr>
          <p:nvPr>
            <p:ph type="sldNum" sz="quarter" idx="12"/>
          </p:nvPr>
        </p:nvSpPr>
        <p:spPr/>
        <p:txBody>
          <a:bodyPr/>
          <a:lstStyle/>
          <a:p>
            <a:fld id="{B2E11A28-B8CD-4033-9B53-69D843E188C2}" type="slidenum">
              <a:rPr lang="zh-TW" altLang="en-US" smtClean="0"/>
              <a:t>50</a:t>
            </a:fld>
            <a:endParaRPr lang="zh-TW" altLang="en-US" sz="1800">
              <a:solidFill>
                <a:schemeClr val="tx1"/>
              </a:solidFill>
            </a:endParaRPr>
          </a:p>
        </p:txBody>
      </p:sp>
    </p:spTree>
    <p:extLst>
      <p:ext uri="{BB962C8B-B14F-4D97-AF65-F5344CB8AC3E}">
        <p14:creationId xmlns:p14="http://schemas.microsoft.com/office/powerpoint/2010/main" val="35301151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idx="4294967295"/>
          </p:nvPr>
        </p:nvSpPr>
        <p:spPr>
          <a:xfrm>
            <a:off x="2076736" y="3"/>
            <a:ext cx="7835689" cy="980726"/>
          </a:xfrm>
        </p:spPr>
        <p:txBody>
          <a:bodyPr/>
          <a:lstStyle/>
          <a:p>
            <a:r>
              <a:rPr lang="en-US" altLang="zh-CN" dirty="0" smtClean="0">
                <a:latin typeface="標楷體" pitchFamily="65" charset="-120"/>
                <a:ea typeface="標楷體" pitchFamily="65" charset="-120"/>
              </a:rPr>
              <a:t>   </a:t>
            </a:r>
            <a:r>
              <a:rPr lang="zh-CN" dirty="0" smtClean="0">
                <a:latin typeface="標楷體" pitchFamily="65" charset="-120"/>
                <a:ea typeface="標楷體" pitchFamily="65" charset="-120"/>
              </a:rPr>
              <a:t>十八</a:t>
            </a:r>
            <a:r>
              <a:rPr lang="zh-CN" dirty="0">
                <a:latin typeface="標楷體" pitchFamily="65" charset="-120"/>
                <a:ea typeface="標楷體" pitchFamily="65" charset="-120"/>
              </a:rPr>
              <a:t>類學群簡介</a:t>
            </a:r>
          </a:p>
        </p:txBody>
      </p:sp>
      <p:sp>
        <p:nvSpPr>
          <p:cNvPr id="565251" name="Rectangle 3"/>
          <p:cNvSpPr>
            <a:spLocks noGrp="1" noChangeArrowheads="1"/>
          </p:cNvSpPr>
          <p:nvPr>
            <p:ph type="body" idx="4294967295"/>
          </p:nvPr>
        </p:nvSpPr>
        <p:spPr>
          <a:xfrm>
            <a:off x="1847529" y="908720"/>
            <a:ext cx="8407627" cy="5688632"/>
          </a:xfrm>
        </p:spPr>
        <p:txBody>
          <a:bodyPr/>
          <a:lstStyle/>
          <a:p>
            <a:pPr marL="0" indent="0">
              <a:buNone/>
            </a:pPr>
            <a:endParaRPr lang="zh-CN"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B2E11A28-B8CD-4033-9B53-69D843E188C2}" type="slidenum">
              <a:rPr lang="zh-TW" altLang="en-US" smtClean="0"/>
              <a:t>51</a:t>
            </a:fld>
            <a:endParaRPr lang="zh-TW" altLang="en-US" sz="1800">
              <a:solidFill>
                <a:schemeClr val="tx1"/>
              </a:solidFill>
            </a:endParaRPr>
          </a:p>
        </p:txBody>
      </p:sp>
      <p:sp>
        <p:nvSpPr>
          <p:cNvPr id="2" name="文字方塊 1"/>
          <p:cNvSpPr txBox="1"/>
          <p:nvPr/>
        </p:nvSpPr>
        <p:spPr>
          <a:xfrm>
            <a:off x="2076734" y="1419370"/>
            <a:ext cx="8127242" cy="5970865"/>
          </a:xfrm>
          <a:prstGeom prst="rect">
            <a:avLst/>
          </a:prstGeom>
          <a:noFill/>
        </p:spPr>
        <p:txBody>
          <a:bodyPr wrap="square" rtlCol="0">
            <a:spAutoFit/>
          </a:bodyPr>
          <a:lstStyle/>
          <a:p>
            <a:r>
              <a:rPr lang="zh-CN" altLang="zh-HK" sz="2800" dirty="0">
                <a:latin typeface="標楷體" pitchFamily="65" charset="-120"/>
                <a:ea typeface="標楷體" pitchFamily="65" charset="-120"/>
              </a:rPr>
              <a:t>第一、二類組：</a:t>
            </a:r>
          </a:p>
          <a:p>
            <a:pPr>
              <a:buNone/>
            </a:pPr>
            <a:r>
              <a:rPr lang="zh-CN" altLang="zh-HK" sz="2800" dirty="0">
                <a:latin typeface="標楷體" pitchFamily="65" charset="-120"/>
                <a:ea typeface="標楷體" pitchFamily="65" charset="-120"/>
              </a:rPr>
              <a:t>管理學群；建築與設計學群；資訊學群</a:t>
            </a:r>
            <a:endParaRPr lang="en-US" altLang="zh-CN" sz="2800" dirty="0">
              <a:latin typeface="標楷體" pitchFamily="65" charset="-120"/>
              <a:ea typeface="標楷體" pitchFamily="65" charset="-120"/>
            </a:endParaRPr>
          </a:p>
          <a:p>
            <a:pPr>
              <a:buNone/>
            </a:pPr>
            <a:endParaRPr lang="zh-CN" altLang="zh-HK" sz="2800" dirty="0">
              <a:latin typeface="標楷體" pitchFamily="65" charset="-120"/>
              <a:ea typeface="標楷體" pitchFamily="65" charset="-120"/>
            </a:endParaRPr>
          </a:p>
          <a:p>
            <a:r>
              <a:rPr lang="zh-CN" altLang="zh-HK" sz="2800" dirty="0">
                <a:latin typeface="標楷體" pitchFamily="65" charset="-120"/>
                <a:ea typeface="標楷體" pitchFamily="65" charset="-120"/>
              </a:rPr>
              <a:t>第一、三類組：</a:t>
            </a:r>
          </a:p>
          <a:p>
            <a:pPr>
              <a:buNone/>
            </a:pPr>
            <a:r>
              <a:rPr lang="zh-CN" altLang="zh-HK" sz="2800" dirty="0">
                <a:latin typeface="標楷體" pitchFamily="65" charset="-120"/>
                <a:ea typeface="標楷體" pitchFamily="65" charset="-120"/>
              </a:rPr>
              <a:t>社會與心裡學群；體育休閒學群</a:t>
            </a:r>
            <a:endParaRPr lang="en-US" altLang="zh-CN" sz="2800" dirty="0">
              <a:latin typeface="標楷體" pitchFamily="65" charset="-120"/>
              <a:ea typeface="標楷體" pitchFamily="65" charset="-120"/>
            </a:endParaRPr>
          </a:p>
          <a:p>
            <a:pPr>
              <a:buNone/>
            </a:pPr>
            <a:endParaRPr lang="zh-CN" altLang="zh-HK" sz="2800" dirty="0">
              <a:latin typeface="標楷體" pitchFamily="65" charset="-120"/>
              <a:ea typeface="標楷體" pitchFamily="65" charset="-120"/>
            </a:endParaRPr>
          </a:p>
          <a:p>
            <a:r>
              <a:rPr lang="zh-CN" altLang="zh-HK" sz="2800" dirty="0">
                <a:latin typeface="標楷體" pitchFamily="65" charset="-120"/>
                <a:ea typeface="標楷體" pitchFamily="65" charset="-120"/>
              </a:rPr>
              <a:t>第一、二、三類組：</a:t>
            </a:r>
          </a:p>
          <a:p>
            <a:pPr>
              <a:buNone/>
            </a:pPr>
            <a:r>
              <a:rPr lang="zh-CN" altLang="zh-HK" sz="2800" dirty="0">
                <a:latin typeface="標楷體" pitchFamily="65" charset="-120"/>
                <a:ea typeface="標楷體" pitchFamily="65" charset="-120"/>
              </a:rPr>
              <a:t>教育學群</a:t>
            </a:r>
            <a:endParaRPr lang="en-US" altLang="zh-CN" sz="2800" dirty="0">
              <a:latin typeface="標楷體" pitchFamily="65" charset="-120"/>
              <a:ea typeface="標楷體" pitchFamily="65" charset="-120"/>
            </a:endParaRPr>
          </a:p>
          <a:p>
            <a:pPr>
              <a:buNone/>
            </a:pPr>
            <a:endParaRPr lang="en-US" altLang="zh-CN" sz="2800" dirty="0">
              <a:latin typeface="標楷體" pitchFamily="65" charset="-120"/>
              <a:ea typeface="標楷體" pitchFamily="65" charset="-120"/>
            </a:endParaRPr>
          </a:p>
          <a:p>
            <a:r>
              <a:rPr lang="zh-CN" altLang="zh-HK" sz="2800" dirty="0">
                <a:latin typeface="標楷體" pitchFamily="65" charset="-120"/>
                <a:ea typeface="標楷體" pitchFamily="65" charset="-120"/>
              </a:rPr>
              <a:t>第一、三類組：</a:t>
            </a:r>
          </a:p>
          <a:p>
            <a:pPr>
              <a:buNone/>
            </a:pPr>
            <a:r>
              <a:rPr lang="zh-CN" altLang="zh-HK" sz="2800" dirty="0">
                <a:latin typeface="標楷體" pitchFamily="65" charset="-120"/>
                <a:ea typeface="標楷體" pitchFamily="65" charset="-120"/>
              </a:rPr>
              <a:t>社會與心裡學群；體育休閒學群</a:t>
            </a:r>
            <a:endParaRPr lang="en-US" altLang="zh-CN" sz="2800" dirty="0">
              <a:latin typeface="標楷體" pitchFamily="65" charset="-120"/>
              <a:ea typeface="標楷體" pitchFamily="65" charset="-120"/>
            </a:endParaRPr>
          </a:p>
          <a:p>
            <a:pPr>
              <a:buNone/>
            </a:pPr>
            <a:endParaRPr lang="en-US" altLang="zh-CN" sz="2800" dirty="0">
              <a:latin typeface="標楷體" pitchFamily="65" charset="-120"/>
              <a:ea typeface="標楷體" pitchFamily="65" charset="-120"/>
            </a:endParaRPr>
          </a:p>
          <a:p>
            <a:pPr>
              <a:buNone/>
            </a:pPr>
            <a:endParaRPr lang="zh-CN" altLang="zh-HK" sz="2800" dirty="0">
              <a:latin typeface="標楷體" pitchFamily="65" charset="-120"/>
              <a:ea typeface="標楷體" pitchFamily="65" charset="-120"/>
            </a:endParaRPr>
          </a:p>
          <a:p>
            <a:endParaRPr lang="zh-HK" altLang="en-US" dirty="0"/>
          </a:p>
        </p:txBody>
      </p:sp>
    </p:spTree>
    <p:extLst>
      <p:ext uri="{BB962C8B-B14F-4D97-AF65-F5344CB8AC3E}">
        <p14:creationId xmlns:p14="http://schemas.microsoft.com/office/powerpoint/2010/main" val="24385837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idx="4294967295"/>
          </p:nvPr>
        </p:nvSpPr>
        <p:spPr>
          <a:xfrm>
            <a:off x="1991544" y="274638"/>
            <a:ext cx="8219256" cy="994122"/>
          </a:xfrm>
        </p:spPr>
        <p:txBody>
          <a:bodyPr/>
          <a:lstStyle/>
          <a:p>
            <a:r>
              <a:rPr lang="zh-TW" altLang="en-US" dirty="0">
                <a:latin typeface="標楷體" pitchFamily="65" charset="-120"/>
                <a:ea typeface="標楷體" pitchFamily="65" charset="-120"/>
              </a:rPr>
              <a:t>赴台升學學費估算</a:t>
            </a:r>
            <a:r>
              <a:rPr lang="zh-CN" altLang="en-US" dirty="0">
                <a:latin typeface="標楷體" pitchFamily="65" charset="-120"/>
                <a:ea typeface="標楷體" pitchFamily="65" charset="-120"/>
              </a:rPr>
              <a:t>（</a:t>
            </a:r>
            <a:r>
              <a:rPr lang="zh-CN" altLang="en-US" sz="3200" dirty="0">
                <a:latin typeface="標楷體" pitchFamily="65" charset="-120"/>
                <a:ea typeface="標楷體" pitchFamily="65" charset="-120"/>
              </a:rPr>
              <a:t>學士班，澳門幣）</a:t>
            </a:r>
          </a:p>
        </p:txBody>
      </p:sp>
      <p:graphicFrame>
        <p:nvGraphicFramePr>
          <p:cNvPr id="566275" name="Group 3"/>
          <p:cNvGraphicFramePr>
            <a:graphicFrameLocks noGrp="1"/>
          </p:cNvGraphicFramePr>
          <p:nvPr>
            <p:extLst/>
          </p:nvPr>
        </p:nvGraphicFramePr>
        <p:xfrm>
          <a:off x="1795955" y="1577975"/>
          <a:ext cx="8726214" cy="4230690"/>
        </p:xfrm>
        <a:graphic>
          <a:graphicData uri="http://schemas.openxmlformats.org/drawingml/2006/table">
            <a:tbl>
              <a:tblPr/>
              <a:tblGrid>
                <a:gridCol w="1288657"/>
                <a:gridCol w="1620522"/>
                <a:gridCol w="1453267"/>
                <a:gridCol w="1454589"/>
                <a:gridCol w="1315514"/>
                <a:gridCol w="1593665"/>
              </a:tblGrid>
              <a:tr h="557213">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學校類別</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院系別</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學費</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每學期住宿費</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每月平均生活費</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每年平均開銷</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088">
                <a:tc rowSpan="3">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公立學校　</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spcBef>
                          <a:spcPct val="0"/>
                        </a:spcBef>
                        <a:spcAft>
                          <a:spcPct val="0"/>
                        </a:spcAft>
                        <a:buClrTx/>
                        <a:buSzTx/>
                        <a:buFont typeface="Arial" pitchFamily="34" charset="0"/>
                        <a:buNone/>
                      </a:pP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文、法、商、管理、教育等學院</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4</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880-6</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120</a:t>
                      </a:r>
                      <a:endPar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endParaRP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1</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200-2</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400</a:t>
                      </a: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　</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960-1</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920</a:t>
                      </a: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　</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18</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960-36</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880</a:t>
                      </a:r>
                      <a:endPar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endParaRP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vMerge="1">
                  <a:txBody>
                    <a:bodyPr/>
                    <a:lstStyle/>
                    <a:p>
                      <a:endParaRPr lang="zh-HK"/>
                    </a:p>
                  </a:txBody>
                  <a:tcPr/>
                </a:tc>
                <a:tc>
                  <a:txBody>
                    <a:bodyPr/>
                    <a:lstStyle/>
                    <a:p>
                      <a:pPr marL="0" marR="0" lvl="0" indent="0" algn="l" defTabSz="914400" rtl="0" eaLnBrk="1" fontAlgn="ctr" latinLnBrk="0" hangingPunct="1">
                        <a:spcBef>
                          <a:spcPct val="0"/>
                        </a:spcBef>
                        <a:spcAft>
                          <a:spcPct val="0"/>
                        </a:spcAft>
                        <a:buClrTx/>
                        <a:buSzTx/>
                        <a:buFont typeface="Arial" pitchFamily="34" charset="0"/>
                        <a:buNone/>
                      </a:pP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理、工、農學院</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5</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900-7</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160</a:t>
                      </a:r>
                      <a:endPar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endParaRP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HK"/>
                    </a:p>
                  </a:txBody>
                  <a:tcPr/>
                </a:tc>
                <a:tc vMerge="1">
                  <a:txBody>
                    <a:bodyPr/>
                    <a:lstStyle/>
                    <a:p>
                      <a:endParaRPr lang="zh-HK"/>
                    </a:p>
                  </a:txBody>
                  <a:tcPr/>
                </a:tc>
                <a:tc vMerge="1">
                  <a:txBody>
                    <a:bodyPr/>
                    <a:lstStyle/>
                    <a:p>
                      <a:endParaRPr lang="zh-HK"/>
                    </a:p>
                  </a:txBody>
                  <a:tcPr/>
                </a:tc>
              </a:tr>
              <a:tr h="390525">
                <a:tc vMerge="1">
                  <a:txBody>
                    <a:bodyPr/>
                    <a:lstStyle/>
                    <a:p>
                      <a:endParaRPr lang="zh-HK"/>
                    </a:p>
                  </a:txBody>
                  <a:tcPr/>
                </a:tc>
                <a:tc>
                  <a:txBody>
                    <a:bodyPr/>
                    <a:lstStyle/>
                    <a:p>
                      <a:pPr marL="0" marR="0" lvl="0" indent="0" algn="l" defTabSz="914400" rtl="0" eaLnBrk="1" fontAlgn="ctr" latinLnBrk="0" hangingPunct="1">
                        <a:spcBef>
                          <a:spcPct val="0"/>
                        </a:spcBef>
                        <a:spcAft>
                          <a:spcPct val="0"/>
                        </a:spcAft>
                        <a:buClrTx/>
                        <a:buSzTx/>
                        <a:buFont typeface="Arial" pitchFamily="34" charset="0"/>
                        <a:buNone/>
                      </a:pP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醫學系</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8</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000-8</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760</a:t>
                      </a:r>
                      <a:endPar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endParaRP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HK"/>
                    </a:p>
                  </a:txBody>
                  <a:tcPr/>
                </a:tc>
                <a:tc vMerge="1">
                  <a:txBody>
                    <a:bodyPr/>
                    <a:lstStyle/>
                    <a:p>
                      <a:endParaRPr lang="zh-HK"/>
                    </a:p>
                  </a:txBody>
                  <a:tcPr/>
                </a:tc>
                <a:tc vMerge="1">
                  <a:txBody>
                    <a:bodyPr/>
                    <a:lstStyle/>
                    <a:p>
                      <a:endParaRPr lang="zh-HK"/>
                    </a:p>
                  </a:txBody>
                  <a:tcPr/>
                </a:tc>
              </a:tr>
              <a:tr h="938213">
                <a:tc rowSpan="3">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私立學校　</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spcBef>
                          <a:spcPct val="0"/>
                        </a:spcBef>
                        <a:spcAft>
                          <a:spcPct val="0"/>
                        </a:spcAft>
                        <a:buClrTx/>
                        <a:buSzTx/>
                        <a:buFont typeface="Arial" pitchFamily="34" charset="0"/>
                        <a:buNone/>
                      </a:pP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文、法、商、管理、教育等學院</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9</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840-11</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520</a:t>
                      </a:r>
                      <a:endPar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endParaRP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1</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680-2</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920</a:t>
                      </a: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　</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HK"/>
                    </a:p>
                  </a:txBody>
                  <a:tcPr/>
                </a:tc>
                <a:tc rowSpan="3">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24</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880-48</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600</a:t>
                      </a:r>
                      <a:endPar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endParaRP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088">
                <a:tc vMerge="1">
                  <a:txBody>
                    <a:bodyPr/>
                    <a:lstStyle/>
                    <a:p>
                      <a:endParaRPr lang="zh-HK"/>
                    </a:p>
                  </a:txBody>
                  <a:tcPr/>
                </a:tc>
                <a:tc>
                  <a:txBody>
                    <a:bodyPr/>
                    <a:lstStyle/>
                    <a:p>
                      <a:pPr marL="0" marR="0" lvl="0" indent="0" algn="l" defTabSz="914400" rtl="0" eaLnBrk="1" fontAlgn="ctr" latinLnBrk="0" hangingPunct="1">
                        <a:spcBef>
                          <a:spcPct val="0"/>
                        </a:spcBef>
                        <a:spcAft>
                          <a:spcPct val="0"/>
                        </a:spcAft>
                        <a:buClrTx/>
                        <a:buSzTx/>
                        <a:buFont typeface="Arial" pitchFamily="34" charset="0"/>
                        <a:buNone/>
                      </a:pP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理、工、農學院</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10</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560-13</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200</a:t>
                      </a: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　</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HK"/>
                    </a:p>
                  </a:txBody>
                  <a:tcPr/>
                </a:tc>
                <a:tc vMerge="1">
                  <a:txBody>
                    <a:bodyPr/>
                    <a:lstStyle/>
                    <a:p>
                      <a:endParaRPr lang="zh-HK"/>
                    </a:p>
                  </a:txBody>
                  <a:tcPr/>
                </a:tc>
                <a:tc vMerge="1">
                  <a:txBody>
                    <a:bodyPr/>
                    <a:lstStyle/>
                    <a:p>
                      <a:endParaRPr lang="zh-HK"/>
                    </a:p>
                  </a:txBody>
                  <a:tcPr/>
                </a:tc>
              </a:tr>
              <a:tr h="665163">
                <a:tc vMerge="1">
                  <a:txBody>
                    <a:bodyPr/>
                    <a:lstStyle/>
                    <a:p>
                      <a:endParaRPr lang="zh-HK"/>
                    </a:p>
                  </a:txBody>
                  <a:tcPr/>
                </a:tc>
                <a:tc>
                  <a:txBody>
                    <a:bodyPr/>
                    <a:lstStyle/>
                    <a:p>
                      <a:pPr marL="0" marR="0" lvl="0" indent="0" algn="l" defTabSz="914400" rtl="0" eaLnBrk="1" fontAlgn="ctr" latinLnBrk="0" hangingPunct="1">
                        <a:spcBef>
                          <a:spcPct val="0"/>
                        </a:spcBef>
                        <a:spcAft>
                          <a:spcPct val="0"/>
                        </a:spcAft>
                        <a:buClrTx/>
                        <a:buSzTx/>
                        <a:buFont typeface="Arial" pitchFamily="34" charset="0"/>
                        <a:buNone/>
                      </a:pPr>
                      <a:r>
                        <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醫學系</a:t>
                      </a:r>
                    </a:p>
                    <a:p>
                      <a:pPr marL="0" marR="0" lvl="0" indent="0" algn="l" defTabSz="914400" rtl="0" eaLnBrk="1" fontAlgn="ctr" latinLnBrk="0" hangingPunct="1">
                        <a:spcBef>
                          <a:spcPct val="0"/>
                        </a:spcBef>
                        <a:spcAft>
                          <a:spcPct val="0"/>
                        </a:spcAft>
                        <a:buClrTx/>
                        <a:buSzTx/>
                        <a:buFont typeface="Arial" pitchFamily="34" charset="0"/>
                        <a:buNone/>
                      </a:pPr>
                      <a:endPar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endParaRP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14</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880-15</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640</a:t>
                      </a:r>
                      <a:endPar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endParaRP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HK"/>
                    </a:p>
                  </a:txBody>
                  <a:tcPr/>
                </a:tc>
                <a:tc vMerge="1">
                  <a:txBody>
                    <a:bodyPr/>
                    <a:lstStyle/>
                    <a:p>
                      <a:endParaRPr lang="zh-HK"/>
                    </a:p>
                  </a:txBody>
                  <a:tcPr/>
                </a:tc>
                <a:tc vMerge="1">
                  <a:txBody>
                    <a:bodyPr/>
                    <a:lstStyle/>
                    <a:p>
                      <a:endParaRPr lang="zh-HK"/>
                    </a:p>
                  </a:txBody>
                  <a:tcPr/>
                </a:tc>
              </a:tr>
            </a:tbl>
          </a:graphicData>
        </a:graphic>
      </p:graphicFrame>
      <p:sp>
        <p:nvSpPr>
          <p:cNvPr id="4" name="投影片編號版面配置區 3"/>
          <p:cNvSpPr>
            <a:spLocks noGrp="1"/>
          </p:cNvSpPr>
          <p:nvPr>
            <p:ph type="sldNum" sz="quarter" idx="12"/>
          </p:nvPr>
        </p:nvSpPr>
        <p:spPr/>
        <p:txBody>
          <a:bodyPr/>
          <a:lstStyle/>
          <a:p>
            <a:fld id="{B2E11A28-B8CD-4033-9B53-69D843E188C2}" type="slidenum">
              <a:rPr lang="zh-TW" altLang="en-US" smtClean="0"/>
              <a:t>52</a:t>
            </a:fld>
            <a:endParaRPr lang="zh-TW" altLang="en-US" sz="1800">
              <a:solidFill>
                <a:schemeClr val="tx1"/>
              </a:solidFill>
            </a:endParaRPr>
          </a:p>
        </p:txBody>
      </p:sp>
    </p:spTree>
    <p:extLst>
      <p:ext uri="{BB962C8B-B14F-4D97-AF65-F5344CB8AC3E}">
        <p14:creationId xmlns:p14="http://schemas.microsoft.com/office/powerpoint/2010/main" val="2787687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idx="4294967295"/>
          </p:nvPr>
        </p:nvSpPr>
        <p:spPr>
          <a:xfrm>
            <a:off x="1600200" y="589617"/>
            <a:ext cx="9155546" cy="838957"/>
          </a:xfrm>
        </p:spPr>
        <p:txBody>
          <a:bodyPr>
            <a:normAutofit/>
          </a:bodyPr>
          <a:lstStyle/>
          <a:p>
            <a:pPr algn="ctr"/>
            <a:r>
              <a:rPr lang="zh-TW" altLang="en-US" dirty="0">
                <a:latin typeface="標楷體" pitchFamily="65" charset="-120"/>
                <a:ea typeface="標楷體" pitchFamily="65" charset="-120"/>
              </a:rPr>
              <a:t>備註</a:t>
            </a:r>
          </a:p>
        </p:txBody>
      </p:sp>
      <p:sp>
        <p:nvSpPr>
          <p:cNvPr id="567299" name="Rectangle 3"/>
          <p:cNvSpPr>
            <a:spLocks noGrp="1" noChangeArrowheads="1"/>
          </p:cNvSpPr>
          <p:nvPr>
            <p:ph type="body" idx="4294967295"/>
          </p:nvPr>
        </p:nvSpPr>
        <p:spPr>
          <a:xfrm>
            <a:off x="2152651" y="1825625"/>
            <a:ext cx="8144861" cy="4351338"/>
          </a:xfrm>
        </p:spPr>
        <p:txBody>
          <a:bodyPr>
            <a:normAutofit lnSpcReduction="10000"/>
          </a:bodyPr>
          <a:lstStyle/>
          <a:p>
            <a:pPr marL="514350" indent="-514350">
              <a:buFont typeface="+mj-lt"/>
              <a:buAutoNum type="arabicPeriod"/>
            </a:pPr>
            <a:r>
              <a:rPr lang="zh-CN" altLang="en-US" sz="3200" dirty="0">
                <a:latin typeface="標楷體" pitchFamily="65" charset="-120"/>
                <a:ea typeface="標楷體" pitchFamily="65" charset="-120"/>
              </a:rPr>
              <a:t>上述各學院系之學雜費收費金額以學院為大分類，若干學校同一學院不同學系有不同之收費。</a:t>
            </a:r>
            <a:endParaRPr lang="en-US" altLang="zh-CN" sz="3200" dirty="0">
              <a:latin typeface="標楷體" pitchFamily="65" charset="-120"/>
              <a:ea typeface="標楷體" pitchFamily="65" charset="-120"/>
            </a:endParaRPr>
          </a:p>
          <a:p>
            <a:pPr marL="514350" indent="-514350">
              <a:buFont typeface="+mj-lt"/>
              <a:buAutoNum type="arabicPeriod"/>
            </a:pPr>
            <a:endParaRPr lang="zh-CN" altLang="en-US" sz="3200" dirty="0">
              <a:latin typeface="標楷體" pitchFamily="65" charset="-120"/>
              <a:ea typeface="標楷體" pitchFamily="65" charset="-120"/>
            </a:endParaRPr>
          </a:p>
          <a:p>
            <a:pPr marL="514350" indent="-514350">
              <a:buFont typeface="+mj-lt"/>
              <a:buAutoNum type="arabicPeriod"/>
            </a:pPr>
            <a:r>
              <a:rPr lang="zh-CN" altLang="en-US" sz="3200" dirty="0">
                <a:latin typeface="標楷體" pitchFamily="65" charset="-120"/>
                <a:ea typeface="標楷體" pitchFamily="65" charset="-120"/>
              </a:rPr>
              <a:t>生活費也會因各區域消費水準與個人消費習慣有所差異。</a:t>
            </a:r>
            <a:endParaRPr lang="en-US" altLang="zh-CN" sz="3200" dirty="0">
              <a:latin typeface="標楷體" pitchFamily="65" charset="-120"/>
              <a:ea typeface="標楷體" pitchFamily="65" charset="-120"/>
            </a:endParaRPr>
          </a:p>
          <a:p>
            <a:pPr marL="514350" indent="-514350">
              <a:buFont typeface="+mj-lt"/>
              <a:buAutoNum type="arabicPeriod"/>
            </a:pPr>
            <a:endParaRPr lang="zh-CN" altLang="en-US" sz="3200" dirty="0">
              <a:latin typeface="標楷體" pitchFamily="65" charset="-120"/>
              <a:ea typeface="標楷體" pitchFamily="65" charset="-120"/>
            </a:endParaRPr>
          </a:p>
          <a:p>
            <a:pPr marL="514350" indent="-514350">
              <a:buFont typeface="+mj-lt"/>
              <a:buAutoNum type="arabicPeriod"/>
            </a:pPr>
            <a:r>
              <a:rPr lang="zh-CN" altLang="en-US" sz="3200" dirty="0">
                <a:latin typeface="標楷體" pitchFamily="65" charset="-120"/>
                <a:ea typeface="標楷體" pitchFamily="65" charset="-120"/>
              </a:rPr>
              <a:t>本表格費用以澳門幣計算</a:t>
            </a:r>
            <a:r>
              <a:rPr lang="zh-TW" altLang="en-US" sz="3200" dirty="0">
                <a:latin typeface="標楷體" pitchFamily="65" charset="-120"/>
                <a:ea typeface="標楷體" pitchFamily="65" charset="-120"/>
              </a:rPr>
              <a:t>。</a:t>
            </a:r>
            <a:endParaRPr lang="zh-CN" altLang="en-US" sz="3200"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B2E11A28-B8CD-4033-9B53-69D843E188C2}" type="slidenum">
              <a:rPr lang="zh-TW" altLang="en-US" smtClean="0"/>
              <a:t>53</a:t>
            </a:fld>
            <a:endParaRPr lang="zh-TW" altLang="en-US" sz="1800">
              <a:solidFill>
                <a:schemeClr val="tx1"/>
              </a:solidFill>
            </a:endParaRPr>
          </a:p>
        </p:txBody>
      </p:sp>
    </p:spTree>
    <p:extLst>
      <p:ext uri="{BB962C8B-B14F-4D97-AF65-F5344CB8AC3E}">
        <p14:creationId xmlns:p14="http://schemas.microsoft.com/office/powerpoint/2010/main" val="27841793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HK" b="1" dirty="0"/>
              <a:t>澳門各公共部門獎學金</a:t>
            </a:r>
            <a:r>
              <a:rPr lang="zh-TW" altLang="zh-HK" dirty="0"/>
              <a:t/>
            </a:r>
            <a:br>
              <a:rPr lang="zh-TW" altLang="zh-HK" dirty="0"/>
            </a:br>
            <a:endParaRPr lang="zh-HK" altLang="en-US" dirty="0"/>
          </a:p>
        </p:txBody>
      </p:sp>
      <p:sp>
        <p:nvSpPr>
          <p:cNvPr id="3" name="內容版面配置區 2"/>
          <p:cNvSpPr>
            <a:spLocks noGrp="1"/>
          </p:cNvSpPr>
          <p:nvPr>
            <p:ph idx="1"/>
          </p:nvPr>
        </p:nvSpPr>
        <p:spPr/>
        <p:txBody>
          <a:bodyPr>
            <a:normAutofit lnSpcReduction="10000"/>
          </a:bodyPr>
          <a:lstStyle/>
          <a:p>
            <a:r>
              <a:rPr lang="en-US" altLang="zh-HK" dirty="0"/>
              <a:t>1. </a:t>
            </a:r>
            <a:r>
              <a:rPr lang="en-US" altLang="zh-HK" u="sng" dirty="0" err="1">
                <a:hlinkClick r:id="rId2" tooltip="大專助學金申請手續指南"/>
              </a:rPr>
              <a:t>大專助學金計劃-獎學金</a:t>
            </a:r>
            <a:r>
              <a:rPr lang="en-US" altLang="zh-HK" dirty="0"/>
              <a:t> (</a:t>
            </a:r>
            <a:r>
              <a:rPr lang="zh-TW" altLang="zh-HK" dirty="0"/>
              <a:t>由教育暨青年局資助</a:t>
            </a:r>
            <a:r>
              <a:rPr lang="en-US" altLang="zh-HK" dirty="0"/>
              <a:t>)</a:t>
            </a:r>
            <a:endParaRPr lang="zh-TW" altLang="zh-HK" dirty="0"/>
          </a:p>
          <a:p>
            <a:r>
              <a:rPr lang="en-US" altLang="zh-HK" dirty="0"/>
              <a:t>    </a:t>
            </a:r>
            <a:r>
              <a:rPr lang="zh-TW" altLang="zh-HK" dirty="0"/>
              <a:t>對象：成績優異的應屆中學畢業生及正就讀高等教育課程的學生。</a:t>
            </a:r>
          </a:p>
          <a:p>
            <a:r>
              <a:rPr lang="en-US" altLang="zh-HK" dirty="0"/>
              <a:t>2. </a:t>
            </a:r>
            <a:r>
              <a:rPr lang="en-US" altLang="zh-HK" u="sng" dirty="0" err="1">
                <a:hlinkClick r:id="rId3" tooltip="大專助學金申請手續指南"/>
              </a:rPr>
              <a:t>大專助學金計劃-貸學金</a:t>
            </a:r>
            <a:r>
              <a:rPr lang="en-US" altLang="zh-HK" u="sng" dirty="0">
                <a:hlinkClick r:id="rId3" tooltip="大專助學金申請手續指南"/>
              </a:rPr>
              <a:t> </a:t>
            </a:r>
            <a:r>
              <a:rPr lang="en-US" altLang="zh-HK" dirty="0"/>
              <a:t>(</a:t>
            </a:r>
            <a:r>
              <a:rPr lang="zh-TW" altLang="zh-HK" dirty="0"/>
              <a:t>由教育暨青年局資助</a:t>
            </a:r>
            <a:r>
              <a:rPr lang="en-US" altLang="zh-HK" dirty="0"/>
              <a:t>)</a:t>
            </a:r>
            <a:endParaRPr lang="zh-TW" altLang="zh-HK" dirty="0"/>
          </a:p>
          <a:p>
            <a:r>
              <a:rPr lang="en-US" altLang="zh-HK" dirty="0"/>
              <a:t>    </a:t>
            </a:r>
            <a:r>
              <a:rPr lang="zh-TW" altLang="zh-HK" dirty="0"/>
              <a:t>對象：有志升讀高等教育課程，但家庭經濟上有困難的學生。</a:t>
            </a:r>
          </a:p>
          <a:p>
            <a:r>
              <a:rPr lang="en-US" altLang="zh-HK" dirty="0"/>
              <a:t> </a:t>
            </a:r>
            <a:endParaRPr lang="zh-TW" altLang="zh-HK" dirty="0"/>
          </a:p>
          <a:p>
            <a:r>
              <a:rPr lang="en-US" altLang="zh-HK" dirty="0"/>
              <a:t>3. </a:t>
            </a:r>
            <a:r>
              <a:rPr lang="en-US" altLang="zh-HK" u="sng" dirty="0" err="1">
                <a:hlinkClick r:id="rId2" tooltip="大專助學金申請手續指南"/>
              </a:rPr>
              <a:t>大專助學金計劃-特別助學金</a:t>
            </a:r>
            <a:r>
              <a:rPr lang="en-US" altLang="zh-HK" dirty="0"/>
              <a:t> (</a:t>
            </a:r>
            <a:r>
              <a:rPr lang="zh-TW" altLang="zh-HK" dirty="0"/>
              <a:t>由教育暨青年局資助</a:t>
            </a:r>
            <a:r>
              <a:rPr lang="en-US" altLang="zh-HK" dirty="0"/>
              <a:t>)</a:t>
            </a:r>
            <a:endParaRPr lang="zh-TW" altLang="zh-HK" dirty="0"/>
          </a:p>
          <a:p>
            <a:r>
              <a:rPr lang="en-US" altLang="zh-HK" dirty="0"/>
              <a:t>    </a:t>
            </a:r>
            <a:r>
              <a:rPr lang="zh-TW" altLang="zh-HK" dirty="0"/>
              <a:t>對象：升讀指定的高等教育課程的學生，目的在於培養本澳所需要的專業人才。</a:t>
            </a:r>
          </a:p>
          <a:p>
            <a:endParaRPr lang="zh-HK" altLang="en-US" dirty="0"/>
          </a:p>
        </p:txBody>
      </p:sp>
    </p:spTree>
    <p:extLst>
      <p:ext uri="{BB962C8B-B14F-4D97-AF65-F5344CB8AC3E}">
        <p14:creationId xmlns:p14="http://schemas.microsoft.com/office/powerpoint/2010/main" val="3654156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729343"/>
            <a:ext cx="9373111" cy="544286"/>
          </a:xfrm>
        </p:spPr>
        <p:txBody>
          <a:bodyPr>
            <a:normAutofit fontScale="90000"/>
          </a:bodyPr>
          <a:lstStyle/>
          <a:p>
            <a:r>
              <a:rPr lang="en-US" altLang="zh-TW" b="1" dirty="0" smtClean="0"/>
              <a:t/>
            </a:r>
            <a:br>
              <a:rPr lang="en-US" altLang="zh-TW" b="1" dirty="0" smtClean="0"/>
            </a:br>
            <a:r>
              <a:rPr lang="en-US" altLang="zh-TW" b="1" dirty="0" smtClean="0"/>
              <a:t/>
            </a:r>
            <a:br>
              <a:rPr lang="en-US" altLang="zh-TW" b="1" dirty="0" smtClean="0"/>
            </a:br>
            <a:r>
              <a:rPr lang="zh-TW" altLang="zh-HK" dirty="0"/>
              <a:t/>
            </a:r>
            <a:br>
              <a:rPr lang="zh-TW" altLang="zh-HK" dirty="0"/>
            </a:br>
            <a:r>
              <a:rPr lang="zh-TW" altLang="zh-HK" dirty="0"/>
              <a:t/>
            </a:r>
            <a:br>
              <a:rPr lang="zh-TW" altLang="zh-HK" dirty="0"/>
            </a:br>
            <a:r>
              <a:rPr lang="zh-TW" altLang="zh-HK" dirty="0"/>
              <a:t/>
            </a:r>
            <a:br>
              <a:rPr lang="zh-TW" altLang="zh-HK" dirty="0"/>
            </a:br>
            <a:r>
              <a:rPr lang="zh-TW" altLang="en-US" dirty="0"/>
              <a:t>澳門各公共部門獎學金</a:t>
            </a:r>
            <a:endParaRPr lang="zh-HK" altLang="en-US" dirty="0"/>
          </a:p>
        </p:txBody>
      </p:sp>
      <p:sp>
        <p:nvSpPr>
          <p:cNvPr id="3" name="內容版面配置區 2"/>
          <p:cNvSpPr>
            <a:spLocks noGrp="1"/>
          </p:cNvSpPr>
          <p:nvPr>
            <p:ph idx="1"/>
          </p:nvPr>
        </p:nvSpPr>
        <p:spPr>
          <a:xfrm>
            <a:off x="1208315" y="1507224"/>
            <a:ext cx="9077918" cy="4479919"/>
          </a:xfrm>
        </p:spPr>
        <p:txBody>
          <a:bodyPr>
            <a:normAutofit fontScale="77500" lnSpcReduction="20000"/>
          </a:bodyPr>
          <a:lstStyle/>
          <a:p>
            <a:r>
              <a:rPr lang="en-US" altLang="zh-HK" dirty="0"/>
              <a:t>4. </a:t>
            </a:r>
            <a:r>
              <a:rPr lang="en-US" altLang="zh-HK" u="sng" dirty="0" err="1">
                <a:hlinkClick r:id="rId2" tooltip="優秀學生修讀教育課程資助計劃"/>
              </a:rPr>
              <a:t>優秀學生修讀教育課程資助計劃</a:t>
            </a:r>
            <a:r>
              <a:rPr lang="en-US" altLang="zh-HK" dirty="0"/>
              <a:t> (</a:t>
            </a:r>
            <a:r>
              <a:rPr lang="zh-TW" altLang="zh-HK" dirty="0"/>
              <a:t>由教育暨青年局資助</a:t>
            </a:r>
            <a:r>
              <a:rPr lang="en-US" altLang="zh-HK" dirty="0"/>
              <a:t>)</a:t>
            </a:r>
            <a:endParaRPr lang="zh-TW" altLang="zh-HK" dirty="0"/>
          </a:p>
          <a:p>
            <a:r>
              <a:rPr lang="en-US" altLang="zh-HK" dirty="0"/>
              <a:t>     </a:t>
            </a:r>
            <a:r>
              <a:rPr lang="zh-TW" altLang="zh-HK" dirty="0"/>
              <a:t>對象：修讀包含師範培訓的全日制學士學位課程。</a:t>
            </a:r>
            <a:r>
              <a:rPr lang="en-US" altLang="zh-HK" dirty="0"/>
              <a:t> (</a:t>
            </a:r>
            <a:r>
              <a:rPr lang="zh-TW" altLang="zh-HK" dirty="0"/>
              <a:t>獲優先考慮專業：特殊教育、幼兒教育、小學教育、品德與公民教育領域相的專業、生物教育、化學教育、物理教育、歷史教育、地理教育、往葡萄牙修讀葡語教育課程。</a:t>
            </a:r>
            <a:r>
              <a:rPr lang="en-US" altLang="zh-HK" dirty="0"/>
              <a:t>)</a:t>
            </a:r>
            <a:endParaRPr lang="zh-TW" altLang="zh-HK" dirty="0"/>
          </a:p>
          <a:p>
            <a:r>
              <a:rPr lang="en-US" altLang="zh-HK" dirty="0"/>
              <a:t> </a:t>
            </a:r>
            <a:endParaRPr lang="zh-TW" altLang="zh-HK" dirty="0"/>
          </a:p>
          <a:p>
            <a:r>
              <a:rPr lang="en-US" altLang="zh-HK" dirty="0"/>
              <a:t>5. </a:t>
            </a:r>
            <a:r>
              <a:rPr lang="en-US" altLang="zh-HK" u="sng" dirty="0" err="1">
                <a:hlinkClick r:id="rId3" tooltip="澳門基金會特別奬學金計劃"/>
              </a:rPr>
              <a:t>澳門基金會特別獎學金計劃</a:t>
            </a:r>
            <a:r>
              <a:rPr lang="en-US" altLang="zh-HK" dirty="0"/>
              <a:t> (</a:t>
            </a:r>
            <a:r>
              <a:rPr lang="zh-TW" altLang="zh-HK" dirty="0"/>
              <a:t>由澳門基金會資助</a:t>
            </a:r>
            <a:r>
              <a:rPr lang="en-US" altLang="zh-HK" dirty="0"/>
              <a:t>)</a:t>
            </a:r>
            <a:endParaRPr lang="zh-TW" altLang="zh-HK" dirty="0"/>
          </a:p>
          <a:p>
            <a:r>
              <a:rPr lang="en-US" altLang="zh-HK" dirty="0"/>
              <a:t>     </a:t>
            </a:r>
            <a:r>
              <a:rPr lang="zh-TW" altLang="zh-HK" dirty="0"/>
              <a:t>對象：就讀世界排名</a:t>
            </a:r>
            <a:r>
              <a:rPr lang="en-US" altLang="zh-HK" dirty="0"/>
              <a:t>100</a:t>
            </a:r>
            <a:r>
              <a:rPr lang="zh-TW" altLang="zh-HK" dirty="0"/>
              <a:t>位以內的大學，在該等大學升讀任一學科領域內的課程，或在各學科領域的世界大學排名中列前</a:t>
            </a:r>
            <a:r>
              <a:rPr lang="en-US" altLang="zh-HK" dirty="0"/>
              <a:t>50</a:t>
            </a:r>
            <a:r>
              <a:rPr lang="zh-TW" altLang="zh-HK" dirty="0"/>
              <a:t>位的大學的本澳永久性居民。</a:t>
            </a:r>
          </a:p>
          <a:p>
            <a:r>
              <a:rPr lang="en-US" altLang="zh-HK" dirty="0"/>
              <a:t> </a:t>
            </a:r>
            <a:endParaRPr lang="zh-TW" altLang="zh-HK" dirty="0"/>
          </a:p>
          <a:p>
            <a:r>
              <a:rPr lang="en-US" altLang="zh-HK" dirty="0"/>
              <a:t>6. </a:t>
            </a:r>
            <a:r>
              <a:rPr lang="en-US" altLang="zh-HK" u="sng" dirty="0" err="1">
                <a:hlinkClick r:id="rId4" tooltip="文化藝術學習資助計劃"/>
              </a:rPr>
              <a:t>文化藝術學習資助計劃</a:t>
            </a:r>
            <a:r>
              <a:rPr lang="en-US" altLang="zh-HK" dirty="0"/>
              <a:t> (</a:t>
            </a:r>
            <a:r>
              <a:rPr lang="zh-TW" altLang="zh-HK" dirty="0"/>
              <a:t>由文化局資助</a:t>
            </a:r>
            <a:r>
              <a:rPr lang="en-US" altLang="zh-HK" dirty="0"/>
              <a:t>)</a:t>
            </a:r>
            <a:endParaRPr lang="zh-TW" altLang="zh-HK" dirty="0"/>
          </a:p>
          <a:p>
            <a:r>
              <a:rPr lang="en-US" altLang="zh-HK" dirty="0"/>
              <a:t>    </a:t>
            </a:r>
            <a:r>
              <a:rPr lang="zh-TW" altLang="zh-HK" dirty="0"/>
              <a:t>對象：有志於文化藝術事業，獲澳門以外地區高等院校錄取就讀文化藝術範疇學士或碩士學位課程，並於當地就讀的本澳永久性居民提供資助，藉以培育本地藝文人才，為澳門文化的持續發展注入更多動力。</a:t>
            </a:r>
          </a:p>
          <a:p>
            <a:r>
              <a:rPr lang="en-US" altLang="zh-HK" dirty="0"/>
              <a:t> </a:t>
            </a:r>
            <a:endParaRPr lang="zh-TW" altLang="zh-HK" dirty="0"/>
          </a:p>
          <a:p>
            <a:r>
              <a:rPr lang="en-US" altLang="zh-HK" dirty="0"/>
              <a:t>7. </a:t>
            </a:r>
            <a:r>
              <a:rPr lang="en-US" altLang="zh-HK" u="sng" dirty="0" err="1">
                <a:hlinkClick r:id="rId5" tooltip="研究生獎學金"/>
              </a:rPr>
              <a:t>研究生獎學金</a:t>
            </a:r>
            <a:r>
              <a:rPr lang="en-US" altLang="zh-HK" dirty="0"/>
              <a:t> (</a:t>
            </a:r>
            <a:r>
              <a:rPr lang="zh-TW" altLang="zh-HK" dirty="0"/>
              <a:t>由高等教育輔助辦公室資助</a:t>
            </a:r>
            <a:r>
              <a:rPr lang="en-US" altLang="zh-HK" dirty="0"/>
              <a:t>)</a:t>
            </a:r>
            <a:endParaRPr lang="zh-TW" altLang="zh-HK" dirty="0"/>
          </a:p>
          <a:p>
            <a:endParaRPr lang="zh-HK" altLang="en-US" dirty="0"/>
          </a:p>
        </p:txBody>
      </p:sp>
      <p:sp>
        <p:nvSpPr>
          <p:cNvPr id="4" name="矩形 3"/>
          <p:cNvSpPr/>
          <p:nvPr/>
        </p:nvSpPr>
        <p:spPr>
          <a:xfrm>
            <a:off x="5888251" y="3244334"/>
            <a:ext cx="1338828" cy="369332"/>
          </a:xfrm>
          <a:prstGeom prst="rect">
            <a:avLst/>
          </a:prstGeom>
        </p:spPr>
        <p:txBody>
          <a:bodyPr wrap="none">
            <a:spAutoFit/>
          </a:bodyPr>
          <a:lstStyle/>
          <a:p>
            <a:r>
              <a:rPr lang="zh-HK" altLang="en-US" dirty="0"/>
              <a:t>各公共部門</a:t>
            </a:r>
          </a:p>
        </p:txBody>
      </p:sp>
    </p:spTree>
    <p:extLst>
      <p:ext uri="{BB962C8B-B14F-4D97-AF65-F5344CB8AC3E}">
        <p14:creationId xmlns:p14="http://schemas.microsoft.com/office/powerpoint/2010/main" val="27640894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標題 1"/>
          <p:cNvSpPr>
            <a:spLocks noGrp="1" noChangeArrowheads="1"/>
          </p:cNvSpPr>
          <p:nvPr>
            <p:ph type="ctrTitle" idx="4294967295"/>
          </p:nvPr>
        </p:nvSpPr>
        <p:spPr>
          <a:xfrm>
            <a:off x="2423593" y="836713"/>
            <a:ext cx="7632847" cy="1411991"/>
          </a:xfrm>
        </p:spPr>
        <p:txBody>
          <a:bodyPr anchor="b"/>
          <a:lstStyle/>
          <a:p>
            <a:pPr algn="ctr"/>
            <a:endParaRPr lang="zh-CN" altLang="en-US" sz="6000"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56</a:t>
            </a:fld>
            <a:endParaRPr lang="zh-TW" altLang="en-US" sz="1800">
              <a:solidFill>
                <a:schemeClr val="tx1"/>
              </a:solidFill>
            </a:endParaRPr>
          </a:p>
        </p:txBody>
      </p:sp>
      <p:pic>
        <p:nvPicPr>
          <p:cNvPr id="1034" name="Picture 10" descr="http://image.tupian114.com/20130516/09510093.jpg"/>
          <p:cNvPicPr>
            <a:picLocks noChangeAspect="1" noChangeArrowheads="1"/>
          </p:cNvPicPr>
          <p:nvPr/>
        </p:nvPicPr>
        <p:blipFill>
          <a:blip r:embed="rId3" cstate="print"/>
          <a:srcRect/>
          <a:stretch>
            <a:fillRect/>
          </a:stretch>
        </p:blipFill>
        <p:spPr bwMode="auto">
          <a:xfrm>
            <a:off x="1524000" y="592848"/>
            <a:ext cx="9036496" cy="6265155"/>
          </a:xfrm>
          <a:prstGeom prst="rect">
            <a:avLst/>
          </a:prstGeom>
          <a:noFill/>
        </p:spPr>
      </p:pic>
    </p:spTree>
    <p:extLst>
      <p:ext uri="{BB962C8B-B14F-4D97-AF65-F5344CB8AC3E}">
        <p14:creationId xmlns:p14="http://schemas.microsoft.com/office/powerpoint/2010/main" val="33937268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ctr"/>
            <a:r>
              <a:rPr lang="zh-HK" altLang="en-US" sz="44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恭祝您們的子女順利考取</a:t>
            </a:r>
            <a:r>
              <a:rPr lang="en-US" altLang="zh-HK" sz="44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r>
            <a:br>
              <a:rPr lang="en-US" altLang="zh-HK" sz="44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br>
            <a:r>
              <a:rPr lang="zh-HK" altLang="en-US" sz="44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最</a:t>
            </a:r>
            <a:r>
              <a:rPr lang="zh-HK" altLang="en-US" sz="4400" b="1" dirty="0" smtClean="0">
                <a:latin typeface="標楷體" panose="03000509000000000000" pitchFamily="65" charset="-120"/>
                <a:ea typeface="標楷體" panose="03000509000000000000" pitchFamily="65" charset="-120"/>
                <a:cs typeface="Times New Roman" panose="02020603050405020304" pitchFamily="18" charset="0"/>
              </a:rPr>
              <a:t>合適</a:t>
            </a:r>
            <a:r>
              <a:rPr lang="zh-HK" altLang="en-US" sz="44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的大學！</a:t>
            </a:r>
            <a:endParaRPr lang="zh-HK" altLang="en-US" sz="4400" b="1"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2956" y="2324100"/>
            <a:ext cx="2713025" cy="3508375"/>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644416" y="2843769"/>
            <a:ext cx="2018027" cy="2941308"/>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9301" y="2700112"/>
            <a:ext cx="1909083" cy="3084967"/>
          </a:xfrm>
          <a:prstGeom prst="rect">
            <a:avLst/>
          </a:prstGeom>
        </p:spPr>
      </p:pic>
      <p:sp>
        <p:nvSpPr>
          <p:cNvPr id="3" name="矩形 2"/>
          <p:cNvSpPr/>
          <p:nvPr/>
        </p:nvSpPr>
        <p:spPr>
          <a:xfrm>
            <a:off x="8401653" y="1348381"/>
            <a:ext cx="3005951" cy="769441"/>
          </a:xfrm>
          <a:prstGeom prst="rect">
            <a:avLst/>
          </a:prstGeom>
        </p:spPr>
        <p:txBody>
          <a:bodyPr wrap="none">
            <a:spAutoFit/>
          </a:bodyPr>
          <a:lstStyle/>
          <a:p>
            <a:r>
              <a:rPr lang="zh-HK" altLang="en-US" sz="44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胡漢賢老師</a:t>
            </a:r>
            <a:endParaRPr lang="zh-TW" altLang="en-US" sz="4400" b="1" dirty="0">
              <a:solidFill>
                <a:srgbClr val="0070C0"/>
              </a:solidFill>
            </a:endParaRPr>
          </a:p>
        </p:txBody>
      </p:sp>
    </p:spTree>
    <p:extLst>
      <p:ext uri="{BB962C8B-B14F-4D97-AF65-F5344CB8AC3E}">
        <p14:creationId xmlns:p14="http://schemas.microsoft.com/office/powerpoint/2010/main" val="1617019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19131" y="823128"/>
            <a:ext cx="9366325" cy="1143000"/>
          </a:xfrm>
        </p:spPr>
        <p:txBody>
          <a:bodyPr>
            <a:normAutofit fontScale="90000"/>
          </a:bodyPr>
          <a:lstStyle/>
          <a:p>
            <a:pPr algn="ctr"/>
            <a:r>
              <a:rPr lang="zh-HK" altLang="en-US" sz="5300" b="1" dirty="0">
                <a:solidFill>
                  <a:srgbClr val="0070C0"/>
                </a:solidFill>
                <a:latin typeface="標楷體" panose="03000509000000000000" pitchFamily="65" charset="-120"/>
                <a:ea typeface="標楷體" panose="03000509000000000000" pitchFamily="65" charset="-120"/>
              </a:rPr>
              <a:t>步驟：</a:t>
            </a:r>
            <a:r>
              <a:rPr lang="zh-TW" altLang="en-US" sz="5300" b="1" dirty="0" smtClean="0">
                <a:solidFill>
                  <a:srgbClr val="0070C0"/>
                </a:solidFill>
                <a:latin typeface="標楷體" panose="03000509000000000000" pitchFamily="65" charset="-120"/>
                <a:ea typeface="標楷體" panose="03000509000000000000" pitchFamily="65" charset="-120"/>
              </a:rPr>
              <a:t>一般</a:t>
            </a:r>
            <a:r>
              <a:rPr lang="zh-TW" altLang="en-US" sz="5300" b="1" dirty="0">
                <a:solidFill>
                  <a:srgbClr val="0070C0"/>
                </a:solidFill>
                <a:latin typeface="標楷體" panose="03000509000000000000" pitchFamily="65" charset="-120"/>
                <a:ea typeface="標楷體" panose="03000509000000000000" pitchFamily="65" charset="-120"/>
              </a:rPr>
              <a:t>建議</a:t>
            </a:r>
            <a:r>
              <a:rPr lang="zh-TW" altLang="en-US" b="1" dirty="0">
                <a:latin typeface="標楷體" panose="03000509000000000000" pitchFamily="65" charset="-120"/>
                <a:ea typeface="標楷體" panose="03000509000000000000" pitchFamily="65" charset="-120"/>
              </a:rPr>
              <a:t/>
            </a:r>
            <a:br>
              <a:rPr lang="zh-TW" altLang="en-US" b="1" dirty="0">
                <a:latin typeface="標楷體" panose="03000509000000000000" pitchFamily="65" charset="-120"/>
                <a:ea typeface="標楷體" panose="03000509000000000000" pitchFamily="65" charset="-120"/>
              </a:rPr>
            </a:b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86588" y="1493475"/>
            <a:ext cx="10262938" cy="4919358"/>
          </a:xfrm>
        </p:spPr>
        <p:txBody>
          <a:bodyPr>
            <a:noAutofit/>
          </a:bodyPr>
          <a:lstStyle/>
          <a:p>
            <a:pPr marL="444500" indent="-444500"/>
            <a:r>
              <a:rPr lang="zh-TW" altLang="en-US" sz="2900" dirty="0">
                <a:solidFill>
                  <a:schemeClr val="tx1"/>
                </a:solidFill>
                <a:latin typeface="標楷體" panose="03000509000000000000" pitchFamily="65" charset="-120"/>
                <a:ea typeface="標楷體" panose="03000509000000000000" pitchFamily="65" charset="-120"/>
              </a:rPr>
              <a:t>考慮下地點。考慮下你想去哪兒上大學，你要知道，這</a:t>
            </a:r>
            <a:r>
              <a:rPr lang="zh-TW" altLang="en-US" sz="2900" dirty="0" smtClean="0">
                <a:solidFill>
                  <a:schemeClr val="tx1"/>
                </a:solidFill>
                <a:latin typeface="標楷體" panose="03000509000000000000" pitchFamily="65" charset="-120"/>
                <a:ea typeface="標楷體" panose="03000509000000000000" pitchFamily="65" charset="-120"/>
              </a:rPr>
              <a:t>地方一</a:t>
            </a:r>
            <a:r>
              <a:rPr lang="zh-TW" altLang="en-US" sz="2900" dirty="0">
                <a:solidFill>
                  <a:schemeClr val="tx1"/>
                </a:solidFill>
                <a:latin typeface="標楷體" panose="03000509000000000000" pitchFamily="65" charset="-120"/>
                <a:ea typeface="標楷體" panose="03000509000000000000" pitchFamily="65" charset="-120"/>
              </a:rPr>
              <a:t>呆就是兩年甚至十年！所以一定要選一個自己喜歡的</a:t>
            </a:r>
            <a:r>
              <a:rPr lang="zh-TW" altLang="en-US" sz="2900" dirty="0" smtClean="0">
                <a:solidFill>
                  <a:schemeClr val="tx1"/>
                </a:solidFill>
                <a:latin typeface="標楷體" panose="03000509000000000000" pitchFamily="65" charset="-120"/>
                <a:ea typeface="標楷體" panose="03000509000000000000" pitchFamily="65" charset="-120"/>
              </a:rPr>
              <a:t>地方。</a:t>
            </a:r>
            <a:r>
              <a:rPr lang="zh-TW" altLang="en-US" sz="2900" dirty="0">
                <a:solidFill>
                  <a:schemeClr val="tx1"/>
                </a:solidFill>
                <a:latin typeface="標楷體" panose="03000509000000000000" pitchFamily="65" charset="-120"/>
                <a:ea typeface="標楷體" panose="03000509000000000000" pitchFamily="65" charset="-120"/>
              </a:rPr>
              <a:t>它可以是大城市，也可以是一座大學城，它可以在你長大的地方或者在另一個地區或國家。</a:t>
            </a:r>
          </a:p>
          <a:p>
            <a:pPr marL="444500" indent="-444500"/>
            <a:endParaRPr lang="en-US" altLang="zh-TW" sz="1600" dirty="0" smtClean="0">
              <a:solidFill>
                <a:schemeClr val="tx1"/>
              </a:solidFill>
              <a:latin typeface="標楷體" panose="03000509000000000000" pitchFamily="65" charset="-120"/>
              <a:ea typeface="標楷體" panose="03000509000000000000" pitchFamily="65" charset="-120"/>
            </a:endParaRPr>
          </a:p>
          <a:p>
            <a:pPr marL="444500" indent="-444500"/>
            <a:r>
              <a:rPr lang="zh-TW" altLang="en-US" sz="2900" dirty="0">
                <a:solidFill>
                  <a:schemeClr val="tx1"/>
                </a:solidFill>
                <a:latin typeface="標楷體" panose="03000509000000000000" pitchFamily="65" charset="-120"/>
                <a:ea typeface="標楷體" panose="03000509000000000000" pitchFamily="65" charset="-120"/>
              </a:rPr>
              <a:t>了解設施和可用資源。你可能要清楚下哪些設施和資源對你來說是重要的。有些學校提供健康計劃，不同的學校有不同的飲食選擇和住房設施，有些提供健身場、醫院、圖書館、劇院或者其他設施。</a:t>
            </a:r>
            <a:r>
              <a:rPr lang="zh-TW" altLang="en-US" sz="2800" dirty="0">
                <a:latin typeface="標楷體" panose="03000509000000000000" pitchFamily="65" charset="-120"/>
                <a:ea typeface="標楷體" panose="03000509000000000000" pitchFamily="65" charset="-120"/>
              </a:rPr>
              <a:t/>
            </a:r>
            <a:br>
              <a:rPr lang="zh-TW" altLang="en-US" sz="2800" dirty="0">
                <a:latin typeface="標楷體" panose="03000509000000000000" pitchFamily="65" charset="-120"/>
                <a:ea typeface="標楷體" panose="03000509000000000000" pitchFamily="65" charset="-120"/>
              </a:rPr>
            </a:br>
            <a:endParaRPr lang="zh-TW" altLang="en-US" sz="2800" dirty="0">
              <a:latin typeface="標楷體" panose="03000509000000000000" pitchFamily="65" charset="-120"/>
              <a:ea typeface="標楷體" panose="03000509000000000000" pitchFamily="65" charset="-120"/>
            </a:endParaRPr>
          </a:p>
        </p:txBody>
      </p:sp>
      <p:pic>
        <p:nvPicPr>
          <p:cNvPr id="5" name="Picture 3" descr="d:\Users\usesr\Desktop\SE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350" y="5448300"/>
            <a:ext cx="5715000" cy="110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7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19131" y="823128"/>
            <a:ext cx="9366325" cy="1143000"/>
          </a:xfrm>
        </p:spPr>
        <p:txBody>
          <a:bodyPr>
            <a:normAutofit fontScale="90000"/>
          </a:bodyPr>
          <a:lstStyle/>
          <a:p>
            <a:pPr algn="ctr"/>
            <a:r>
              <a:rPr lang="zh-HK" altLang="en-US" sz="5300" b="1" dirty="0">
                <a:solidFill>
                  <a:srgbClr val="0070C0"/>
                </a:solidFill>
                <a:latin typeface="標楷體" panose="03000509000000000000" pitchFamily="65" charset="-120"/>
                <a:ea typeface="標楷體" panose="03000509000000000000" pitchFamily="65" charset="-120"/>
              </a:rPr>
              <a:t>步驟：</a:t>
            </a:r>
            <a:r>
              <a:rPr lang="zh-TW" altLang="en-US" sz="5300" b="1" dirty="0" smtClean="0">
                <a:solidFill>
                  <a:srgbClr val="0070C0"/>
                </a:solidFill>
                <a:latin typeface="標楷體" panose="03000509000000000000" pitchFamily="65" charset="-120"/>
                <a:ea typeface="標楷體" panose="03000509000000000000" pitchFamily="65" charset="-120"/>
              </a:rPr>
              <a:t>一般</a:t>
            </a:r>
            <a:r>
              <a:rPr lang="zh-TW" altLang="en-US" sz="5300" b="1" dirty="0">
                <a:solidFill>
                  <a:srgbClr val="0070C0"/>
                </a:solidFill>
                <a:latin typeface="標楷體" panose="03000509000000000000" pitchFamily="65" charset="-120"/>
                <a:ea typeface="標楷體" panose="03000509000000000000" pitchFamily="65" charset="-120"/>
              </a:rPr>
              <a:t>建議</a:t>
            </a:r>
            <a:r>
              <a:rPr lang="zh-TW" altLang="en-US" b="1" dirty="0">
                <a:latin typeface="標楷體" panose="03000509000000000000" pitchFamily="65" charset="-120"/>
                <a:ea typeface="標楷體" panose="03000509000000000000" pitchFamily="65" charset="-120"/>
              </a:rPr>
              <a:t/>
            </a:r>
            <a:br>
              <a:rPr lang="zh-TW" altLang="en-US" b="1" dirty="0">
                <a:latin typeface="標楷體" panose="03000509000000000000" pitchFamily="65" charset="-120"/>
                <a:ea typeface="標楷體" panose="03000509000000000000" pitchFamily="65" charset="-120"/>
              </a:rPr>
            </a:b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86588" y="1493475"/>
            <a:ext cx="10262938" cy="4919358"/>
          </a:xfrm>
        </p:spPr>
        <p:txBody>
          <a:bodyPr>
            <a:noAutofit/>
          </a:bodyPr>
          <a:lstStyle/>
          <a:p>
            <a:pPr marL="444500" indent="-444500"/>
            <a:r>
              <a:rPr lang="zh-TW" altLang="en-US" sz="2900" dirty="0">
                <a:solidFill>
                  <a:schemeClr val="tx1"/>
                </a:solidFill>
                <a:latin typeface="標楷體" panose="03000509000000000000" pitchFamily="65" charset="-120"/>
                <a:ea typeface="標楷體" panose="03000509000000000000" pitchFamily="65" charset="-120"/>
              </a:rPr>
              <a:t>與升學輔導老師見面。與你想要進入學院的學長聊一聊你選的項目。他們可能向你推薦些更了解項目的教授。這可以讓你更清楚你是否想要跟這位老師學習，也可以讓你更了解你要學什麼。你可以要一份課程計劃，如果學校就在附近而且時間合適，你也可以去教室里旁聽上一節課。</a:t>
            </a:r>
          </a:p>
          <a:p>
            <a:pPr marL="444500" indent="-444500"/>
            <a:endParaRPr lang="en-US" altLang="zh-TW" sz="1600" dirty="0" smtClean="0">
              <a:solidFill>
                <a:schemeClr val="tx1"/>
              </a:solidFill>
              <a:latin typeface="標楷體" panose="03000509000000000000" pitchFamily="65" charset="-120"/>
              <a:ea typeface="標楷體" panose="03000509000000000000" pitchFamily="65" charset="-120"/>
            </a:endParaRPr>
          </a:p>
          <a:p>
            <a:pPr marL="444500" indent="-444500"/>
            <a:r>
              <a:rPr lang="zh-TW" altLang="en-US" sz="2900" dirty="0">
                <a:solidFill>
                  <a:schemeClr val="tx1"/>
                </a:solidFill>
                <a:latin typeface="標楷體" panose="03000509000000000000" pitchFamily="65" charset="-120"/>
                <a:ea typeface="標楷體" panose="03000509000000000000" pitchFamily="65" charset="-120"/>
              </a:rPr>
              <a:t>諮詢你信任的人。與朋友們、家人、高中或者大學生涯輔導員談談你的選擇。不要輕信大學工作人員的話。招生辦公室是他們的賣場。多找些人談一談，盡量聽取那些不帶偏見的意見</a:t>
            </a:r>
            <a:r>
              <a:rPr lang="zh-TW" altLang="en-US" sz="2900" dirty="0" smtClean="0">
                <a:solidFill>
                  <a:schemeClr val="tx1"/>
                </a:solidFill>
                <a:latin typeface="標楷體" panose="03000509000000000000" pitchFamily="65" charset="-120"/>
                <a:ea typeface="標楷體" panose="03000509000000000000" pitchFamily="65" charset="-120"/>
              </a:rPr>
              <a:t>。</a:t>
            </a:r>
            <a:endParaRPr lang="zh-TW" altLang="en-US" sz="2900" dirty="0">
              <a:solidFill>
                <a:schemeClr val="tx1"/>
              </a:solidFill>
              <a:latin typeface="標楷體" panose="03000509000000000000" pitchFamily="65" charset="-120"/>
              <a:ea typeface="標楷體" panose="03000509000000000000" pitchFamily="65" charset="-120"/>
            </a:endParaRPr>
          </a:p>
        </p:txBody>
      </p:sp>
      <p:pic>
        <p:nvPicPr>
          <p:cNvPr id="4" name="Picture 3" descr="d:\Users\usesr\Desktop\SE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350" y="5448300"/>
            <a:ext cx="5715000" cy="110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5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9128" y="1773245"/>
            <a:ext cx="9889065" cy="4401205"/>
          </a:xfrm>
          <a:prstGeom prst="rect">
            <a:avLst/>
          </a:prstGeom>
        </p:spPr>
        <p:txBody>
          <a:bodyPr wrap="square">
            <a:spAutoFit/>
          </a:bodyPr>
          <a:lstStyle/>
          <a:p>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你</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要知道，有些學校就是很難申請，儘管它們可能是你的夢想，但你可能沒那個能力進入。你可能分數很高，文章寫得好，優點特別多；但有時就是無法申請到哪個學校。不要慌，你的生活沒結束。你可以先去一些競爭力較小的學校，一兩年後轉到更好的項目</a:t>
            </a:r>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裏。</a:t>
            </a:r>
            <a:endParaRPr lang="zh-HK"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標題 1"/>
          <p:cNvSpPr txBox="1">
            <a:spLocks/>
          </p:cNvSpPr>
          <p:nvPr/>
        </p:nvSpPr>
        <p:spPr>
          <a:xfrm>
            <a:off x="1370500" y="630245"/>
            <a:ext cx="9366325" cy="11430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sz="6000" b="1" dirty="0" smtClean="0">
                <a:solidFill>
                  <a:srgbClr val="FF0000"/>
                </a:solidFill>
                <a:latin typeface="標楷體" panose="03000509000000000000" pitchFamily="65" charset="-120"/>
                <a:ea typeface="標楷體" panose="03000509000000000000" pitchFamily="65" charset="-120"/>
              </a:rPr>
              <a:t>現實些吧！</a:t>
            </a:r>
            <a:endParaRPr lang="zh-HK" altLang="en-US" sz="6000" dirty="0">
              <a:solidFill>
                <a:srgbClr val="FF0000"/>
              </a:solidFill>
              <a:latin typeface="標楷體" panose="03000509000000000000" pitchFamily="65" charset="-120"/>
              <a:ea typeface="標楷體" panose="03000509000000000000" pitchFamily="65" charset="-120"/>
            </a:endParaRPr>
          </a:p>
        </p:txBody>
      </p:sp>
      <p:pic>
        <p:nvPicPr>
          <p:cNvPr id="13314" name="Picture 2" descr="d:\Users\usesr\Desktop\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4351" y="164316"/>
            <a:ext cx="1430347" cy="143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30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empfiles\Temporary Internet Files\Content.IE5\8ST4F7BD\target-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14" b="7340"/>
          <a:stretch/>
        </p:blipFill>
        <p:spPr bwMode="auto">
          <a:xfrm>
            <a:off x="8534400" y="199271"/>
            <a:ext cx="1908210" cy="1505705"/>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1427417" y="709862"/>
            <a:ext cx="9366325" cy="974559"/>
          </a:xfrm>
        </p:spPr>
        <p:txBody>
          <a:bodyPr>
            <a:normAutofit fontScale="90000"/>
          </a:bodyPr>
          <a:lstStyle/>
          <a:p>
            <a:pPr algn="ctr"/>
            <a:r>
              <a:rPr lang="zh-HK" altLang="en-US" sz="6000" b="1" dirty="0">
                <a:solidFill>
                  <a:srgbClr val="FF0000"/>
                </a:solidFill>
                <a:latin typeface="標楷體" panose="03000509000000000000" pitchFamily="65" charset="-120"/>
                <a:ea typeface="標楷體" panose="03000509000000000000" pitchFamily="65" charset="-120"/>
              </a:rPr>
              <a:t>教育目標</a:t>
            </a:r>
            <a:endParaRPr lang="zh-HK" altLang="en-US" sz="6000" dirty="0">
              <a:solidFill>
                <a:srgbClr val="FF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57989" y="1708484"/>
            <a:ext cx="10611853" cy="4535906"/>
          </a:xfrm>
        </p:spPr>
        <p:txBody>
          <a:bodyPr>
            <a:noAutofit/>
          </a:bodyPr>
          <a:lstStyle/>
          <a:p>
            <a:pPr marL="449263" indent="-365125"/>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想</a:t>
            </a: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好你想學什麼。這是最困難的部分。這基本上是在說你想如何生活。當然，你可以改主意，但是你可能更想獲得一個你喜歡領域的學位。不是所有的大學或學院都提供一切學位。你可以選擇一些你一直想做的事兒，如果你實在拿不定主意，你也可以去一所更綜合的大學，它可以提供更多選擇</a:t>
            </a: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49263" indent="-365125"/>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選擇</a:t>
            </a: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這一領域做得最好的學校。如果你已經知道自己要走哪條職業道路，努力調查清楚哪所學校在這一領域做得最好。這會讓你在未來的工作選擇上做好更充分準備，同時也可以確保你在這一領域獲得最好的教育</a:t>
            </a: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HK"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3036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奧斯丁">
  <a:themeElements>
    <a:clrScheme name="自訂 7">
      <a:dk1>
        <a:sysClr val="windowText" lastClr="000000"/>
      </a:dk1>
      <a:lt1>
        <a:sysClr val="window" lastClr="FFFFFF"/>
      </a:lt1>
      <a:dk2>
        <a:srgbClr val="3E3D2D"/>
      </a:dk2>
      <a:lt2>
        <a:srgbClr val="CAF278"/>
      </a:lt2>
      <a:accent1>
        <a:srgbClr val="94C600"/>
      </a:accent1>
      <a:accent2>
        <a:srgbClr val="4A6300"/>
      </a:accent2>
      <a:accent3>
        <a:srgbClr val="FF6700"/>
      </a:accent3>
      <a:accent4>
        <a:srgbClr val="909465"/>
      </a:accent4>
      <a:accent5>
        <a:srgbClr val="956B43"/>
      </a:accent5>
      <a:accent6>
        <a:srgbClr val="FEA022"/>
      </a:accent6>
      <a:hlink>
        <a:srgbClr val="E68200"/>
      </a:hlink>
      <a:folHlink>
        <a:srgbClr val="FFA94A"/>
      </a:folHlink>
    </a:clrScheme>
    <a:fontScheme name="奧斯丁">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奧斯丁">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742</TotalTime>
  <Words>3757</Words>
  <Application>Microsoft Office PowerPoint</Application>
  <PresentationFormat>寬螢幕</PresentationFormat>
  <Paragraphs>383</Paragraphs>
  <Slides>57</Slides>
  <Notes>8</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57</vt:i4>
      </vt:variant>
    </vt:vector>
  </HeadingPairs>
  <TitlesOfParts>
    <vt:vector size="67" baseType="lpstr">
      <vt:lpstr>微軟正黑體</vt:lpstr>
      <vt:lpstr>新細明體</vt:lpstr>
      <vt:lpstr>DFKai-SB</vt:lpstr>
      <vt:lpstr>DFKai-SB</vt:lpstr>
      <vt:lpstr>Arial</vt:lpstr>
      <vt:lpstr>Calibri</vt:lpstr>
      <vt:lpstr>Century Gothic</vt:lpstr>
      <vt:lpstr>Times New Roman</vt:lpstr>
      <vt:lpstr>Wingdings 2</vt:lpstr>
      <vt:lpstr>奧斯丁</vt:lpstr>
      <vt:lpstr>何去何從</vt:lpstr>
      <vt:lpstr>PowerPoint 簡報</vt:lpstr>
      <vt:lpstr>六個選擇大學的建議</vt:lpstr>
      <vt:lpstr>如何選擇到最合適的大學？</vt:lpstr>
      <vt:lpstr>步驟：一般建議 </vt:lpstr>
      <vt:lpstr>步驟：一般建議 </vt:lpstr>
      <vt:lpstr>步驟：一般建議 </vt:lpstr>
      <vt:lpstr>PowerPoint 簡報</vt:lpstr>
      <vt:lpstr>教育目標</vt:lpstr>
      <vt:lpstr>PowerPoint 簡報</vt:lpstr>
      <vt:lpstr>前景</vt:lpstr>
      <vt:lpstr>社會因素</vt:lpstr>
      <vt:lpstr>社會因素</vt:lpstr>
      <vt:lpstr>小提示 </vt:lpstr>
      <vt:lpstr>如何對子女作出合適的輔導</vt:lpstr>
      <vt:lpstr>如何對子女作出合適的輔導</vt:lpstr>
      <vt:lpstr>如何對子女作出合適的輔導</vt:lpstr>
      <vt:lpstr>意向輔導的七大原則</vt:lpstr>
      <vt:lpstr>意向輔導的七大原則</vt:lpstr>
      <vt:lpstr>意向輔導的七大原則</vt:lpstr>
      <vt:lpstr>意向輔導的七大原則</vt:lpstr>
      <vt:lpstr>第一部份:澳門各主要大學</vt:lpstr>
      <vt:lpstr>為何選擇澳門大學？</vt:lpstr>
      <vt:lpstr>選擇澳門大學重要原因</vt:lpstr>
      <vt:lpstr>選擇理工的原因</vt:lpstr>
      <vt:lpstr>選擇旅遊學院的原因</vt:lpstr>
      <vt:lpstr>選擇科技大學的原因</vt:lpstr>
      <vt:lpstr>選擇鏡湖護理學院的原因</vt:lpstr>
      <vt:lpstr>選擇城市大學的原因</vt:lpstr>
      <vt:lpstr>選擇保安高校的原因</vt:lpstr>
      <vt:lpstr>內地升學指南：學科門類</vt:lpstr>
      <vt:lpstr>專業收生方向</vt:lpstr>
      <vt:lpstr>地區</vt:lpstr>
      <vt:lpstr>內地各高等大學院校 查詢網址</vt:lpstr>
      <vt:lpstr>PowerPoint 簡報</vt:lpstr>
      <vt:lpstr>       台灣地區的大學</vt:lpstr>
      <vt:lpstr>依學校類型（公立大學）：</vt:lpstr>
      <vt:lpstr>依學校類型（私立大學）：</vt:lpstr>
      <vt:lpstr>依學校類型（公立技職）：</vt:lpstr>
      <vt:lpstr>依學校類型（私立技職）：</vt:lpstr>
      <vt:lpstr>台灣大專院校台北區</vt:lpstr>
      <vt:lpstr>台灣大專院校台北區</vt:lpstr>
      <vt:lpstr>台灣大專院校桃竹區</vt:lpstr>
      <vt:lpstr>台灣大專院校中區</vt:lpstr>
      <vt:lpstr>台灣大專院校中區</vt:lpstr>
      <vt:lpstr>台灣大專院校南區</vt:lpstr>
      <vt:lpstr>台灣大專院校南區</vt:lpstr>
      <vt:lpstr>台灣大專院校東區、離島區</vt:lpstr>
      <vt:lpstr>如何選擇志願</vt:lpstr>
      <vt:lpstr>十八類學群簡介</vt:lpstr>
      <vt:lpstr>   十八類學群簡介</vt:lpstr>
      <vt:lpstr>赴台升學學費估算（學士班，澳門幣）</vt:lpstr>
      <vt:lpstr>備註</vt:lpstr>
      <vt:lpstr>澳門各公共部門獎學金 </vt:lpstr>
      <vt:lpstr>     澳門各公共部門獎學金</vt:lpstr>
      <vt:lpstr>PowerPoint 簡報</vt:lpstr>
      <vt:lpstr>恭祝您們的子女順利考取 最合適的大學！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何去何從 如何為子女選擇最合適的大學</dc:title>
  <dc:creator>2015c5</dc:creator>
  <cp:lastModifiedBy>2015c5</cp:lastModifiedBy>
  <cp:revision>81</cp:revision>
  <cp:lastPrinted>2017-05-18T08:24:53Z</cp:lastPrinted>
  <dcterms:created xsi:type="dcterms:W3CDTF">2017-04-07T06:41:58Z</dcterms:created>
  <dcterms:modified xsi:type="dcterms:W3CDTF">2018-01-11T01:06:54Z</dcterms:modified>
</cp:coreProperties>
</file>